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0" r:id="rId3"/>
    <p:sldId id="266" r:id="rId5"/>
    <p:sldId id="267" r:id="rId6"/>
    <p:sldId id="424" r:id="rId7"/>
    <p:sldId id="354" r:id="rId8"/>
    <p:sldId id="426" r:id="rId9"/>
    <p:sldId id="306" r:id="rId10"/>
    <p:sldId id="275" r:id="rId11"/>
    <p:sldId id="276" r:id="rId12"/>
    <p:sldId id="425" r:id="rId13"/>
    <p:sldId id="299" r:id="rId14"/>
    <p:sldId id="278" r:id="rId15"/>
    <p:sldId id="279" r:id="rId16"/>
    <p:sldId id="257" r:id="rId17"/>
    <p:sldId id="289" r:id="rId18"/>
    <p:sldId id="389" r:id="rId19"/>
    <p:sldId id="411" r:id="rId20"/>
    <p:sldId id="318" r:id="rId21"/>
    <p:sldId id="412" r:id="rId22"/>
    <p:sldId id="427" r:id="rId23"/>
    <p:sldId id="429" r:id="rId24"/>
    <p:sldId id="360" r:id="rId25"/>
    <p:sldId id="363" r:id="rId26"/>
    <p:sldId id="428" r:id="rId27"/>
    <p:sldId id="392" r:id="rId28"/>
    <p:sldId id="366" r:id="rId29"/>
    <p:sldId id="365" r:id="rId30"/>
    <p:sldId id="367" r:id="rId31"/>
    <p:sldId id="393" r:id="rId32"/>
    <p:sldId id="285" r:id="rId33"/>
    <p:sldId id="319" r:id="rId34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C1"/>
    <a:srgbClr val="EAF2F5"/>
    <a:srgbClr val="2F76DF"/>
    <a:srgbClr val="8A96A2"/>
    <a:srgbClr val="BD975F"/>
    <a:srgbClr val="70B243"/>
    <a:srgbClr val="F4843F"/>
    <a:srgbClr val="00AAE6"/>
    <a:srgbClr val="2F559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15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17"/>
        <c:holeSize val="61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3"/>
        <c:holeSize val="50"/>
      </c:doughnutChart>
      <c:spPr>
        <a:noFill/>
        <a:ln w="25354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76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0579060848593692"/>
          <c:w val="0.748268042180953"/>
          <c:h val="0.9250627137114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金融</c:v>
                </c:pt>
                <c:pt idx="1">
                  <c:v>产业</c:v>
                </c:pt>
                <c:pt idx="2">
                  <c:v>公共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36.5</c:v>
                </c:pt>
                <c:pt idx="1">
                  <c:v>44.2</c:v>
                </c:pt>
                <c:pt idx="2">
                  <c:v>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3"/>
        <c:holeSize val="50"/>
      </c:doughnutChart>
      <c:spPr>
        <a:noFill/>
        <a:ln w="25354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zh-CN" sz="176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3AFF-3110-40B1-9000-1A55B426D7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联合国删除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A4D0F-77E9-4A40-90FE-C75582F7A0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12DA0-E78C-4199-8837-248ABF5A4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3AFF-3110-40B1-9000-1A55B426D7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3AFF-3110-40B1-9000-1A55B426D7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3AFF-3110-40B1-9000-1A55B426D7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A064-BAC9-4BA4-B181-A8106ED4661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A064-BAC9-4BA4-B181-A8106ED4661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D3AFF-3110-40B1-9000-1A55B426D7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 dirty="0">
              <a:ea typeface="Microsoft YaHei UI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1609344" y="6629400"/>
            <a:ext cx="10582656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 dirty="0">
              <a:solidFill>
                <a:schemeClr val="accent1">
                  <a:lumMod val="75000"/>
                </a:schemeClr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1" name="等腰三角形 20"/>
          <p:cNvSpPr/>
          <p:nvPr userDrawn="1"/>
        </p:nvSpPr>
        <p:spPr>
          <a:xfrm rot="5400000">
            <a:off x="11805528" y="6692168"/>
            <a:ext cx="213360" cy="1034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/>
          </a:p>
        </p:txBody>
      </p:sp>
      <p:sp>
        <p:nvSpPr>
          <p:cNvPr id="22" name="等腰三角形 21"/>
          <p:cNvSpPr/>
          <p:nvPr userDrawn="1"/>
        </p:nvSpPr>
        <p:spPr>
          <a:xfrm rot="16200000">
            <a:off x="11073328" y="6692169"/>
            <a:ext cx="213360" cy="1034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8" y="6639427"/>
            <a:ext cx="253528" cy="2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1649835" y="6590801"/>
            <a:ext cx="6096000" cy="2990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895" dirty="0" smtClean="0">
                <a:solidFill>
                  <a:srgbClr val="F8F8F8"/>
                </a:solidFill>
                <a:latin typeface="微软雅黑" panose="020B0503020204020204" charset="-122"/>
              </a:rPr>
              <a:t>Dalian Hi-Think Computer Technology, Corp. </a:t>
            </a:r>
            <a:endParaRPr lang="en-US" altLang="zh-CN" sz="895" dirty="0">
              <a:solidFill>
                <a:srgbClr val="F8F8F8"/>
              </a:solidFill>
              <a:latin typeface="微软雅黑" panose="020B0503020204020204" charset="-122"/>
            </a:endParaRPr>
          </a:p>
        </p:txBody>
      </p:sp>
      <p:sp>
        <p:nvSpPr>
          <p:cNvPr id="9" name="TextBox 15"/>
          <p:cNvSpPr txBox="1"/>
          <p:nvPr userDrawn="1"/>
        </p:nvSpPr>
        <p:spPr>
          <a:xfrm>
            <a:off x="11339832" y="6627089"/>
            <a:ext cx="454433" cy="212090"/>
          </a:xfrm>
          <a:prstGeom prst="rect">
            <a:avLst/>
          </a:prstGeom>
          <a:noFill/>
        </p:spPr>
        <p:txBody>
          <a:bodyPr wrap="square" lIns="51059" tIns="25529" rIns="51059" bIns="25529" rtlCol="0">
            <a:spAutoFit/>
          </a:bodyPr>
          <a:lstStyle/>
          <a:p>
            <a:pPr algn="ctr"/>
            <a:fld id="{2EEF1883-7A0E-4F66-9932-E581691AD397}" type="slidenum">
              <a:rPr lang="zh-CN" altLang="en-US" sz="1045" smtClean="0"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</a:fld>
            <a:r>
              <a:rPr lang="zh-CN" altLang="en-US" sz="1045" dirty="0" smtClean="0"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endParaRPr lang="zh-CN" altLang="en-US" sz="1045" b="0" dirty="0">
              <a:solidFill>
                <a:schemeClr val="bg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52005" y="6408010"/>
            <a:ext cx="323079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5" Type="http://schemas.openxmlformats.org/officeDocument/2006/relationships/notesSlide" Target="../notesSlides/notesSlide8.xml"/><Relationship Id="rId34" Type="http://schemas.openxmlformats.org/officeDocument/2006/relationships/slideLayout" Target="../slideLayouts/slideLayout14.xml"/><Relationship Id="rId33" Type="http://schemas.openxmlformats.org/officeDocument/2006/relationships/image" Target="../media/image47.png"/><Relationship Id="rId32" Type="http://schemas.openxmlformats.org/officeDocument/2006/relationships/image" Target="../media/image46.png"/><Relationship Id="rId31" Type="http://schemas.openxmlformats.org/officeDocument/2006/relationships/image" Target="../media/image45.png"/><Relationship Id="rId30" Type="http://schemas.openxmlformats.org/officeDocument/2006/relationships/image" Target="../media/image44.png"/><Relationship Id="rId3" Type="http://schemas.openxmlformats.org/officeDocument/2006/relationships/image" Target="../media/image17.png"/><Relationship Id="rId29" Type="http://schemas.openxmlformats.org/officeDocument/2006/relationships/image" Target="../media/image43.jpeg"/><Relationship Id="rId28" Type="http://schemas.openxmlformats.org/officeDocument/2006/relationships/image" Target="../media/image42.png"/><Relationship Id="rId27" Type="http://schemas.openxmlformats.org/officeDocument/2006/relationships/image" Target="../media/image41.png"/><Relationship Id="rId26" Type="http://schemas.openxmlformats.org/officeDocument/2006/relationships/image" Target="../media/image40.png"/><Relationship Id="rId25" Type="http://schemas.openxmlformats.org/officeDocument/2006/relationships/image" Target="../media/image39.png"/><Relationship Id="rId24" Type="http://schemas.openxmlformats.org/officeDocument/2006/relationships/image" Target="../media/image38.png"/><Relationship Id="rId23" Type="http://schemas.openxmlformats.org/officeDocument/2006/relationships/image" Target="../media/image37.png"/><Relationship Id="rId22" Type="http://schemas.openxmlformats.org/officeDocument/2006/relationships/image" Target="../media/image36.png"/><Relationship Id="rId21" Type="http://schemas.openxmlformats.org/officeDocument/2006/relationships/image" Target="../media/image35.jpeg"/><Relationship Id="rId20" Type="http://schemas.openxmlformats.org/officeDocument/2006/relationships/image" Target="../media/image34.png"/><Relationship Id="rId2" Type="http://schemas.openxmlformats.org/officeDocument/2006/relationships/image" Target="../media/image16.png"/><Relationship Id="rId19" Type="http://schemas.openxmlformats.org/officeDocument/2006/relationships/image" Target="../media/image33.jpeg"/><Relationship Id="rId18" Type="http://schemas.openxmlformats.org/officeDocument/2006/relationships/image" Target="../media/image32.jpeg"/><Relationship Id="rId17" Type="http://schemas.openxmlformats.org/officeDocument/2006/relationships/image" Target="../media/image31.jpeg"/><Relationship Id="rId16" Type="http://schemas.openxmlformats.org/officeDocument/2006/relationships/image" Target="../media/image30.jpeg"/><Relationship Id="rId15" Type="http://schemas.openxmlformats.org/officeDocument/2006/relationships/image" Target="../media/image29.jpe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jpeg"/><Relationship Id="rId11" Type="http://schemas.openxmlformats.org/officeDocument/2006/relationships/image" Target="../media/image25.png"/><Relationship Id="rId10" Type="http://schemas.openxmlformats.org/officeDocument/2006/relationships/image" Target="../media/image24.jpe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emf"/><Relationship Id="rId2" Type="http://schemas.openxmlformats.org/officeDocument/2006/relationships/image" Target="../media/image3.png"/><Relationship Id="rId1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58.png"/><Relationship Id="rId7" Type="http://schemas.openxmlformats.org/officeDocument/2006/relationships/tags" Target="../tags/tag4.xml"/><Relationship Id="rId6" Type="http://schemas.openxmlformats.org/officeDocument/2006/relationships/image" Target="../media/image57.png"/><Relationship Id="rId5" Type="http://schemas.openxmlformats.org/officeDocument/2006/relationships/tags" Target="../tags/tag3.xml"/><Relationship Id="rId4" Type="http://schemas.openxmlformats.org/officeDocument/2006/relationships/image" Target="../media/image56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0.png"/><Relationship Id="rId11" Type="http://schemas.openxmlformats.org/officeDocument/2006/relationships/tags" Target="../tags/tag6.xml"/><Relationship Id="rId10" Type="http://schemas.openxmlformats.org/officeDocument/2006/relationships/image" Target="../media/image59.png"/><Relationship Id="rId1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openxmlformats.org/officeDocument/2006/relationships/tags" Target="../tags/tag8.xml"/><Relationship Id="rId2" Type="http://schemas.openxmlformats.org/officeDocument/2006/relationships/image" Target="../media/image65.png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1.xml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3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2.jpe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8.png"/><Relationship Id="rId3" Type="http://schemas.openxmlformats.org/officeDocument/2006/relationships/tags" Target="../tags/tag14.xml"/><Relationship Id="rId2" Type="http://schemas.openxmlformats.org/officeDocument/2006/relationships/image" Target="../media/image3.png"/><Relationship Id="rId1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159" y="1598771"/>
            <a:ext cx="11956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凝信聚力</a:t>
            </a:r>
            <a:r>
              <a:rPr lang="en-US" altLang="zh-CN" sz="60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· </a:t>
            </a:r>
            <a:r>
              <a:rPr lang="zh-CN" altLang="en-US" sz="60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航梦万里</a:t>
            </a:r>
            <a:endParaRPr lang="zh-CN" altLang="en-US" sz="6000" b="1" dirty="0">
              <a:ln w="6350">
                <a:solidFill>
                  <a:srgbClr val="0E6FA6"/>
                </a:solidFill>
              </a:ln>
              <a:gradFill flip="none" rotWithShape="1">
                <a:gsLst>
                  <a:gs pos="0">
                    <a:srgbClr val="105299"/>
                  </a:gs>
                  <a:gs pos="51000">
                    <a:srgbClr val="3FADCE"/>
                  </a:gs>
                  <a:gs pos="100000">
                    <a:srgbClr val="84C7AE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22212" y="3039657"/>
            <a:ext cx="10617958" cy="0"/>
          </a:xfrm>
          <a:prstGeom prst="line">
            <a:avLst/>
          </a:prstGeom>
          <a:ln w="12700">
            <a:solidFill>
              <a:srgbClr val="105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721610" y="3579726"/>
            <a:ext cx="67487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信华信技术股份有限公司</a:t>
            </a:r>
            <a:r>
              <a:rPr lang="en-US" altLang="zh-CN" sz="28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28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届校园招聘</a:t>
            </a:r>
            <a:endParaRPr lang="zh-CN" altLang="en-US" sz="2800" b="1" dirty="0">
              <a:ln w="6350">
                <a:noFill/>
              </a:ln>
              <a:solidFill>
                <a:srgbClr val="0E6FA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矩形 382"/>
          <p:cNvSpPr/>
          <p:nvPr/>
        </p:nvSpPr>
        <p:spPr>
          <a:xfrm>
            <a:off x="-84081" y="23942"/>
            <a:ext cx="12276083" cy="6810116"/>
          </a:xfrm>
          <a:prstGeom prst="rect">
            <a:avLst/>
          </a:prstGeom>
          <a:solidFill>
            <a:srgbClr val="0070C0">
              <a:alpha val="34000"/>
            </a:srgbClr>
          </a:solidFill>
          <a:ln>
            <a:solidFill>
              <a:srgbClr val="2E5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466348" y="1489477"/>
            <a:ext cx="7168055" cy="4759254"/>
          </a:xfrm>
          <a:prstGeom prst="rect">
            <a:avLst/>
          </a:prstGeom>
          <a:solidFill>
            <a:srgbClr val="3680C4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srgbClr val="458DCC"/>
              </a:solidFill>
            </a:endParaRPr>
          </a:p>
        </p:txBody>
      </p:sp>
      <p:sp>
        <p:nvSpPr>
          <p:cNvPr id="115" name="TextBox 29"/>
          <p:cNvSpPr txBox="1"/>
          <p:nvPr/>
        </p:nvSpPr>
        <p:spPr>
          <a:xfrm>
            <a:off x="2979926" y="346422"/>
            <a:ext cx="614807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495"/>
            <a:r>
              <a:rPr lang="zh-CN" altLang="en-US" sz="397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Nexa Bold" charset="0"/>
              </a:rPr>
              <a:t>分子公司阵容及人员规模</a:t>
            </a:r>
            <a:endParaRPr lang="en-US" sz="3970" b="1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Nexa Bold" charset="0"/>
            </a:endParaRPr>
          </a:p>
        </p:txBody>
      </p:sp>
      <p:grpSp>
        <p:nvGrpSpPr>
          <p:cNvPr id="119" name="成组"/>
          <p:cNvGrpSpPr/>
          <p:nvPr/>
        </p:nvGrpSpPr>
        <p:grpSpPr>
          <a:xfrm>
            <a:off x="665941" y="1805747"/>
            <a:ext cx="6225540" cy="4100573"/>
            <a:chOff x="0" y="0"/>
            <a:chExt cx="6427864" cy="4263845"/>
          </a:xfrm>
        </p:grpSpPr>
        <p:sp>
          <p:nvSpPr>
            <p:cNvPr id="120" name="任意多边形 21"/>
            <p:cNvSpPr/>
            <p:nvPr/>
          </p:nvSpPr>
          <p:spPr>
            <a:xfrm rot="3529373" flipH="1">
              <a:off x="4787388" y="3040987"/>
              <a:ext cx="543401" cy="20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38" extrusionOk="0">
                  <a:moveTo>
                    <a:pt x="0" y="584"/>
                  </a:moveTo>
                  <a:cubicBezTo>
                    <a:pt x="10062" y="-2862"/>
                    <a:pt x="18877" y="9693"/>
                    <a:pt x="21600" y="18738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21" name="Picture 8" descr="Picture 8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061389" y="3195926"/>
              <a:ext cx="456804" cy="43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3" y="0"/>
                    <a:pt x="0" y="4827"/>
                    <a:pt x="0" y="10790"/>
                  </a:cubicBezTo>
                  <a:cubicBezTo>
                    <a:pt x="0" y="16753"/>
                    <a:pt x="4843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22" name="Picture 3" descr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77866"/>
              <a:ext cx="6162567" cy="379074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123" name="Picture 4"/>
            <p:cNvGrpSpPr/>
            <p:nvPr/>
          </p:nvGrpSpPr>
          <p:grpSpPr>
            <a:xfrm>
              <a:off x="2235595" y="3833235"/>
              <a:ext cx="456085" cy="430611"/>
              <a:chOff x="0" y="0"/>
              <a:chExt cx="456083" cy="430609"/>
            </a:xfrm>
          </p:grpSpPr>
          <p:pic>
            <p:nvPicPr>
              <p:cNvPr id="228" name="image21.png" descr="image21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4"/>
                <a:ext cx="456010" cy="430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9" y="0"/>
                    </a:moveTo>
                    <a:cubicBezTo>
                      <a:pt x="4844" y="0"/>
                      <a:pt x="0" y="4827"/>
                      <a:pt x="0" y="10790"/>
                    </a:cubicBezTo>
                    <a:cubicBezTo>
                      <a:pt x="0" y="16753"/>
                      <a:pt x="4844" y="21600"/>
                      <a:pt x="10809" y="21600"/>
                    </a:cubicBezTo>
                    <a:cubicBezTo>
                      <a:pt x="16775" y="21600"/>
                      <a:pt x="21600" y="16753"/>
                      <a:pt x="21600" y="10790"/>
                    </a:cubicBezTo>
                    <a:cubicBezTo>
                      <a:pt x="21600" y="4827"/>
                      <a:pt x="16775" y="0"/>
                      <a:pt x="1080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29" name="形状"/>
              <p:cNvSpPr/>
              <p:nvPr/>
            </p:nvSpPr>
            <p:spPr>
              <a:xfrm>
                <a:off x="0" y="0"/>
                <a:ext cx="456084" cy="430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lnTo>
                      <a:pt x="21600" y="10800"/>
                    </a:ln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399" tIns="45399" rIns="45399" bIns="45399" numCol="1" anchor="ctr">
                <a:noAutofit/>
              </a:bodyPr>
              <a:lstStyle/>
              <a:p>
                <a:pPr defTabSz="457200">
                  <a:defRPr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785">
                  <a:solidFill>
                    <a:prstClr val="black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4" name="组合 12"/>
            <p:cNvGrpSpPr/>
            <p:nvPr/>
          </p:nvGrpSpPr>
          <p:grpSpPr>
            <a:xfrm>
              <a:off x="3432347" y="3366644"/>
              <a:ext cx="691751" cy="347097"/>
              <a:chOff x="0" y="0"/>
              <a:chExt cx="691750" cy="347096"/>
            </a:xfrm>
          </p:grpSpPr>
          <p:sp>
            <p:nvSpPr>
              <p:cNvPr id="226" name="泪滴形 13"/>
              <p:cNvSpPr/>
              <p:nvPr/>
            </p:nvSpPr>
            <p:spPr>
              <a:xfrm rot="8100000">
                <a:off x="25160" y="29267"/>
                <a:ext cx="135511" cy="12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4400" y="0"/>
                      <a:pt x="18000" y="0"/>
                      <a:pt x="21600" y="0"/>
                    </a:cubicBezTo>
                    <a:cubicBezTo>
                      <a:pt x="21600" y="3600"/>
                      <a:pt x="21600" y="7200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461FF"/>
                  </a:gs>
                  <a:gs pos="100000">
                    <a:srgbClr val="7D76FF"/>
                  </a:gs>
                </a:gsLst>
                <a:lin ang="2700000" scaled="0"/>
              </a:gra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/>
              <a:p>
                <a:pPr defTabSz="1151255">
                  <a:defRPr sz="1100">
                    <a:solidFill>
                      <a:srgbClr val="262626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09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TextBox 14"/>
              <p:cNvSpPr txBox="1"/>
              <p:nvPr/>
            </p:nvSpPr>
            <p:spPr>
              <a:xfrm>
                <a:off x="114131" y="56643"/>
                <a:ext cx="577620" cy="2904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>
                <a:lvl1pPr defTabSz="457200">
                  <a:defRPr sz="1000">
                    <a:solidFill>
                      <a:srgbClr val="FFFFFF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lvl1pPr>
              </a:lstStyle>
              <a:p>
                <a:r>
                  <a:rPr sz="995"/>
                  <a:t>深圳</a:t>
                </a:r>
                <a:endParaRPr sz="995"/>
              </a:p>
            </p:txBody>
          </p:sp>
        </p:grpSp>
        <p:sp>
          <p:nvSpPr>
            <p:cNvPr id="125" name="TextBox 59"/>
            <p:cNvSpPr txBox="1"/>
            <p:nvPr/>
          </p:nvSpPr>
          <p:spPr>
            <a:xfrm>
              <a:off x="3276830" y="3647766"/>
              <a:ext cx="578990" cy="290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香港</a:t>
              </a:r>
              <a:endParaRPr sz="995"/>
            </a:p>
          </p:txBody>
        </p:sp>
        <p:sp>
          <p:nvSpPr>
            <p:cNvPr id="126" name="TextBox 61"/>
            <p:cNvSpPr txBox="1"/>
            <p:nvPr/>
          </p:nvSpPr>
          <p:spPr>
            <a:xfrm>
              <a:off x="2872094" y="3386906"/>
              <a:ext cx="408106" cy="268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广州</a:t>
              </a:r>
              <a:endParaRPr sz="995"/>
            </a:p>
          </p:txBody>
        </p:sp>
        <p:sp>
          <p:nvSpPr>
            <p:cNvPr id="127" name="泪滴形 62"/>
            <p:cNvSpPr/>
            <p:nvPr/>
          </p:nvSpPr>
          <p:spPr>
            <a:xfrm rot="8100000">
              <a:off x="5584575" y="2233828"/>
              <a:ext cx="13413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TextBox 63"/>
            <p:cNvSpPr txBox="1"/>
            <p:nvPr/>
          </p:nvSpPr>
          <p:spPr>
            <a:xfrm>
              <a:off x="5632653" y="1974250"/>
              <a:ext cx="505076" cy="313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10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sz="1090"/>
                <a:t>东京</a:t>
              </a:r>
              <a:endParaRPr sz="1090"/>
            </a:p>
          </p:txBody>
        </p:sp>
        <p:sp>
          <p:nvSpPr>
            <p:cNvPr id="129" name="泪滴形 64"/>
            <p:cNvSpPr/>
            <p:nvPr/>
          </p:nvSpPr>
          <p:spPr>
            <a:xfrm rot="8100000">
              <a:off x="5251964" y="2328273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TextBox 65"/>
            <p:cNvSpPr txBox="1"/>
            <p:nvPr/>
          </p:nvSpPr>
          <p:spPr>
            <a:xfrm>
              <a:off x="5136634" y="2049035"/>
              <a:ext cx="503707" cy="291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10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sz="1090"/>
                <a:t>京都</a:t>
              </a:r>
              <a:endParaRPr sz="1090"/>
            </a:p>
          </p:txBody>
        </p:sp>
        <p:sp>
          <p:nvSpPr>
            <p:cNvPr id="131" name="TextBox 69"/>
            <p:cNvSpPr txBox="1"/>
            <p:nvPr/>
          </p:nvSpPr>
          <p:spPr>
            <a:xfrm>
              <a:off x="3446359" y="1609924"/>
              <a:ext cx="420519" cy="266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天津</a:t>
              </a:r>
              <a:endParaRPr sz="995"/>
            </a:p>
          </p:txBody>
        </p:sp>
        <p:sp>
          <p:nvSpPr>
            <p:cNvPr id="132" name="TextBox 71"/>
            <p:cNvSpPr txBox="1"/>
            <p:nvPr/>
          </p:nvSpPr>
          <p:spPr>
            <a:xfrm>
              <a:off x="3117001" y="1372689"/>
              <a:ext cx="414144" cy="27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北京</a:t>
              </a:r>
              <a:endParaRPr sz="995"/>
            </a:p>
          </p:txBody>
        </p:sp>
        <p:sp>
          <p:nvSpPr>
            <p:cNvPr id="133" name="TextBox 73"/>
            <p:cNvSpPr txBox="1"/>
            <p:nvPr/>
          </p:nvSpPr>
          <p:spPr>
            <a:xfrm>
              <a:off x="3805147" y="1997607"/>
              <a:ext cx="386758" cy="268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青岛</a:t>
              </a:r>
              <a:endParaRPr sz="995"/>
            </a:p>
          </p:txBody>
        </p:sp>
        <p:grpSp>
          <p:nvGrpSpPr>
            <p:cNvPr id="134" name="组合 40"/>
            <p:cNvGrpSpPr/>
            <p:nvPr/>
          </p:nvGrpSpPr>
          <p:grpSpPr>
            <a:xfrm>
              <a:off x="4540205" y="2825982"/>
              <a:ext cx="503706" cy="452839"/>
              <a:chOff x="0" y="0"/>
              <a:chExt cx="503705" cy="452838"/>
            </a:xfrm>
          </p:grpSpPr>
          <p:sp>
            <p:nvSpPr>
              <p:cNvPr id="224" name="泪滴形 117"/>
              <p:cNvSpPr/>
              <p:nvPr/>
            </p:nvSpPr>
            <p:spPr>
              <a:xfrm rot="8100000">
                <a:off x="177939" y="29267"/>
                <a:ext cx="135509" cy="127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4400" y="0"/>
                      <a:pt x="18000" y="0"/>
                      <a:pt x="21600" y="0"/>
                    </a:cubicBezTo>
                    <a:cubicBezTo>
                      <a:pt x="21600" y="3600"/>
                      <a:pt x="21600" y="7200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461FF"/>
                  </a:gs>
                  <a:gs pos="100000">
                    <a:srgbClr val="7D76FF"/>
                  </a:gs>
                </a:gsLst>
                <a:lin ang="2700000" scaled="0"/>
              </a:gra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/>
              <a:p>
                <a:pPr defTabSz="1151255">
                  <a:defRPr sz="1100">
                    <a:solidFill>
                      <a:srgbClr val="262626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09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TextBox 42"/>
              <p:cNvSpPr txBox="1"/>
              <p:nvPr/>
            </p:nvSpPr>
            <p:spPr>
              <a:xfrm>
                <a:off x="0" y="144243"/>
                <a:ext cx="503706" cy="308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>
                <a:lvl1pPr defTabSz="457200">
                  <a:defRPr sz="1100">
                    <a:solidFill>
                      <a:srgbClr val="FFFFFF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黑体" panose="02010609060101010101" charset="-122"/>
                  </a:defRPr>
                </a:lvl1pPr>
              </a:lstStyle>
              <a:p>
                <a:pPr>
                  <a:defRPr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sz="1090"/>
                  <a:t>冲绳</a:t>
                </a:r>
                <a:endParaRPr sz="1090"/>
              </a:p>
            </p:txBody>
          </p:sp>
        </p:grpSp>
        <p:sp>
          <p:nvSpPr>
            <p:cNvPr id="135" name="组合 46"/>
            <p:cNvSpPr txBox="1"/>
            <p:nvPr/>
          </p:nvSpPr>
          <p:spPr>
            <a:xfrm>
              <a:off x="3470765" y="2227944"/>
              <a:ext cx="396601" cy="302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南京</a:t>
              </a:r>
              <a:endParaRPr sz="995"/>
            </a:p>
          </p:txBody>
        </p:sp>
        <p:sp>
          <p:nvSpPr>
            <p:cNvPr id="136" name="组合 52"/>
            <p:cNvSpPr txBox="1"/>
            <p:nvPr/>
          </p:nvSpPr>
          <p:spPr>
            <a:xfrm>
              <a:off x="4008480" y="2363152"/>
              <a:ext cx="457240" cy="25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泰州</a:t>
              </a:r>
              <a:endParaRPr sz="995"/>
            </a:p>
          </p:txBody>
        </p:sp>
        <p:grpSp>
          <p:nvGrpSpPr>
            <p:cNvPr id="137" name="组合 55"/>
            <p:cNvGrpSpPr/>
            <p:nvPr/>
          </p:nvGrpSpPr>
          <p:grpSpPr>
            <a:xfrm>
              <a:off x="4159163" y="2612454"/>
              <a:ext cx="495485" cy="300702"/>
              <a:chOff x="0" y="0"/>
              <a:chExt cx="495484" cy="300701"/>
            </a:xfrm>
          </p:grpSpPr>
          <p:sp>
            <p:nvSpPr>
              <p:cNvPr id="222" name="泪滴形 107"/>
              <p:cNvSpPr/>
              <p:nvPr/>
            </p:nvSpPr>
            <p:spPr>
              <a:xfrm rot="8100000">
                <a:off x="25161" y="29267"/>
                <a:ext cx="135508" cy="127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4400" y="0"/>
                      <a:pt x="18000" y="0"/>
                      <a:pt x="21600" y="0"/>
                    </a:cubicBezTo>
                    <a:cubicBezTo>
                      <a:pt x="21600" y="3600"/>
                      <a:pt x="21600" y="7200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461FF"/>
                  </a:gs>
                  <a:gs pos="100000">
                    <a:srgbClr val="7D76FF"/>
                  </a:gs>
                </a:gsLst>
                <a:lin ang="2700000" scaled="0"/>
              </a:gra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/>
              <a:p>
                <a:pPr defTabSz="1151255">
                  <a:defRPr sz="1100">
                    <a:solidFill>
                      <a:srgbClr val="262626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09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TextBox 108"/>
              <p:cNvSpPr txBox="1"/>
              <p:nvPr/>
            </p:nvSpPr>
            <p:spPr>
              <a:xfrm>
                <a:off x="70330" y="23792"/>
                <a:ext cx="425155" cy="2769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>
                <a:lvl1pPr defTabSz="457200">
                  <a:defRPr sz="1000">
                    <a:solidFill>
                      <a:srgbClr val="FFFFFF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lvl1pPr>
              </a:lstStyle>
              <a:p>
                <a:r>
                  <a:rPr sz="995"/>
                  <a:t>上海</a:t>
                </a:r>
                <a:endParaRPr sz="995"/>
              </a:p>
            </p:txBody>
          </p:sp>
        </p:grpSp>
        <p:sp>
          <p:nvSpPr>
            <p:cNvPr id="138" name="组合 58"/>
            <p:cNvSpPr txBox="1"/>
            <p:nvPr/>
          </p:nvSpPr>
          <p:spPr>
            <a:xfrm>
              <a:off x="3498409" y="2535670"/>
              <a:ext cx="418119" cy="2970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苏州</a:t>
              </a:r>
              <a:endParaRPr sz="995"/>
            </a:p>
          </p:txBody>
        </p:sp>
        <p:grpSp>
          <p:nvGrpSpPr>
            <p:cNvPr id="139" name="Picture 6"/>
            <p:cNvGrpSpPr/>
            <p:nvPr/>
          </p:nvGrpSpPr>
          <p:grpSpPr>
            <a:xfrm>
              <a:off x="4341302" y="3281361"/>
              <a:ext cx="472349" cy="430610"/>
              <a:chOff x="0" y="0"/>
              <a:chExt cx="472347" cy="430609"/>
            </a:xfrm>
          </p:grpSpPr>
          <p:pic>
            <p:nvPicPr>
              <p:cNvPr id="220" name="image22.png" descr="image22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-1" y="2381"/>
                <a:ext cx="472283" cy="428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20" y="0"/>
                    </a:moveTo>
                    <a:cubicBezTo>
                      <a:pt x="4217" y="598"/>
                      <a:pt x="0" y="5140"/>
                      <a:pt x="0" y="10730"/>
                    </a:cubicBezTo>
                    <a:cubicBezTo>
                      <a:pt x="0" y="16726"/>
                      <a:pt x="4834" y="21600"/>
                      <a:pt x="10800" y="21600"/>
                    </a:cubicBezTo>
                    <a:cubicBezTo>
                      <a:pt x="16766" y="21600"/>
                      <a:pt x="21600" y="16726"/>
                      <a:pt x="21600" y="10730"/>
                    </a:cubicBezTo>
                    <a:cubicBezTo>
                      <a:pt x="21600" y="5140"/>
                      <a:pt x="17383" y="598"/>
                      <a:pt x="11980" y="0"/>
                    </a:cubicBezTo>
                    <a:lnTo>
                      <a:pt x="962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21" name="形状"/>
              <p:cNvSpPr/>
              <p:nvPr/>
            </p:nvSpPr>
            <p:spPr>
              <a:xfrm>
                <a:off x="0" y="0"/>
                <a:ext cx="472348" cy="430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lnTo>
                      <a:pt x="21600" y="10800"/>
                    </a:ln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399" tIns="45399" rIns="45399" bIns="45399" numCol="1" anchor="ctr">
                <a:noAutofit/>
              </a:bodyPr>
              <a:lstStyle/>
              <a:p>
                <a:pPr defTabSz="457200">
                  <a:defRPr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785">
                  <a:solidFill>
                    <a:prstClr val="black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40" name="Picture 12" descr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664998" y="1582319"/>
              <a:ext cx="444104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0" y="0"/>
                  </a:moveTo>
                  <a:cubicBezTo>
                    <a:pt x="4844" y="0"/>
                    <a:pt x="0" y="4827"/>
                    <a:pt x="0" y="10790"/>
                  </a:cubicBezTo>
                  <a:cubicBezTo>
                    <a:pt x="0" y="16753"/>
                    <a:pt x="4844" y="21600"/>
                    <a:pt x="10810" y="21600"/>
                  </a:cubicBezTo>
                  <a:cubicBezTo>
                    <a:pt x="16775" y="21600"/>
                    <a:pt x="21600" y="16753"/>
                    <a:pt x="21600" y="10790"/>
                  </a:cubicBezTo>
                  <a:cubicBezTo>
                    <a:pt x="21600" y="4827"/>
                    <a:pt x="16775" y="0"/>
                    <a:pt x="1081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41" name="Picture 13" descr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46767" y="890493"/>
              <a:ext cx="454423" cy="43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4" y="0"/>
                    <a:pt x="0" y="4827"/>
                    <a:pt x="0" y="10790"/>
                  </a:cubicBezTo>
                  <a:cubicBezTo>
                    <a:pt x="0" y="16753"/>
                    <a:pt x="4844" y="21600"/>
                    <a:pt x="10809" y="21600"/>
                  </a:cubicBezTo>
                  <a:cubicBezTo>
                    <a:pt x="16775" y="21600"/>
                    <a:pt x="21600" y="16753"/>
                    <a:pt x="21600" y="10790"/>
                  </a:cubicBezTo>
                  <a:cubicBezTo>
                    <a:pt x="21600" y="4827"/>
                    <a:pt x="16775" y="0"/>
                    <a:pt x="10809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42" name="Picture 14" descr="Picture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229408" y="1870199"/>
              <a:ext cx="457598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43" name="Picture 18" descr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780427" y="2169313"/>
              <a:ext cx="457598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44" name="Picture 21" descr="Picture 2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886354" y="175384"/>
              <a:ext cx="457598" cy="4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45" name="IMG_4105 拷贝.jpg" descr="IMG_4105 拷贝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50066" y="667742"/>
              <a:ext cx="1003301" cy="9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6" y="0"/>
                    <a:pt x="0" y="4831"/>
                    <a:pt x="0" y="10795"/>
                  </a:cubicBezTo>
                  <a:cubicBezTo>
                    <a:pt x="0" y="16760"/>
                    <a:pt x="4836" y="21600"/>
                    <a:pt x="10800" y="21600"/>
                  </a:cubicBezTo>
                  <a:cubicBezTo>
                    <a:pt x="16764" y="21600"/>
                    <a:pt x="21600" y="16760"/>
                    <a:pt x="21600" y="10795"/>
                  </a:cubicBezTo>
                  <a:cubicBezTo>
                    <a:pt x="21600" y="4831"/>
                    <a:pt x="16764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46" name="Picture 23" descr="Picture 2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605951" y="3496600"/>
              <a:ext cx="437754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0" y="0"/>
                  </a:moveTo>
                  <a:cubicBezTo>
                    <a:pt x="4843" y="0"/>
                    <a:pt x="0" y="4827"/>
                    <a:pt x="0" y="10790"/>
                  </a:cubicBezTo>
                  <a:cubicBezTo>
                    <a:pt x="0" y="16753"/>
                    <a:pt x="4843" y="21600"/>
                    <a:pt x="10810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1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47" name="任意多边形 52"/>
            <p:cNvSpPr/>
            <p:nvPr/>
          </p:nvSpPr>
          <p:spPr>
            <a:xfrm rot="20786602">
              <a:off x="4150105" y="631001"/>
              <a:ext cx="105398" cy="57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57" h="21600" extrusionOk="0">
                  <a:moveTo>
                    <a:pt x="11080" y="0"/>
                  </a:moveTo>
                  <a:cubicBezTo>
                    <a:pt x="21600" y="4688"/>
                    <a:pt x="19176" y="13668"/>
                    <a:pt x="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任意多边形 53"/>
            <p:cNvSpPr/>
            <p:nvPr/>
          </p:nvSpPr>
          <p:spPr>
            <a:xfrm>
              <a:off x="4211700" y="1348235"/>
              <a:ext cx="526977" cy="25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235" y="5114"/>
                    <a:pt x="14332" y="18989"/>
                    <a:pt x="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任意多边形 54"/>
            <p:cNvSpPr/>
            <p:nvPr/>
          </p:nvSpPr>
          <p:spPr>
            <a:xfrm>
              <a:off x="3679711" y="1308855"/>
              <a:ext cx="228586" cy="3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787" y="6493"/>
                    <a:pt x="18899" y="10111"/>
                    <a:pt x="15299" y="13711"/>
                  </a:cubicBezTo>
                  <a:cubicBezTo>
                    <a:pt x="11699" y="17311"/>
                    <a:pt x="7215" y="19048"/>
                    <a:pt x="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任意多边形 12"/>
            <p:cNvSpPr/>
            <p:nvPr/>
          </p:nvSpPr>
          <p:spPr>
            <a:xfrm>
              <a:off x="3274093" y="628264"/>
              <a:ext cx="235429" cy="77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extrusionOk="0">
                  <a:moveTo>
                    <a:pt x="0" y="0"/>
                  </a:moveTo>
                  <a:cubicBezTo>
                    <a:pt x="14290" y="5668"/>
                    <a:pt x="21600" y="13105"/>
                    <a:pt x="20906" y="21600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ysDot"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任意多边形 13"/>
            <p:cNvSpPr/>
            <p:nvPr/>
          </p:nvSpPr>
          <p:spPr>
            <a:xfrm>
              <a:off x="2559596" y="589938"/>
              <a:ext cx="934870" cy="826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5" extrusionOk="0">
                  <a:moveTo>
                    <a:pt x="0" y="7"/>
                  </a:moveTo>
                  <a:cubicBezTo>
                    <a:pt x="11875" y="-325"/>
                    <a:pt x="20234" y="10634"/>
                    <a:pt x="21600" y="21275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ysDot"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任意多边形 14"/>
            <p:cNvSpPr/>
            <p:nvPr/>
          </p:nvSpPr>
          <p:spPr>
            <a:xfrm rot="1257153">
              <a:off x="2377550" y="1368768"/>
              <a:ext cx="1197673" cy="31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2" extrusionOk="0">
                  <a:moveTo>
                    <a:pt x="0" y="2004"/>
                  </a:moveTo>
                  <a:cubicBezTo>
                    <a:pt x="9966" y="-4448"/>
                    <a:pt x="17093" y="5774"/>
                    <a:pt x="21600" y="17152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任意多边形 15"/>
            <p:cNvSpPr/>
            <p:nvPr/>
          </p:nvSpPr>
          <p:spPr>
            <a:xfrm rot="452432">
              <a:off x="2511690" y="1760235"/>
              <a:ext cx="763774" cy="29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04" y="536"/>
                    <a:pt x="18698" y="8849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任意多边形 16"/>
            <p:cNvSpPr/>
            <p:nvPr/>
          </p:nvSpPr>
          <p:spPr>
            <a:xfrm rot="20977760" flipH="1">
              <a:off x="4073453" y="1808142"/>
              <a:ext cx="591309" cy="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45" extrusionOk="0">
                  <a:moveTo>
                    <a:pt x="0" y="4104"/>
                  </a:moveTo>
                  <a:cubicBezTo>
                    <a:pt x="9341" y="-5155"/>
                    <a:pt x="16928" y="2236"/>
                    <a:pt x="21600" y="16445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任意多边形 17"/>
            <p:cNvSpPr/>
            <p:nvPr/>
          </p:nvSpPr>
          <p:spPr>
            <a:xfrm rot="316183">
              <a:off x="1675147" y="2426529"/>
              <a:ext cx="665131" cy="130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0" extrusionOk="0">
                  <a:moveTo>
                    <a:pt x="0" y="38"/>
                  </a:moveTo>
                  <a:cubicBezTo>
                    <a:pt x="7381" y="-650"/>
                    <a:pt x="19106" y="8123"/>
                    <a:pt x="21600" y="2095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任意多边形 18"/>
            <p:cNvSpPr/>
            <p:nvPr/>
          </p:nvSpPr>
          <p:spPr>
            <a:xfrm rot="20390563">
              <a:off x="2039464" y="3348007"/>
              <a:ext cx="1212729" cy="297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12" extrusionOk="0">
                  <a:moveTo>
                    <a:pt x="0" y="3941"/>
                  </a:moveTo>
                  <a:cubicBezTo>
                    <a:pt x="9016" y="-5488"/>
                    <a:pt x="15808" y="3367"/>
                    <a:pt x="21600" y="16112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任意多边形 19"/>
            <p:cNvSpPr/>
            <p:nvPr/>
          </p:nvSpPr>
          <p:spPr>
            <a:xfrm rot="861606" flipH="1">
              <a:off x="5746088" y="2331011"/>
              <a:ext cx="292918" cy="2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71" extrusionOk="0">
                  <a:moveTo>
                    <a:pt x="0" y="9668"/>
                  </a:moveTo>
                  <a:cubicBezTo>
                    <a:pt x="10169" y="-3617"/>
                    <a:pt x="14100" y="-4929"/>
                    <a:pt x="21600" y="16671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任意多边形 20"/>
            <p:cNvSpPr/>
            <p:nvPr/>
          </p:nvSpPr>
          <p:spPr>
            <a:xfrm rot="3529373" flipH="1">
              <a:off x="5329983" y="2569179"/>
              <a:ext cx="620053" cy="201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38" extrusionOk="0">
                  <a:moveTo>
                    <a:pt x="0" y="584"/>
                  </a:moveTo>
                  <a:cubicBezTo>
                    <a:pt x="10062" y="-2862"/>
                    <a:pt x="18877" y="9693"/>
                    <a:pt x="21600" y="18738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任意多边形 22"/>
            <p:cNvSpPr/>
            <p:nvPr/>
          </p:nvSpPr>
          <p:spPr>
            <a:xfrm rot="4557308" flipH="1">
              <a:off x="3963408" y="2848440"/>
              <a:ext cx="657337" cy="26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38" extrusionOk="0">
                  <a:moveTo>
                    <a:pt x="0" y="584"/>
                  </a:moveTo>
                  <a:cubicBezTo>
                    <a:pt x="10062" y="-2862"/>
                    <a:pt x="18877" y="9693"/>
                    <a:pt x="21600" y="18738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任意多边形 23"/>
            <p:cNvSpPr/>
            <p:nvPr/>
          </p:nvSpPr>
          <p:spPr>
            <a:xfrm rot="16375508">
              <a:off x="3642292" y="2763541"/>
              <a:ext cx="236799" cy="13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772" y="4923"/>
                    <a:pt x="13129" y="6819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任意多边形 24"/>
            <p:cNvSpPr/>
            <p:nvPr/>
          </p:nvSpPr>
          <p:spPr>
            <a:xfrm rot="8181222">
              <a:off x="2629693" y="3687994"/>
              <a:ext cx="906125" cy="201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02" extrusionOk="0">
                  <a:moveTo>
                    <a:pt x="0" y="593"/>
                  </a:moveTo>
                  <a:cubicBezTo>
                    <a:pt x="9328" y="-2298"/>
                    <a:pt x="15425" y="5613"/>
                    <a:pt x="21600" y="19302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任意多边形 25"/>
            <p:cNvSpPr/>
            <p:nvPr/>
          </p:nvSpPr>
          <p:spPr>
            <a:xfrm rot="18788540">
              <a:off x="2533371" y="2767418"/>
              <a:ext cx="542860" cy="31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577" y="2518"/>
                    <a:pt x="16780" y="14558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任意多边形 26"/>
            <p:cNvSpPr/>
            <p:nvPr/>
          </p:nvSpPr>
          <p:spPr>
            <a:xfrm rot="9928613">
              <a:off x="3249455" y="2422719"/>
              <a:ext cx="669330" cy="19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68" y="1223"/>
                    <a:pt x="14695" y="8790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64" name="Picture 2" descr="Picture 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5747113" y="2880492"/>
              <a:ext cx="456399" cy="42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65" name="Picture 3" descr="Picture 3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4809655" y="0"/>
              <a:ext cx="456408" cy="42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66" name="任意多边形 29"/>
            <p:cNvSpPr/>
            <p:nvPr/>
          </p:nvSpPr>
          <p:spPr>
            <a:xfrm rot="1230831">
              <a:off x="4423858" y="372305"/>
              <a:ext cx="372306" cy="1308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2" h="21600" extrusionOk="0">
                  <a:moveTo>
                    <a:pt x="14962" y="0"/>
                  </a:moveTo>
                  <a:cubicBezTo>
                    <a:pt x="18201" y="4211"/>
                    <a:pt x="21600" y="10616"/>
                    <a:pt x="19118" y="14069"/>
                  </a:cubicBezTo>
                  <a:cubicBezTo>
                    <a:pt x="16636" y="17522"/>
                    <a:pt x="9224" y="20156"/>
                    <a:pt x="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67" name="Picture 4" descr="Picture 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402875" y="504046"/>
              <a:ext cx="456407" cy="42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68" name="任意多边形 31"/>
            <p:cNvSpPr/>
            <p:nvPr/>
          </p:nvSpPr>
          <p:spPr>
            <a:xfrm rot="1230831">
              <a:off x="4300670" y="925287"/>
              <a:ext cx="208054" cy="683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5" h="21600" extrusionOk="0">
                  <a:moveTo>
                    <a:pt x="11702" y="0"/>
                  </a:moveTo>
                  <a:cubicBezTo>
                    <a:pt x="16531" y="7772"/>
                    <a:pt x="21600" y="12661"/>
                    <a:pt x="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69" name="Picture 5" descr="Picture 5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4667625" y="944123"/>
              <a:ext cx="456399" cy="42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70" name="任意多边形 33"/>
            <p:cNvSpPr/>
            <p:nvPr/>
          </p:nvSpPr>
          <p:spPr>
            <a:xfrm>
              <a:off x="4229493" y="1360555"/>
              <a:ext cx="941714" cy="25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235" y="5114"/>
                    <a:pt x="14332" y="18989"/>
                    <a:pt x="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TextBox 35"/>
            <p:cNvSpPr txBox="1"/>
            <p:nvPr/>
          </p:nvSpPr>
          <p:spPr>
            <a:xfrm>
              <a:off x="3149677" y="2098416"/>
              <a:ext cx="378825" cy="2802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郑州</a:t>
              </a:r>
              <a:endParaRPr sz="995"/>
            </a:p>
          </p:txBody>
        </p:sp>
        <p:pic>
          <p:nvPicPr>
            <p:cNvPr id="172" name="Picture 6" descr="Picture 6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2205940" y="1534849"/>
              <a:ext cx="456399" cy="42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73" name="任意多边形 37"/>
            <p:cNvSpPr/>
            <p:nvPr/>
          </p:nvSpPr>
          <p:spPr>
            <a:xfrm rot="7582261">
              <a:off x="3885122" y="2155392"/>
              <a:ext cx="342336" cy="266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68" y="1223"/>
                    <a:pt x="14695" y="8790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任意多边形 38"/>
            <p:cNvSpPr/>
            <p:nvPr/>
          </p:nvSpPr>
          <p:spPr>
            <a:xfrm rot="7610637">
              <a:off x="4326128" y="2510859"/>
              <a:ext cx="455920" cy="19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68" y="1223"/>
                    <a:pt x="14695" y="8790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75" name="Picture 7" descr="Picture 7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2092090" y="289061"/>
              <a:ext cx="456399" cy="42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76" name="Picture 8" descr="Picture 8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3027345" y="318922"/>
              <a:ext cx="456399" cy="42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77" name="Picture 9" descr="Picture 9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2691463" y="719030"/>
              <a:ext cx="456399" cy="42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78" name="任意多边形 42"/>
            <p:cNvSpPr/>
            <p:nvPr/>
          </p:nvSpPr>
          <p:spPr>
            <a:xfrm>
              <a:off x="3119422" y="1058057"/>
              <a:ext cx="336720" cy="354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extrusionOk="0">
                  <a:moveTo>
                    <a:pt x="0" y="0"/>
                  </a:moveTo>
                  <a:cubicBezTo>
                    <a:pt x="8956" y="2188"/>
                    <a:pt x="21600" y="11497"/>
                    <a:pt x="21466" y="21600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ysDot"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79" name="Picture 10" descr="Picture 10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2039064" y="847122"/>
              <a:ext cx="456407" cy="42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80" name="Picture 11" descr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377753" y="1016482"/>
              <a:ext cx="456399" cy="42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81" name="任意多边形 45"/>
            <p:cNvSpPr/>
            <p:nvPr/>
          </p:nvSpPr>
          <p:spPr>
            <a:xfrm rot="157998">
              <a:off x="1839625" y="1300329"/>
              <a:ext cx="1665792" cy="539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362" y="1507"/>
                    <a:pt x="18098" y="113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82" name="Picture 12" descr="Picture 12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1583051" y="1842481"/>
              <a:ext cx="456408" cy="42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43"/>
                    <a:pt x="0" y="10810"/>
                  </a:cubicBezTo>
                  <a:cubicBezTo>
                    <a:pt x="0" y="16777"/>
                    <a:pt x="4835" y="21600"/>
                    <a:pt x="10800" y="21600"/>
                  </a:cubicBezTo>
                  <a:cubicBezTo>
                    <a:pt x="16765" y="21600"/>
                    <a:pt x="21600" y="16777"/>
                    <a:pt x="21600" y="10810"/>
                  </a:cubicBezTo>
                  <a:cubicBezTo>
                    <a:pt x="21600" y="4843"/>
                    <a:pt x="16765" y="0"/>
                    <a:pt x="10800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83" name="任意多边形 47"/>
            <p:cNvSpPr/>
            <p:nvPr/>
          </p:nvSpPr>
          <p:spPr>
            <a:xfrm rot="20532089">
              <a:off x="2075052" y="1920381"/>
              <a:ext cx="591309" cy="29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04" y="536"/>
                    <a:pt x="18987" y="12447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" name="Picture 13"/>
            <p:cNvGrpSpPr/>
            <p:nvPr/>
          </p:nvGrpSpPr>
          <p:grpSpPr>
            <a:xfrm>
              <a:off x="3941647" y="3686822"/>
              <a:ext cx="456398" cy="429970"/>
              <a:chOff x="0" y="0"/>
              <a:chExt cx="456397" cy="429969"/>
            </a:xfrm>
          </p:grpSpPr>
          <p:pic>
            <p:nvPicPr>
              <p:cNvPr id="218" name="image47.png" descr="image47.png"/>
              <p:cNvPicPr>
                <a:picLocks noChangeAspect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>
              <a:xfrm>
                <a:off x="0" y="-1"/>
                <a:ext cx="456398" cy="426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4884"/>
                      <a:pt x="0" y="10901"/>
                    </a:cubicBezTo>
                    <a:cubicBezTo>
                      <a:pt x="0" y="16301"/>
                      <a:pt x="3904" y="20739"/>
                      <a:pt x="9016" y="21600"/>
                    </a:cubicBezTo>
                    <a:lnTo>
                      <a:pt x="12584" y="21600"/>
                    </a:lnTo>
                    <a:cubicBezTo>
                      <a:pt x="17696" y="20739"/>
                      <a:pt x="21600" y="16301"/>
                      <a:pt x="21600" y="10901"/>
                    </a:cubicBezTo>
                    <a:cubicBezTo>
                      <a:pt x="21600" y="4884"/>
                      <a:pt x="16765" y="0"/>
                      <a:pt x="1080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19" name="形状"/>
              <p:cNvSpPr/>
              <p:nvPr/>
            </p:nvSpPr>
            <p:spPr>
              <a:xfrm>
                <a:off x="0" y="0"/>
                <a:ext cx="456398" cy="429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lnTo>
                      <a:pt x="21600" y="10800"/>
                    </a:ln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399" tIns="45399" rIns="45399" bIns="45399" numCol="1" anchor="ctr">
                <a:noAutofit/>
              </a:bodyPr>
              <a:lstStyle/>
              <a:p>
                <a:pPr defTabSz="457200">
                  <a:defRPr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785">
                  <a:solidFill>
                    <a:prstClr val="black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" name="任意多边形 49"/>
            <p:cNvSpPr/>
            <p:nvPr/>
          </p:nvSpPr>
          <p:spPr>
            <a:xfrm rot="5959563" flipH="1">
              <a:off x="3881658" y="3212946"/>
              <a:ext cx="670556" cy="27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38" extrusionOk="0">
                  <a:moveTo>
                    <a:pt x="0" y="584"/>
                  </a:moveTo>
                  <a:cubicBezTo>
                    <a:pt x="10062" y="-2862"/>
                    <a:pt x="18877" y="9693"/>
                    <a:pt x="21600" y="18738"/>
                  </a:cubicBezTo>
                </a:path>
              </a:pathLst>
            </a:custGeom>
            <a:noFill/>
            <a:ln w="6350" cap="flat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algn="ctr" defTabSz="457200">
                <a:defRPr sz="11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泪滴形 70"/>
            <p:cNvSpPr/>
            <p:nvPr/>
          </p:nvSpPr>
          <p:spPr>
            <a:xfrm rot="8100000">
              <a:off x="3443131" y="1425386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泪滴形 70"/>
            <p:cNvSpPr/>
            <p:nvPr/>
          </p:nvSpPr>
          <p:spPr>
            <a:xfrm rot="8100000">
              <a:off x="3601311" y="1546104"/>
              <a:ext cx="135509" cy="127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泪滴形 70"/>
            <p:cNvSpPr/>
            <p:nvPr/>
          </p:nvSpPr>
          <p:spPr>
            <a:xfrm rot="8100000">
              <a:off x="4109657" y="1224649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泪滴形 70"/>
            <p:cNvSpPr/>
            <p:nvPr/>
          </p:nvSpPr>
          <p:spPr>
            <a:xfrm rot="8100000">
              <a:off x="4051878" y="1532859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TextBox 99"/>
            <p:cNvSpPr txBox="1"/>
            <p:nvPr/>
          </p:nvSpPr>
          <p:spPr>
            <a:xfrm>
              <a:off x="4121521" y="1517306"/>
              <a:ext cx="384371" cy="280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1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1090"/>
                <a:t>大连</a:t>
              </a:r>
              <a:endParaRPr sz="1090"/>
            </a:p>
          </p:txBody>
        </p:sp>
        <p:sp>
          <p:nvSpPr>
            <p:cNvPr id="191" name="TextBox 99"/>
            <p:cNvSpPr txBox="1"/>
            <p:nvPr/>
          </p:nvSpPr>
          <p:spPr>
            <a:xfrm>
              <a:off x="4159833" y="1085691"/>
              <a:ext cx="419353" cy="286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1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1090"/>
                <a:t>沈阳</a:t>
              </a:r>
              <a:endParaRPr sz="1090"/>
            </a:p>
          </p:txBody>
        </p:sp>
        <p:sp>
          <p:nvSpPr>
            <p:cNvPr id="192" name="泪滴形 70"/>
            <p:cNvSpPr/>
            <p:nvPr/>
          </p:nvSpPr>
          <p:spPr>
            <a:xfrm rot="8100000">
              <a:off x="3958058" y="1907584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泪滴形 70"/>
            <p:cNvSpPr/>
            <p:nvPr/>
          </p:nvSpPr>
          <p:spPr>
            <a:xfrm rot="8100000">
              <a:off x="3448119" y="1833571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TextBox 73"/>
            <p:cNvSpPr txBox="1"/>
            <p:nvPr/>
          </p:nvSpPr>
          <p:spPr>
            <a:xfrm>
              <a:off x="3394279" y="1904386"/>
              <a:ext cx="400576" cy="276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 dirty="0" err="1"/>
                <a:t>济南</a:t>
              </a:r>
              <a:endParaRPr sz="995" dirty="0"/>
            </a:p>
          </p:txBody>
        </p:sp>
        <p:sp>
          <p:nvSpPr>
            <p:cNvPr id="195" name="泪滴形 70"/>
            <p:cNvSpPr/>
            <p:nvPr/>
          </p:nvSpPr>
          <p:spPr>
            <a:xfrm rot="8100000">
              <a:off x="3177788" y="2030061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泪滴形 70"/>
            <p:cNvSpPr/>
            <p:nvPr/>
          </p:nvSpPr>
          <p:spPr>
            <a:xfrm rot="8100000">
              <a:off x="2687461" y="2053740"/>
              <a:ext cx="135509" cy="127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TextBox 35"/>
            <p:cNvSpPr txBox="1"/>
            <p:nvPr/>
          </p:nvSpPr>
          <p:spPr>
            <a:xfrm>
              <a:off x="2438801" y="2085899"/>
              <a:ext cx="341562" cy="274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西安</a:t>
              </a:r>
              <a:endParaRPr sz="995"/>
            </a:p>
          </p:txBody>
        </p:sp>
        <p:sp>
          <p:nvSpPr>
            <p:cNvPr id="198" name="泪滴形 70"/>
            <p:cNvSpPr/>
            <p:nvPr/>
          </p:nvSpPr>
          <p:spPr>
            <a:xfrm rot="8100000">
              <a:off x="3739745" y="2266944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泪滴形 70"/>
            <p:cNvSpPr/>
            <p:nvPr/>
          </p:nvSpPr>
          <p:spPr>
            <a:xfrm rot="8100000">
              <a:off x="3901370" y="2425071"/>
              <a:ext cx="135509" cy="127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泪滴形 70"/>
            <p:cNvSpPr/>
            <p:nvPr/>
          </p:nvSpPr>
          <p:spPr>
            <a:xfrm rot="8100000">
              <a:off x="3798555" y="2580284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201" name="Picture 7" descr="Picture 7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>
              <a:off x="3341754" y="2888475"/>
              <a:ext cx="468710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1" y="0"/>
                  </a:moveTo>
                  <a:cubicBezTo>
                    <a:pt x="4827" y="0"/>
                    <a:pt x="0" y="4827"/>
                    <a:pt x="0" y="10790"/>
                  </a:cubicBezTo>
                  <a:cubicBezTo>
                    <a:pt x="0" y="16753"/>
                    <a:pt x="4827" y="21600"/>
                    <a:pt x="10791" y="21600"/>
                  </a:cubicBezTo>
                  <a:cubicBezTo>
                    <a:pt x="16755" y="21600"/>
                    <a:pt x="21600" y="16753"/>
                    <a:pt x="21600" y="10790"/>
                  </a:cubicBezTo>
                  <a:cubicBezTo>
                    <a:pt x="21600" y="4827"/>
                    <a:pt x="16755" y="0"/>
                    <a:pt x="10791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02" name="Picture 16" descr="Picture 16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1248396" y="2189812"/>
              <a:ext cx="457598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03" name="泪滴形 70"/>
            <p:cNvSpPr/>
            <p:nvPr/>
          </p:nvSpPr>
          <p:spPr>
            <a:xfrm rot="8100000">
              <a:off x="2274463" y="2522090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TextBox 35"/>
            <p:cNvSpPr txBox="1"/>
            <p:nvPr/>
          </p:nvSpPr>
          <p:spPr>
            <a:xfrm>
              <a:off x="2381662" y="2458927"/>
              <a:ext cx="341562" cy="280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成都</a:t>
              </a:r>
              <a:endParaRPr sz="995"/>
            </a:p>
          </p:txBody>
        </p:sp>
        <p:sp>
          <p:nvSpPr>
            <p:cNvPr id="205" name="泪滴形 70"/>
            <p:cNvSpPr/>
            <p:nvPr/>
          </p:nvSpPr>
          <p:spPr>
            <a:xfrm rot="8100000">
              <a:off x="3015823" y="2737656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TextBox 35"/>
            <p:cNvSpPr txBox="1"/>
            <p:nvPr/>
          </p:nvSpPr>
          <p:spPr>
            <a:xfrm>
              <a:off x="2739692" y="2680330"/>
              <a:ext cx="341562" cy="2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>
              <a:lvl1pPr defTabSz="457200">
                <a:defRPr sz="1000">
                  <a:solidFill>
                    <a:srgbClr val="FFFFFF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defRPr>
              </a:lvl1pPr>
            </a:lstStyle>
            <a:p>
              <a:r>
                <a:rPr sz="995"/>
                <a:t>武汉</a:t>
              </a:r>
              <a:endParaRPr sz="995"/>
            </a:p>
          </p:txBody>
        </p:sp>
        <p:pic>
          <p:nvPicPr>
            <p:cNvPr id="207" name="Picture 17" descr="Picture 17"/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>
              <a:off x="2101996" y="2820338"/>
              <a:ext cx="457598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08" name="泪滴形 60"/>
            <p:cNvSpPr/>
            <p:nvPr/>
          </p:nvSpPr>
          <p:spPr>
            <a:xfrm rot="8100000">
              <a:off x="3209761" y="3352112"/>
              <a:ext cx="135509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泪滴形 58"/>
            <p:cNvSpPr/>
            <p:nvPr/>
          </p:nvSpPr>
          <p:spPr>
            <a:xfrm rot="8100000">
              <a:off x="3400721" y="3486689"/>
              <a:ext cx="135508" cy="12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61FF"/>
                </a:gs>
                <a:gs pos="100000">
                  <a:srgbClr val="7D76FF"/>
                </a:gs>
              </a:gsLst>
              <a:lin ang="27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1151255">
                <a:defRPr sz="110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09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0" name="组合 61"/>
            <p:cNvGrpSpPr/>
            <p:nvPr/>
          </p:nvGrpSpPr>
          <p:grpSpPr>
            <a:xfrm>
              <a:off x="3822285" y="2547366"/>
              <a:ext cx="450346" cy="371276"/>
              <a:chOff x="0" y="0"/>
              <a:chExt cx="450345" cy="371275"/>
            </a:xfrm>
          </p:grpSpPr>
          <p:sp>
            <p:nvSpPr>
              <p:cNvPr id="216" name="泪滴形 103"/>
              <p:cNvSpPr/>
              <p:nvPr/>
            </p:nvSpPr>
            <p:spPr>
              <a:xfrm rot="8100000">
                <a:off x="207945" y="33058"/>
                <a:ext cx="153061" cy="143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4400" y="0"/>
                      <a:pt x="18000" y="0"/>
                      <a:pt x="21600" y="0"/>
                    </a:cubicBezTo>
                    <a:cubicBezTo>
                      <a:pt x="21600" y="3600"/>
                      <a:pt x="21600" y="7200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461FF"/>
                  </a:gs>
                  <a:gs pos="100000">
                    <a:srgbClr val="7D76FF"/>
                  </a:gs>
                </a:gsLst>
                <a:lin ang="2700000" scaled="0"/>
              </a:gra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/>
              <a:p>
                <a:pPr defTabSz="1151255">
                  <a:defRPr sz="1100">
                    <a:solidFill>
                      <a:srgbClr val="262626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09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TextBox 104"/>
              <p:cNvSpPr txBox="1"/>
              <p:nvPr/>
            </p:nvSpPr>
            <p:spPr>
              <a:xfrm>
                <a:off x="0" y="123471"/>
                <a:ext cx="450346" cy="2478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>
                <a:lvl1pPr defTabSz="457200">
                  <a:defRPr sz="1000">
                    <a:solidFill>
                      <a:srgbClr val="FFFFFF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lvl1pPr>
              </a:lstStyle>
              <a:p>
                <a:r>
                  <a:rPr sz="995"/>
                  <a:t>昆山</a:t>
                </a:r>
                <a:endParaRPr sz="995"/>
              </a:p>
            </p:txBody>
          </p:sp>
        </p:grpSp>
        <p:grpSp>
          <p:nvGrpSpPr>
            <p:cNvPr id="211" name="组合 64"/>
            <p:cNvGrpSpPr/>
            <p:nvPr/>
          </p:nvGrpSpPr>
          <p:grpSpPr>
            <a:xfrm>
              <a:off x="3855820" y="2860200"/>
              <a:ext cx="388848" cy="360941"/>
              <a:chOff x="0" y="0"/>
              <a:chExt cx="388846" cy="360940"/>
            </a:xfrm>
          </p:grpSpPr>
          <p:sp>
            <p:nvSpPr>
              <p:cNvPr id="214" name="TextBox 66"/>
              <p:cNvSpPr txBox="1"/>
              <p:nvPr/>
            </p:nvSpPr>
            <p:spPr>
              <a:xfrm>
                <a:off x="0" y="76242"/>
                <a:ext cx="388847" cy="284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>
                <a:lvl1pPr defTabSz="457200">
                  <a:defRPr sz="1000">
                    <a:solidFill>
                      <a:srgbClr val="FFFFFF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lvl1pPr>
              </a:lstStyle>
              <a:p>
                <a:r>
                  <a:rPr sz="995"/>
                  <a:t>宁波</a:t>
                </a:r>
                <a:endParaRPr sz="995"/>
              </a:p>
            </p:txBody>
          </p:sp>
          <p:sp>
            <p:nvSpPr>
              <p:cNvPr id="215" name="泪滴形 65"/>
              <p:cNvSpPr/>
              <p:nvPr/>
            </p:nvSpPr>
            <p:spPr>
              <a:xfrm rot="8100000">
                <a:off x="220371" y="29267"/>
                <a:ext cx="135510" cy="12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4400" y="0"/>
                      <a:pt x="18000" y="0"/>
                      <a:pt x="21600" y="0"/>
                    </a:cubicBezTo>
                    <a:cubicBezTo>
                      <a:pt x="21600" y="3600"/>
                      <a:pt x="21600" y="7200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461FF"/>
                  </a:gs>
                  <a:gs pos="100000">
                    <a:srgbClr val="7D76FF"/>
                  </a:gs>
                </a:gsLst>
                <a:lin ang="2700000" scaled="0"/>
              </a:gra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399" tIns="45399" rIns="45399" bIns="45399" numCol="1" anchor="t">
                <a:noAutofit/>
              </a:bodyPr>
              <a:lstStyle/>
              <a:p>
                <a:pPr defTabSz="1151255">
                  <a:defRPr sz="1100">
                    <a:solidFill>
                      <a:srgbClr val="262626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sz="1090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12" name="Picture 11" descr="Picture 11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4654822" y="2153405"/>
              <a:ext cx="457598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13" name="Picture 10" descr="Picture 10"/>
            <p:cNvPicPr>
              <a:picLocks noChangeAspect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>
            <a:xfrm>
              <a:off x="5970267" y="2189812"/>
              <a:ext cx="457598" cy="43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9" y="0"/>
                  </a:moveTo>
                  <a:cubicBezTo>
                    <a:pt x="4842" y="0"/>
                    <a:pt x="0" y="4827"/>
                    <a:pt x="0" y="10790"/>
                  </a:cubicBezTo>
                  <a:cubicBezTo>
                    <a:pt x="0" y="16753"/>
                    <a:pt x="4842" y="21600"/>
                    <a:pt x="10809" y="21600"/>
                  </a:cubicBezTo>
                  <a:cubicBezTo>
                    <a:pt x="16776" y="21600"/>
                    <a:pt x="21600" y="16753"/>
                    <a:pt x="21600" y="10790"/>
                  </a:cubicBezTo>
                  <a:cubicBezTo>
                    <a:pt x="21600" y="4827"/>
                    <a:pt x="16776" y="0"/>
                    <a:pt x="10809" y="0"/>
                  </a:cubicBez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ffectLst/>
          </p:spPr>
        </p:pic>
      </p:grpSp>
      <p:pic>
        <p:nvPicPr>
          <p:cNvPr id="231" name="图片 230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5"/>
          <a:stretch>
            <a:fillRect/>
          </a:stretch>
        </p:blipFill>
        <p:spPr>
          <a:xfrm>
            <a:off x="7091071" y="1684390"/>
            <a:ext cx="4705087" cy="4343298"/>
          </a:xfrm>
          <a:prstGeom prst="rect">
            <a:avLst/>
          </a:prstGeom>
        </p:spPr>
      </p:pic>
      <p:sp>
        <p:nvSpPr>
          <p:cNvPr id="233" name="文本框 232"/>
          <p:cNvSpPr txBox="1"/>
          <p:nvPr/>
        </p:nvSpPr>
        <p:spPr>
          <a:xfrm>
            <a:off x="7993460" y="1866350"/>
            <a:ext cx="2682240" cy="642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495">
              <a:lnSpc>
                <a:spcPct val="150000"/>
              </a:lnSpc>
            </a:pPr>
            <a:r>
              <a:rPr lang="zh-CN" altLang="en-US" sz="2385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现有分子公司</a:t>
            </a:r>
            <a:r>
              <a:rPr lang="en-US" altLang="zh-CN" sz="23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2385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家</a:t>
            </a:r>
            <a:endParaRPr lang="zh-CN" altLang="en-US" sz="2385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7688467" y="2646908"/>
            <a:ext cx="1962150" cy="1468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>
              <a:lnSpc>
                <a:spcPct val="150000"/>
              </a:lnSpc>
            </a:pPr>
            <a:r>
              <a:rPr lang="zh-CN" altLang="en-US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分公司</a:t>
            </a:r>
            <a:r>
              <a:rPr lang="en-US" altLang="zh-CN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家</a:t>
            </a:r>
            <a:endParaRPr lang="en-US" altLang="zh-CN" sz="1985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2495">
              <a:lnSpc>
                <a:spcPct val="150000"/>
              </a:lnSpc>
            </a:pPr>
            <a:r>
              <a:rPr lang="zh-CN" altLang="en-US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控股子公司</a:t>
            </a:r>
            <a:r>
              <a:rPr lang="en-US" altLang="zh-CN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lang="zh-CN" altLang="en-US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家</a:t>
            </a:r>
            <a:endParaRPr lang="en-US" altLang="zh-CN" sz="1985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2495">
              <a:lnSpc>
                <a:spcPct val="150000"/>
              </a:lnSpc>
            </a:pPr>
            <a:r>
              <a:rPr lang="zh-CN" altLang="en-US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参股子公司</a:t>
            </a:r>
            <a:r>
              <a:rPr lang="en-US" altLang="zh-CN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985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家</a:t>
            </a:r>
            <a:endParaRPr lang="zh-CN" altLang="en-US" sz="1985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37" name="图片 2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4205" y="2702600"/>
            <a:ext cx="431051" cy="428041"/>
          </a:xfrm>
          <a:prstGeom prst="rect">
            <a:avLst/>
          </a:prstGeom>
        </p:spPr>
      </p:pic>
      <p:pic>
        <p:nvPicPr>
          <p:cNvPr id="238" name="图片 23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4205" y="3166399"/>
            <a:ext cx="431051" cy="428041"/>
          </a:xfrm>
          <a:prstGeom prst="rect">
            <a:avLst/>
          </a:prstGeom>
        </p:spPr>
      </p:pic>
      <p:pic>
        <p:nvPicPr>
          <p:cNvPr id="239" name="图片 23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4205" y="3609336"/>
            <a:ext cx="431051" cy="428041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11" y="4203474"/>
            <a:ext cx="2268894" cy="2253052"/>
          </a:xfrm>
          <a:prstGeom prst="rect">
            <a:avLst/>
          </a:prstGeom>
        </p:spPr>
      </p:pic>
      <p:pic>
        <p:nvPicPr>
          <p:cNvPr id="335" name="图片 334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1" b="64672"/>
          <a:stretch>
            <a:fillRect/>
          </a:stretch>
        </p:blipFill>
        <p:spPr>
          <a:xfrm>
            <a:off x="7070258" y="4166916"/>
            <a:ext cx="3839739" cy="961632"/>
          </a:xfrm>
          <a:prstGeom prst="rect">
            <a:avLst/>
          </a:prstGeom>
        </p:spPr>
      </p:pic>
      <p:pic>
        <p:nvPicPr>
          <p:cNvPr id="380" name="图片 379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37701" r="2950" b="42682"/>
          <a:stretch>
            <a:fillRect/>
          </a:stretch>
        </p:blipFill>
        <p:spPr>
          <a:xfrm>
            <a:off x="7130726" y="4775949"/>
            <a:ext cx="3622430" cy="1125276"/>
          </a:xfrm>
          <a:prstGeom prst="rect">
            <a:avLst/>
          </a:prstGeom>
        </p:spPr>
      </p:pic>
      <p:sp>
        <p:nvSpPr>
          <p:cNvPr id="381" name="文本框 380"/>
          <p:cNvSpPr txBox="1"/>
          <p:nvPr/>
        </p:nvSpPr>
        <p:spPr>
          <a:xfrm>
            <a:off x="7388787" y="5293289"/>
            <a:ext cx="3023235" cy="33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59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本科及硕士员工占比</a:t>
            </a:r>
            <a:r>
              <a:rPr lang="zh-CN" altLang="en-US" sz="159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总和</a:t>
            </a:r>
            <a:r>
              <a:rPr lang="en-US" altLang="zh-CN" sz="159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83.8%</a:t>
            </a:r>
            <a:endParaRPr lang="zh-CN" altLang="en-US" sz="159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2" name="文本框 381"/>
          <p:cNvSpPr txBox="1"/>
          <p:nvPr/>
        </p:nvSpPr>
        <p:spPr>
          <a:xfrm>
            <a:off x="7706704" y="4450845"/>
            <a:ext cx="2269490" cy="33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en-US" altLang="zh-CN" sz="159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159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后员工占总人数</a:t>
            </a:r>
            <a:r>
              <a:rPr lang="en-US" altLang="zh-CN" sz="159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51%</a:t>
            </a:r>
            <a:endParaRPr lang="zh-CN" altLang="en-US" sz="159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12305665" cy="6858000"/>
          </a:xfrm>
          <a:prstGeom prst="rect">
            <a:avLst/>
          </a:prstGeom>
          <a:solidFill>
            <a:srgbClr val="EA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103" name="五边形 102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32263" y="15509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主要业务领域</a:t>
            </a:r>
            <a:endParaRPr lang="zh-CN" altLang="en-US" sz="2400" b="1" dirty="0">
              <a:ln w="6350">
                <a:noFill/>
              </a:ln>
              <a:solidFill>
                <a:srgbClr val="0E6FA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08" name="图表 138"/>
          <p:cNvGraphicFramePr/>
          <p:nvPr/>
        </p:nvGraphicFramePr>
        <p:xfrm>
          <a:off x="4829048" y="-261497"/>
          <a:ext cx="5467573" cy="411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8" name="Freeform 13"/>
          <p:cNvSpPr>
            <a:spLocks noEditPoints="1"/>
          </p:cNvSpPr>
          <p:nvPr/>
        </p:nvSpPr>
        <p:spPr bwMode="auto">
          <a:xfrm>
            <a:off x="3919589" y="3595100"/>
            <a:ext cx="437018" cy="407344"/>
          </a:xfrm>
          <a:custGeom>
            <a:avLst/>
            <a:gdLst>
              <a:gd name="T0" fmla="*/ 2147483646 w 513"/>
              <a:gd name="T1" fmla="*/ 2147483646 h 479"/>
              <a:gd name="T2" fmla="*/ 2147483646 w 513"/>
              <a:gd name="T3" fmla="*/ 2147483646 h 479"/>
              <a:gd name="T4" fmla="*/ 2147483646 w 513"/>
              <a:gd name="T5" fmla="*/ 2147483646 h 479"/>
              <a:gd name="T6" fmla="*/ 2147483646 w 513"/>
              <a:gd name="T7" fmla="*/ 2147483646 h 479"/>
              <a:gd name="T8" fmla="*/ 2147483646 w 513"/>
              <a:gd name="T9" fmla="*/ 2147483646 h 479"/>
              <a:gd name="T10" fmla="*/ 2147483646 w 513"/>
              <a:gd name="T11" fmla="*/ 2147483646 h 479"/>
              <a:gd name="T12" fmla="*/ 2147483646 w 513"/>
              <a:gd name="T13" fmla="*/ 2147483646 h 479"/>
              <a:gd name="T14" fmla="*/ 2147483646 w 513"/>
              <a:gd name="T15" fmla="*/ 2147483646 h 479"/>
              <a:gd name="T16" fmla="*/ 2147483646 w 513"/>
              <a:gd name="T17" fmla="*/ 2147483646 h 479"/>
              <a:gd name="T18" fmla="*/ 2147483646 w 513"/>
              <a:gd name="T19" fmla="*/ 2147483646 h 479"/>
              <a:gd name="T20" fmla="*/ 2147483646 w 513"/>
              <a:gd name="T21" fmla="*/ 2147483646 h 479"/>
              <a:gd name="T22" fmla="*/ 2147483646 w 513"/>
              <a:gd name="T23" fmla="*/ 2147483646 h 479"/>
              <a:gd name="T24" fmla="*/ 2147483646 w 513"/>
              <a:gd name="T25" fmla="*/ 2147483646 h 479"/>
              <a:gd name="T26" fmla="*/ 2147483646 w 513"/>
              <a:gd name="T27" fmla="*/ 2147483646 h 479"/>
              <a:gd name="T28" fmla="*/ 2147483646 w 513"/>
              <a:gd name="T29" fmla="*/ 2147483646 h 479"/>
              <a:gd name="T30" fmla="*/ 2147483646 w 513"/>
              <a:gd name="T31" fmla="*/ 2147483646 h 479"/>
              <a:gd name="T32" fmla="*/ 2147483646 w 513"/>
              <a:gd name="T33" fmla="*/ 2147483646 h 479"/>
              <a:gd name="T34" fmla="*/ 2147483646 w 513"/>
              <a:gd name="T35" fmla="*/ 2147483646 h 479"/>
              <a:gd name="T36" fmla="*/ 2147483646 w 513"/>
              <a:gd name="T37" fmla="*/ 2147483646 h 479"/>
              <a:gd name="T38" fmla="*/ 2147483646 w 513"/>
              <a:gd name="T39" fmla="*/ 2147483646 h 479"/>
              <a:gd name="T40" fmla="*/ 2147483646 w 513"/>
              <a:gd name="T41" fmla="*/ 2147483646 h 479"/>
              <a:gd name="T42" fmla="*/ 2147483646 w 513"/>
              <a:gd name="T43" fmla="*/ 0 h 479"/>
              <a:gd name="T44" fmla="*/ 2147483646 w 513"/>
              <a:gd name="T45" fmla="*/ 2147483646 h 479"/>
              <a:gd name="T46" fmla="*/ 2147483646 w 513"/>
              <a:gd name="T47" fmla="*/ 2147483646 h 479"/>
              <a:gd name="T48" fmla="*/ 2147483646 w 513"/>
              <a:gd name="T49" fmla="*/ 2147483646 h 479"/>
              <a:gd name="T50" fmla="*/ 2147483646 w 513"/>
              <a:gd name="T51" fmla="*/ 2147483646 h 479"/>
              <a:gd name="T52" fmla="*/ 2147483646 w 513"/>
              <a:gd name="T53" fmla="*/ 2147483646 h 479"/>
              <a:gd name="T54" fmla="*/ 2147483646 w 513"/>
              <a:gd name="T55" fmla="*/ 2147483646 h 479"/>
              <a:gd name="T56" fmla="*/ 2147483646 w 513"/>
              <a:gd name="T57" fmla="*/ 2147483646 h 479"/>
              <a:gd name="T58" fmla="*/ 2147483646 w 513"/>
              <a:gd name="T59" fmla="*/ 2147483646 h 479"/>
              <a:gd name="T60" fmla="*/ 2147483646 w 513"/>
              <a:gd name="T61" fmla="*/ 2147483646 h 479"/>
              <a:gd name="T62" fmla="*/ 2147483646 w 513"/>
              <a:gd name="T63" fmla="*/ 2147483646 h 479"/>
              <a:gd name="T64" fmla="*/ 2147483646 w 513"/>
              <a:gd name="T65" fmla="*/ 2147483646 h 479"/>
              <a:gd name="T66" fmla="*/ 2147483646 w 513"/>
              <a:gd name="T67" fmla="*/ 2147483646 h 479"/>
              <a:gd name="T68" fmla="*/ 2147483646 w 513"/>
              <a:gd name="T69" fmla="*/ 2147483646 h 479"/>
              <a:gd name="T70" fmla="*/ 2147483646 w 513"/>
              <a:gd name="T71" fmla="*/ 2147483646 h 479"/>
              <a:gd name="T72" fmla="*/ 2147483646 w 513"/>
              <a:gd name="T73" fmla="*/ 2147483646 h 479"/>
              <a:gd name="T74" fmla="*/ 2147483646 w 513"/>
              <a:gd name="T75" fmla="*/ 2147483646 h 479"/>
              <a:gd name="T76" fmla="*/ 2147483646 w 513"/>
              <a:gd name="T77" fmla="*/ 2147483646 h 479"/>
              <a:gd name="T78" fmla="*/ 2147483646 w 513"/>
              <a:gd name="T79" fmla="*/ 2147483646 h 479"/>
              <a:gd name="T80" fmla="*/ 2147483646 w 513"/>
              <a:gd name="T81" fmla="*/ 2147483646 h 479"/>
              <a:gd name="T82" fmla="*/ 2147483646 w 513"/>
              <a:gd name="T83" fmla="*/ 2147483646 h 479"/>
              <a:gd name="T84" fmla="*/ 2147483646 w 513"/>
              <a:gd name="T85" fmla="*/ 2147483646 h 479"/>
              <a:gd name="T86" fmla="*/ 2147483646 w 513"/>
              <a:gd name="T87" fmla="*/ 2147483646 h 479"/>
              <a:gd name="T88" fmla="*/ 2147483646 w 513"/>
              <a:gd name="T89" fmla="*/ 2147483646 h 479"/>
              <a:gd name="T90" fmla="*/ 2147483646 w 513"/>
              <a:gd name="T91" fmla="*/ 2147483646 h 479"/>
              <a:gd name="T92" fmla="*/ 2147483646 w 513"/>
              <a:gd name="T93" fmla="*/ 2147483646 h 479"/>
              <a:gd name="T94" fmla="*/ 2147483646 w 513"/>
              <a:gd name="T95" fmla="*/ 2147483646 h 47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3" h="479">
                <a:moveTo>
                  <a:pt x="513" y="244"/>
                </a:moveTo>
                <a:lnTo>
                  <a:pt x="513" y="223"/>
                </a:lnTo>
                <a:lnTo>
                  <a:pt x="378" y="223"/>
                </a:lnTo>
                <a:lnTo>
                  <a:pt x="378" y="244"/>
                </a:lnTo>
                <a:lnTo>
                  <a:pt x="378" y="251"/>
                </a:lnTo>
                <a:lnTo>
                  <a:pt x="374" y="251"/>
                </a:lnTo>
                <a:lnTo>
                  <a:pt x="374" y="323"/>
                </a:lnTo>
                <a:lnTo>
                  <a:pt x="378" y="323"/>
                </a:lnTo>
                <a:lnTo>
                  <a:pt x="378" y="360"/>
                </a:lnTo>
                <a:lnTo>
                  <a:pt x="374" y="360"/>
                </a:lnTo>
                <a:lnTo>
                  <a:pt x="374" y="448"/>
                </a:lnTo>
                <a:lnTo>
                  <a:pt x="378" y="448"/>
                </a:lnTo>
                <a:lnTo>
                  <a:pt x="378" y="455"/>
                </a:lnTo>
                <a:lnTo>
                  <a:pt x="378" y="479"/>
                </a:lnTo>
                <a:lnTo>
                  <a:pt x="513" y="479"/>
                </a:lnTo>
                <a:lnTo>
                  <a:pt x="513" y="455"/>
                </a:lnTo>
                <a:lnTo>
                  <a:pt x="508" y="455"/>
                </a:lnTo>
                <a:lnTo>
                  <a:pt x="508" y="244"/>
                </a:lnTo>
                <a:lnTo>
                  <a:pt x="513" y="244"/>
                </a:lnTo>
                <a:close/>
                <a:moveTo>
                  <a:pt x="442" y="410"/>
                </a:moveTo>
                <a:lnTo>
                  <a:pt x="411" y="410"/>
                </a:lnTo>
                <a:lnTo>
                  <a:pt x="411" y="372"/>
                </a:lnTo>
                <a:lnTo>
                  <a:pt x="442" y="372"/>
                </a:lnTo>
                <a:lnTo>
                  <a:pt x="442" y="410"/>
                </a:lnTo>
                <a:close/>
                <a:moveTo>
                  <a:pt x="442" y="299"/>
                </a:moveTo>
                <a:lnTo>
                  <a:pt x="411" y="299"/>
                </a:lnTo>
                <a:lnTo>
                  <a:pt x="411" y="263"/>
                </a:lnTo>
                <a:lnTo>
                  <a:pt x="442" y="263"/>
                </a:lnTo>
                <a:lnTo>
                  <a:pt x="442" y="299"/>
                </a:lnTo>
                <a:close/>
                <a:moveTo>
                  <a:pt x="485" y="410"/>
                </a:moveTo>
                <a:lnTo>
                  <a:pt x="456" y="410"/>
                </a:lnTo>
                <a:lnTo>
                  <a:pt x="456" y="372"/>
                </a:lnTo>
                <a:lnTo>
                  <a:pt x="485" y="372"/>
                </a:lnTo>
                <a:lnTo>
                  <a:pt x="485" y="410"/>
                </a:lnTo>
                <a:close/>
                <a:moveTo>
                  <a:pt x="485" y="299"/>
                </a:moveTo>
                <a:lnTo>
                  <a:pt x="456" y="299"/>
                </a:lnTo>
                <a:lnTo>
                  <a:pt x="456" y="263"/>
                </a:lnTo>
                <a:lnTo>
                  <a:pt x="485" y="263"/>
                </a:lnTo>
                <a:lnTo>
                  <a:pt x="485" y="299"/>
                </a:lnTo>
                <a:close/>
                <a:moveTo>
                  <a:pt x="132" y="244"/>
                </a:moveTo>
                <a:lnTo>
                  <a:pt x="132" y="223"/>
                </a:lnTo>
                <a:lnTo>
                  <a:pt x="0" y="223"/>
                </a:lnTo>
                <a:lnTo>
                  <a:pt x="0" y="244"/>
                </a:lnTo>
                <a:lnTo>
                  <a:pt x="5" y="244"/>
                </a:lnTo>
                <a:lnTo>
                  <a:pt x="5" y="455"/>
                </a:lnTo>
                <a:lnTo>
                  <a:pt x="0" y="455"/>
                </a:lnTo>
                <a:lnTo>
                  <a:pt x="0" y="479"/>
                </a:lnTo>
                <a:lnTo>
                  <a:pt x="132" y="479"/>
                </a:lnTo>
                <a:lnTo>
                  <a:pt x="132" y="455"/>
                </a:lnTo>
                <a:lnTo>
                  <a:pt x="132" y="448"/>
                </a:lnTo>
                <a:lnTo>
                  <a:pt x="137" y="448"/>
                </a:lnTo>
                <a:lnTo>
                  <a:pt x="137" y="360"/>
                </a:lnTo>
                <a:lnTo>
                  <a:pt x="132" y="360"/>
                </a:lnTo>
                <a:lnTo>
                  <a:pt x="132" y="323"/>
                </a:lnTo>
                <a:lnTo>
                  <a:pt x="137" y="323"/>
                </a:lnTo>
                <a:lnTo>
                  <a:pt x="137" y="251"/>
                </a:lnTo>
                <a:lnTo>
                  <a:pt x="132" y="251"/>
                </a:lnTo>
                <a:lnTo>
                  <a:pt x="132" y="244"/>
                </a:lnTo>
                <a:close/>
                <a:moveTo>
                  <a:pt x="57" y="410"/>
                </a:moveTo>
                <a:lnTo>
                  <a:pt x="26" y="410"/>
                </a:lnTo>
                <a:lnTo>
                  <a:pt x="26" y="372"/>
                </a:lnTo>
                <a:lnTo>
                  <a:pt x="57" y="372"/>
                </a:lnTo>
                <a:lnTo>
                  <a:pt x="57" y="410"/>
                </a:lnTo>
                <a:close/>
                <a:moveTo>
                  <a:pt x="57" y="299"/>
                </a:moveTo>
                <a:lnTo>
                  <a:pt x="26" y="299"/>
                </a:lnTo>
                <a:lnTo>
                  <a:pt x="26" y="263"/>
                </a:lnTo>
                <a:lnTo>
                  <a:pt x="57" y="263"/>
                </a:lnTo>
                <a:lnTo>
                  <a:pt x="57" y="299"/>
                </a:lnTo>
                <a:close/>
                <a:moveTo>
                  <a:pt x="99" y="410"/>
                </a:moveTo>
                <a:lnTo>
                  <a:pt x="71" y="410"/>
                </a:lnTo>
                <a:lnTo>
                  <a:pt x="71" y="372"/>
                </a:lnTo>
                <a:lnTo>
                  <a:pt x="99" y="372"/>
                </a:lnTo>
                <a:lnTo>
                  <a:pt x="99" y="410"/>
                </a:lnTo>
                <a:close/>
                <a:moveTo>
                  <a:pt x="99" y="299"/>
                </a:moveTo>
                <a:lnTo>
                  <a:pt x="71" y="299"/>
                </a:lnTo>
                <a:lnTo>
                  <a:pt x="71" y="263"/>
                </a:lnTo>
                <a:lnTo>
                  <a:pt x="99" y="263"/>
                </a:lnTo>
                <a:lnTo>
                  <a:pt x="99" y="299"/>
                </a:lnTo>
                <a:close/>
                <a:moveTo>
                  <a:pt x="338" y="93"/>
                </a:moveTo>
                <a:lnTo>
                  <a:pt x="262" y="93"/>
                </a:lnTo>
                <a:lnTo>
                  <a:pt x="262" y="41"/>
                </a:lnTo>
                <a:lnTo>
                  <a:pt x="291" y="41"/>
                </a:lnTo>
                <a:lnTo>
                  <a:pt x="291" y="43"/>
                </a:lnTo>
                <a:lnTo>
                  <a:pt x="333" y="43"/>
                </a:lnTo>
                <a:lnTo>
                  <a:pt x="317" y="22"/>
                </a:lnTo>
                <a:lnTo>
                  <a:pt x="333" y="3"/>
                </a:lnTo>
                <a:lnTo>
                  <a:pt x="300" y="3"/>
                </a:lnTo>
                <a:lnTo>
                  <a:pt x="300" y="0"/>
                </a:lnTo>
                <a:lnTo>
                  <a:pt x="262" y="0"/>
                </a:lnTo>
                <a:lnTo>
                  <a:pt x="253" y="0"/>
                </a:lnTo>
                <a:lnTo>
                  <a:pt x="253" y="93"/>
                </a:lnTo>
                <a:lnTo>
                  <a:pt x="173" y="93"/>
                </a:lnTo>
                <a:lnTo>
                  <a:pt x="173" y="114"/>
                </a:lnTo>
                <a:lnTo>
                  <a:pt x="149" y="114"/>
                </a:lnTo>
                <a:lnTo>
                  <a:pt x="149" y="135"/>
                </a:lnTo>
                <a:lnTo>
                  <a:pt x="154" y="135"/>
                </a:lnTo>
                <a:lnTo>
                  <a:pt x="154" y="223"/>
                </a:lnTo>
                <a:lnTo>
                  <a:pt x="149" y="223"/>
                </a:lnTo>
                <a:lnTo>
                  <a:pt x="149" y="244"/>
                </a:lnTo>
                <a:lnTo>
                  <a:pt x="154" y="244"/>
                </a:lnTo>
                <a:lnTo>
                  <a:pt x="154" y="330"/>
                </a:lnTo>
                <a:lnTo>
                  <a:pt x="149" y="330"/>
                </a:lnTo>
                <a:lnTo>
                  <a:pt x="149" y="353"/>
                </a:lnTo>
                <a:lnTo>
                  <a:pt x="154" y="353"/>
                </a:lnTo>
                <a:lnTo>
                  <a:pt x="154" y="455"/>
                </a:lnTo>
                <a:lnTo>
                  <a:pt x="149" y="455"/>
                </a:lnTo>
                <a:lnTo>
                  <a:pt x="149" y="479"/>
                </a:lnTo>
                <a:lnTo>
                  <a:pt x="364" y="479"/>
                </a:lnTo>
                <a:lnTo>
                  <a:pt x="364" y="455"/>
                </a:lnTo>
                <a:lnTo>
                  <a:pt x="359" y="455"/>
                </a:lnTo>
                <a:lnTo>
                  <a:pt x="359" y="353"/>
                </a:lnTo>
                <a:lnTo>
                  <a:pt x="364" y="353"/>
                </a:lnTo>
                <a:lnTo>
                  <a:pt x="364" y="330"/>
                </a:lnTo>
                <a:lnTo>
                  <a:pt x="359" y="330"/>
                </a:lnTo>
                <a:lnTo>
                  <a:pt x="359" y="244"/>
                </a:lnTo>
                <a:lnTo>
                  <a:pt x="364" y="244"/>
                </a:lnTo>
                <a:lnTo>
                  <a:pt x="364" y="223"/>
                </a:lnTo>
                <a:lnTo>
                  <a:pt x="359" y="223"/>
                </a:lnTo>
                <a:lnTo>
                  <a:pt x="359" y="135"/>
                </a:lnTo>
                <a:lnTo>
                  <a:pt x="364" y="135"/>
                </a:lnTo>
                <a:lnTo>
                  <a:pt x="364" y="114"/>
                </a:lnTo>
                <a:lnTo>
                  <a:pt x="338" y="114"/>
                </a:lnTo>
                <a:lnTo>
                  <a:pt x="338" y="93"/>
                </a:lnTo>
                <a:close/>
                <a:moveTo>
                  <a:pt x="248" y="188"/>
                </a:moveTo>
                <a:lnTo>
                  <a:pt x="220" y="188"/>
                </a:lnTo>
                <a:lnTo>
                  <a:pt x="220" y="150"/>
                </a:lnTo>
                <a:lnTo>
                  <a:pt x="248" y="150"/>
                </a:lnTo>
                <a:lnTo>
                  <a:pt x="248" y="188"/>
                </a:lnTo>
                <a:close/>
                <a:moveTo>
                  <a:pt x="177" y="150"/>
                </a:moveTo>
                <a:lnTo>
                  <a:pt x="206" y="150"/>
                </a:lnTo>
                <a:lnTo>
                  <a:pt x="206" y="188"/>
                </a:lnTo>
                <a:lnTo>
                  <a:pt x="177" y="188"/>
                </a:lnTo>
                <a:lnTo>
                  <a:pt x="177" y="150"/>
                </a:lnTo>
                <a:close/>
                <a:moveTo>
                  <a:pt x="206" y="299"/>
                </a:moveTo>
                <a:lnTo>
                  <a:pt x="177" y="299"/>
                </a:lnTo>
                <a:lnTo>
                  <a:pt x="177" y="263"/>
                </a:lnTo>
                <a:lnTo>
                  <a:pt x="206" y="263"/>
                </a:lnTo>
                <a:lnTo>
                  <a:pt x="206" y="299"/>
                </a:lnTo>
                <a:close/>
                <a:moveTo>
                  <a:pt x="210" y="372"/>
                </a:moveTo>
                <a:lnTo>
                  <a:pt x="210" y="410"/>
                </a:lnTo>
                <a:lnTo>
                  <a:pt x="210" y="413"/>
                </a:lnTo>
                <a:lnTo>
                  <a:pt x="177" y="413"/>
                </a:lnTo>
                <a:lnTo>
                  <a:pt x="177" y="410"/>
                </a:lnTo>
                <a:lnTo>
                  <a:pt x="177" y="372"/>
                </a:lnTo>
                <a:lnTo>
                  <a:pt x="177" y="370"/>
                </a:lnTo>
                <a:lnTo>
                  <a:pt x="210" y="370"/>
                </a:lnTo>
                <a:lnTo>
                  <a:pt x="210" y="372"/>
                </a:lnTo>
                <a:close/>
                <a:moveTo>
                  <a:pt x="220" y="263"/>
                </a:moveTo>
                <a:lnTo>
                  <a:pt x="248" y="263"/>
                </a:lnTo>
                <a:lnTo>
                  <a:pt x="248" y="299"/>
                </a:lnTo>
                <a:lnTo>
                  <a:pt x="220" y="299"/>
                </a:lnTo>
                <a:lnTo>
                  <a:pt x="220" y="263"/>
                </a:lnTo>
                <a:close/>
                <a:moveTo>
                  <a:pt x="286" y="455"/>
                </a:moveTo>
                <a:lnTo>
                  <a:pt x="227" y="455"/>
                </a:lnTo>
                <a:lnTo>
                  <a:pt x="227" y="372"/>
                </a:lnTo>
                <a:lnTo>
                  <a:pt x="286" y="372"/>
                </a:lnTo>
                <a:lnTo>
                  <a:pt x="286" y="455"/>
                </a:lnTo>
                <a:close/>
                <a:moveTo>
                  <a:pt x="293" y="299"/>
                </a:moveTo>
                <a:lnTo>
                  <a:pt x="262" y="299"/>
                </a:lnTo>
                <a:lnTo>
                  <a:pt x="262" y="263"/>
                </a:lnTo>
                <a:lnTo>
                  <a:pt x="293" y="263"/>
                </a:lnTo>
                <a:lnTo>
                  <a:pt x="293" y="299"/>
                </a:lnTo>
                <a:close/>
                <a:moveTo>
                  <a:pt x="293" y="188"/>
                </a:moveTo>
                <a:lnTo>
                  <a:pt x="262" y="188"/>
                </a:lnTo>
                <a:lnTo>
                  <a:pt x="262" y="150"/>
                </a:lnTo>
                <a:lnTo>
                  <a:pt x="293" y="150"/>
                </a:lnTo>
                <a:lnTo>
                  <a:pt x="293" y="188"/>
                </a:lnTo>
                <a:close/>
                <a:moveTo>
                  <a:pt x="336" y="372"/>
                </a:moveTo>
                <a:lnTo>
                  <a:pt x="336" y="410"/>
                </a:lnTo>
                <a:lnTo>
                  <a:pt x="336" y="413"/>
                </a:lnTo>
                <a:lnTo>
                  <a:pt x="333" y="413"/>
                </a:lnTo>
                <a:lnTo>
                  <a:pt x="303" y="413"/>
                </a:lnTo>
                <a:lnTo>
                  <a:pt x="300" y="413"/>
                </a:lnTo>
                <a:lnTo>
                  <a:pt x="300" y="410"/>
                </a:lnTo>
                <a:lnTo>
                  <a:pt x="300" y="372"/>
                </a:lnTo>
                <a:lnTo>
                  <a:pt x="300" y="370"/>
                </a:lnTo>
                <a:lnTo>
                  <a:pt x="303" y="370"/>
                </a:lnTo>
                <a:lnTo>
                  <a:pt x="333" y="370"/>
                </a:lnTo>
                <a:lnTo>
                  <a:pt x="336" y="370"/>
                </a:lnTo>
                <a:lnTo>
                  <a:pt x="336" y="372"/>
                </a:lnTo>
                <a:close/>
                <a:moveTo>
                  <a:pt x="336" y="299"/>
                </a:moveTo>
                <a:lnTo>
                  <a:pt x="307" y="299"/>
                </a:lnTo>
                <a:lnTo>
                  <a:pt x="307" y="263"/>
                </a:lnTo>
                <a:lnTo>
                  <a:pt x="336" y="263"/>
                </a:lnTo>
                <a:lnTo>
                  <a:pt x="336" y="299"/>
                </a:lnTo>
                <a:close/>
                <a:moveTo>
                  <a:pt x="336" y="188"/>
                </a:moveTo>
                <a:lnTo>
                  <a:pt x="307" y="188"/>
                </a:lnTo>
                <a:lnTo>
                  <a:pt x="307" y="150"/>
                </a:lnTo>
                <a:lnTo>
                  <a:pt x="336" y="150"/>
                </a:lnTo>
                <a:lnTo>
                  <a:pt x="336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Freeform 58"/>
          <p:cNvSpPr>
            <a:spLocks noEditPoints="1"/>
          </p:cNvSpPr>
          <p:nvPr/>
        </p:nvSpPr>
        <p:spPr bwMode="auto">
          <a:xfrm>
            <a:off x="1740290" y="3185760"/>
            <a:ext cx="435598" cy="464974"/>
          </a:xfrm>
          <a:custGeom>
            <a:avLst/>
            <a:gdLst>
              <a:gd name="T0" fmla="*/ 91 w 182"/>
              <a:gd name="T1" fmla="*/ 146 h 194"/>
              <a:gd name="T2" fmla="*/ 92 w 182"/>
              <a:gd name="T3" fmla="*/ 134 h 194"/>
              <a:gd name="T4" fmla="*/ 15 w 182"/>
              <a:gd name="T5" fmla="*/ 126 h 194"/>
              <a:gd name="T6" fmla="*/ 141 w 182"/>
              <a:gd name="T7" fmla="*/ 126 h 194"/>
              <a:gd name="T8" fmla="*/ 83 w 182"/>
              <a:gd name="T9" fmla="*/ 184 h 194"/>
              <a:gd name="T10" fmla="*/ 83 w 182"/>
              <a:gd name="T11" fmla="*/ 177 h 194"/>
              <a:gd name="T12" fmla="*/ 134 w 182"/>
              <a:gd name="T13" fmla="*/ 126 h 194"/>
              <a:gd name="T14" fmla="*/ 101 w 182"/>
              <a:gd name="T15" fmla="*/ 124 h 194"/>
              <a:gd name="T16" fmla="*/ 88 w 182"/>
              <a:gd name="T17" fmla="*/ 100 h 194"/>
              <a:gd name="T18" fmla="*/ 92 w 182"/>
              <a:gd name="T19" fmla="*/ 110 h 194"/>
              <a:gd name="T20" fmla="*/ 98 w 182"/>
              <a:gd name="T21" fmla="*/ 92 h 194"/>
              <a:gd name="T22" fmla="*/ 78 w 182"/>
              <a:gd name="T23" fmla="*/ 84 h 194"/>
              <a:gd name="T24" fmla="*/ 60 w 182"/>
              <a:gd name="T25" fmla="*/ 108 h 194"/>
              <a:gd name="T26" fmla="*/ 78 w 182"/>
              <a:gd name="T27" fmla="*/ 128 h 194"/>
              <a:gd name="T28" fmla="*/ 72 w 182"/>
              <a:gd name="T29" fmla="*/ 137 h 194"/>
              <a:gd name="T30" fmla="*/ 59 w 182"/>
              <a:gd name="T31" fmla="*/ 139 h 194"/>
              <a:gd name="T32" fmla="*/ 78 w 182"/>
              <a:gd name="T33" fmla="*/ 161 h 194"/>
              <a:gd name="T34" fmla="*/ 88 w 182"/>
              <a:gd name="T35" fmla="*/ 161 h 194"/>
              <a:gd name="T36" fmla="*/ 73 w 182"/>
              <a:gd name="T37" fmla="*/ 108 h 194"/>
              <a:gd name="T38" fmla="*/ 78 w 182"/>
              <a:gd name="T39" fmla="*/ 100 h 194"/>
              <a:gd name="T40" fmla="*/ 139 w 182"/>
              <a:gd name="T41" fmla="*/ 73 h 194"/>
              <a:gd name="T42" fmla="*/ 139 w 182"/>
              <a:gd name="T43" fmla="*/ 80 h 194"/>
              <a:gd name="T44" fmla="*/ 129 w 182"/>
              <a:gd name="T45" fmla="*/ 69 h 194"/>
              <a:gd name="T46" fmla="*/ 129 w 182"/>
              <a:gd name="T47" fmla="*/ 48 h 194"/>
              <a:gd name="T48" fmla="*/ 126 w 182"/>
              <a:gd name="T49" fmla="*/ 57 h 194"/>
              <a:gd name="T50" fmla="*/ 170 w 182"/>
              <a:gd name="T51" fmla="*/ 67 h 194"/>
              <a:gd name="T52" fmla="*/ 118 w 182"/>
              <a:gd name="T53" fmla="*/ 63 h 194"/>
              <a:gd name="T54" fmla="*/ 120 w 182"/>
              <a:gd name="T55" fmla="*/ 42 h 194"/>
              <a:gd name="T56" fmla="*/ 136 w 182"/>
              <a:gd name="T57" fmla="*/ 36 h 194"/>
              <a:gd name="T58" fmla="*/ 149 w 182"/>
              <a:gd name="T59" fmla="*/ 52 h 194"/>
              <a:gd name="T60" fmla="*/ 139 w 182"/>
              <a:gd name="T61" fmla="*/ 53 h 194"/>
              <a:gd name="T62" fmla="*/ 136 w 182"/>
              <a:gd name="T63" fmla="*/ 61 h 194"/>
              <a:gd name="T64" fmla="*/ 149 w 182"/>
              <a:gd name="T65" fmla="*/ 70 h 194"/>
              <a:gd name="T66" fmla="*/ 145 w 182"/>
              <a:gd name="T67" fmla="*/ 88 h 194"/>
              <a:gd name="T68" fmla="*/ 132 w 182"/>
              <a:gd name="T69" fmla="*/ 17 h 194"/>
              <a:gd name="T70" fmla="*/ 132 w 182"/>
              <a:gd name="T71" fmla="*/ 24 h 194"/>
              <a:gd name="T72" fmla="*/ 154 w 182"/>
              <a:gd name="T73" fmla="*/ 112 h 194"/>
              <a:gd name="T74" fmla="*/ 33 w 182"/>
              <a:gd name="T75" fmla="*/ 28 h 194"/>
              <a:gd name="T76" fmla="*/ 36 w 182"/>
              <a:gd name="T77" fmla="*/ 23 h 194"/>
              <a:gd name="T78" fmla="*/ 35 w 182"/>
              <a:gd name="T79" fmla="*/ 71 h 194"/>
              <a:gd name="T80" fmla="*/ 71 w 182"/>
              <a:gd name="T81" fmla="*/ 38 h 194"/>
              <a:gd name="T82" fmla="*/ 77 w 182"/>
              <a:gd name="T83" fmla="*/ 38 h 194"/>
              <a:gd name="T84" fmla="*/ 30 w 182"/>
              <a:gd name="T85" fmla="*/ 76 h 194"/>
              <a:gd name="T86" fmla="*/ 41 w 182"/>
              <a:gd name="T87" fmla="*/ 51 h 194"/>
              <a:gd name="T88" fmla="*/ 44 w 182"/>
              <a:gd name="T89" fmla="*/ 43 h 194"/>
              <a:gd name="T90" fmla="*/ 61 w 182"/>
              <a:gd name="T91" fmla="*/ 56 h 194"/>
              <a:gd name="T92" fmla="*/ 10 w 182"/>
              <a:gd name="T93" fmla="*/ 38 h 194"/>
              <a:gd name="T94" fmla="*/ 52 w 182"/>
              <a:gd name="T95" fmla="*/ 45 h 194"/>
              <a:gd name="T96" fmla="*/ 45 w 182"/>
              <a:gd name="T97" fmla="*/ 35 h 194"/>
              <a:gd name="T98" fmla="*/ 42 w 182"/>
              <a:gd name="T99" fmla="*/ 24 h 194"/>
              <a:gd name="T100" fmla="*/ 51 w 182"/>
              <a:gd name="T101" fmla="*/ 28 h 194"/>
              <a:gd name="T102" fmla="*/ 41 w 182"/>
              <a:gd name="T103" fmla="*/ 17 h 194"/>
              <a:gd name="T104" fmla="*/ 36 w 182"/>
              <a:gd name="T105" fmla="*/ 17 h 194"/>
              <a:gd name="T106" fmla="*/ 27 w 182"/>
              <a:gd name="T107" fmla="*/ 34 h 194"/>
              <a:gd name="T108" fmla="*/ 36 w 182"/>
              <a:gd name="T109" fmla="*/ 51 h 194"/>
              <a:gd name="T110" fmla="*/ 32 w 182"/>
              <a:gd name="T111" fmla="*/ 43 h 194"/>
              <a:gd name="T112" fmla="*/ 27 w 182"/>
              <a:gd name="T113" fmla="*/ 52 h 194"/>
              <a:gd name="T114" fmla="*/ 36 w 182"/>
              <a:gd name="T115" fmla="*/ 62 h 194"/>
              <a:gd name="T116" fmla="*/ 49 w 182"/>
              <a:gd name="T117" fmla="*/ 5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2" h="194">
                <a:moveTo>
                  <a:pt x="92" y="134"/>
                </a:moveTo>
                <a:cubicBezTo>
                  <a:pt x="93" y="135"/>
                  <a:pt x="93" y="137"/>
                  <a:pt x="93" y="139"/>
                </a:cubicBezTo>
                <a:cubicBezTo>
                  <a:pt x="93" y="142"/>
                  <a:pt x="93" y="144"/>
                  <a:pt x="91" y="146"/>
                </a:cubicBezTo>
                <a:cubicBezTo>
                  <a:pt x="90" y="147"/>
                  <a:pt x="89" y="148"/>
                  <a:pt x="88" y="148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0" y="132"/>
                  <a:pt x="91" y="133"/>
                  <a:pt x="92" y="134"/>
                </a:cubicBezTo>
                <a:close/>
                <a:moveTo>
                  <a:pt x="150" y="126"/>
                </a:moveTo>
                <a:cubicBezTo>
                  <a:pt x="150" y="163"/>
                  <a:pt x="120" y="194"/>
                  <a:pt x="83" y="194"/>
                </a:cubicBezTo>
                <a:cubicBezTo>
                  <a:pt x="46" y="194"/>
                  <a:pt x="15" y="163"/>
                  <a:pt x="15" y="126"/>
                </a:cubicBezTo>
                <a:cubicBezTo>
                  <a:pt x="15" y="89"/>
                  <a:pt x="46" y="59"/>
                  <a:pt x="83" y="59"/>
                </a:cubicBezTo>
                <a:cubicBezTo>
                  <a:pt x="120" y="59"/>
                  <a:pt x="150" y="89"/>
                  <a:pt x="150" y="126"/>
                </a:cubicBezTo>
                <a:close/>
                <a:moveTo>
                  <a:pt x="141" y="126"/>
                </a:moveTo>
                <a:cubicBezTo>
                  <a:pt x="141" y="94"/>
                  <a:pt x="115" y="69"/>
                  <a:pt x="83" y="69"/>
                </a:cubicBezTo>
                <a:cubicBezTo>
                  <a:pt x="51" y="69"/>
                  <a:pt x="25" y="94"/>
                  <a:pt x="25" y="126"/>
                </a:cubicBezTo>
                <a:cubicBezTo>
                  <a:pt x="25" y="158"/>
                  <a:pt x="51" y="184"/>
                  <a:pt x="83" y="184"/>
                </a:cubicBezTo>
                <a:cubicBezTo>
                  <a:pt x="115" y="184"/>
                  <a:pt x="141" y="158"/>
                  <a:pt x="141" y="126"/>
                </a:cubicBezTo>
                <a:close/>
                <a:moveTo>
                  <a:pt x="134" y="126"/>
                </a:moveTo>
                <a:cubicBezTo>
                  <a:pt x="134" y="155"/>
                  <a:pt x="111" y="177"/>
                  <a:pt x="83" y="177"/>
                </a:cubicBezTo>
                <a:cubicBezTo>
                  <a:pt x="55" y="177"/>
                  <a:pt x="32" y="155"/>
                  <a:pt x="32" y="126"/>
                </a:cubicBezTo>
                <a:cubicBezTo>
                  <a:pt x="32" y="98"/>
                  <a:pt x="55" y="75"/>
                  <a:pt x="83" y="75"/>
                </a:cubicBezTo>
                <a:cubicBezTo>
                  <a:pt x="111" y="75"/>
                  <a:pt x="134" y="98"/>
                  <a:pt x="134" y="126"/>
                </a:cubicBezTo>
                <a:close/>
                <a:moveTo>
                  <a:pt x="107" y="139"/>
                </a:moveTo>
                <a:cubicBezTo>
                  <a:pt x="107" y="136"/>
                  <a:pt x="106" y="133"/>
                  <a:pt x="105" y="131"/>
                </a:cubicBezTo>
                <a:cubicBezTo>
                  <a:pt x="104" y="128"/>
                  <a:pt x="103" y="126"/>
                  <a:pt x="101" y="124"/>
                </a:cubicBezTo>
                <a:cubicBezTo>
                  <a:pt x="99" y="123"/>
                  <a:pt x="97" y="121"/>
                  <a:pt x="94" y="120"/>
                </a:cubicBezTo>
                <a:cubicBezTo>
                  <a:pt x="93" y="119"/>
                  <a:pt x="91" y="119"/>
                  <a:pt x="88" y="118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1"/>
                  <a:pt x="89" y="101"/>
                  <a:pt x="90" y="102"/>
                </a:cubicBezTo>
                <a:cubicBezTo>
                  <a:pt x="91" y="103"/>
                  <a:pt x="91" y="105"/>
                  <a:pt x="92" y="108"/>
                </a:cubicBezTo>
                <a:cubicBezTo>
                  <a:pt x="92" y="110"/>
                  <a:pt x="92" y="110"/>
                  <a:pt x="92" y="110"/>
                </a:cubicBezTo>
                <a:cubicBezTo>
                  <a:pt x="105" y="108"/>
                  <a:pt x="105" y="108"/>
                  <a:pt x="105" y="108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04" y="100"/>
                  <a:pt x="102" y="96"/>
                  <a:pt x="98" y="92"/>
                </a:cubicBezTo>
                <a:cubicBezTo>
                  <a:pt x="95" y="90"/>
                  <a:pt x="92" y="89"/>
                  <a:pt x="88" y="88"/>
                </a:cubicBezTo>
                <a:cubicBezTo>
                  <a:pt x="88" y="84"/>
                  <a:pt x="88" y="84"/>
                  <a:pt x="8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8"/>
                  <a:pt x="78" y="88"/>
                  <a:pt x="78" y="88"/>
                </a:cubicBezTo>
                <a:cubicBezTo>
                  <a:pt x="73" y="89"/>
                  <a:pt x="70" y="90"/>
                  <a:pt x="67" y="93"/>
                </a:cubicBezTo>
                <a:cubicBezTo>
                  <a:pt x="63" y="97"/>
                  <a:pt x="60" y="102"/>
                  <a:pt x="60" y="108"/>
                </a:cubicBezTo>
                <a:cubicBezTo>
                  <a:pt x="60" y="112"/>
                  <a:pt x="61" y="115"/>
                  <a:pt x="63" y="118"/>
                </a:cubicBezTo>
                <a:cubicBezTo>
                  <a:pt x="64" y="121"/>
                  <a:pt x="66" y="123"/>
                  <a:pt x="69" y="125"/>
                </a:cubicBezTo>
                <a:cubicBezTo>
                  <a:pt x="72" y="126"/>
                  <a:pt x="75" y="128"/>
                  <a:pt x="78" y="128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7" y="148"/>
                  <a:pt x="76" y="147"/>
                  <a:pt x="75" y="145"/>
                </a:cubicBezTo>
                <a:cubicBezTo>
                  <a:pt x="73" y="144"/>
                  <a:pt x="72" y="141"/>
                  <a:pt x="72" y="137"/>
                </a:cubicBezTo>
                <a:cubicBezTo>
                  <a:pt x="71" y="135"/>
                  <a:pt x="71" y="135"/>
                  <a:pt x="71" y="135"/>
                </a:cubicBezTo>
                <a:cubicBezTo>
                  <a:pt x="59" y="137"/>
                  <a:pt x="59" y="137"/>
                  <a:pt x="59" y="137"/>
                </a:cubicBezTo>
                <a:cubicBezTo>
                  <a:pt x="59" y="139"/>
                  <a:pt x="59" y="139"/>
                  <a:pt x="59" y="139"/>
                </a:cubicBezTo>
                <a:cubicBezTo>
                  <a:pt x="59" y="144"/>
                  <a:pt x="60" y="148"/>
                  <a:pt x="62" y="151"/>
                </a:cubicBezTo>
                <a:cubicBezTo>
                  <a:pt x="64" y="154"/>
                  <a:pt x="67" y="156"/>
                  <a:pt x="70" y="158"/>
                </a:cubicBezTo>
                <a:cubicBezTo>
                  <a:pt x="72" y="159"/>
                  <a:pt x="75" y="160"/>
                  <a:pt x="78" y="161"/>
                </a:cubicBezTo>
                <a:cubicBezTo>
                  <a:pt x="78" y="169"/>
                  <a:pt x="78" y="169"/>
                  <a:pt x="78" y="169"/>
                </a:cubicBezTo>
                <a:cubicBezTo>
                  <a:pt x="88" y="169"/>
                  <a:pt x="88" y="169"/>
                  <a:pt x="88" y="169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93" y="160"/>
                  <a:pt x="97" y="158"/>
                  <a:pt x="101" y="154"/>
                </a:cubicBezTo>
                <a:cubicBezTo>
                  <a:pt x="105" y="150"/>
                  <a:pt x="107" y="145"/>
                  <a:pt x="107" y="139"/>
                </a:cubicBezTo>
                <a:close/>
                <a:moveTo>
                  <a:pt x="73" y="108"/>
                </a:moveTo>
                <a:cubicBezTo>
                  <a:pt x="73" y="110"/>
                  <a:pt x="74" y="111"/>
                  <a:pt x="75" y="113"/>
                </a:cubicBezTo>
                <a:cubicBezTo>
                  <a:pt x="76" y="114"/>
                  <a:pt x="77" y="114"/>
                  <a:pt x="78" y="115"/>
                </a:cubicBezTo>
                <a:cubicBezTo>
                  <a:pt x="78" y="100"/>
                  <a:pt x="78" y="100"/>
                  <a:pt x="78" y="100"/>
                </a:cubicBezTo>
                <a:cubicBezTo>
                  <a:pt x="77" y="101"/>
                  <a:pt x="76" y="101"/>
                  <a:pt x="75" y="102"/>
                </a:cubicBezTo>
                <a:cubicBezTo>
                  <a:pt x="74" y="104"/>
                  <a:pt x="73" y="106"/>
                  <a:pt x="73" y="108"/>
                </a:cubicBezTo>
                <a:close/>
                <a:moveTo>
                  <a:pt x="139" y="73"/>
                </a:moveTo>
                <a:cubicBezTo>
                  <a:pt x="138" y="72"/>
                  <a:pt x="138" y="71"/>
                  <a:pt x="136" y="71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7" y="77"/>
                  <a:pt x="138" y="79"/>
                  <a:pt x="139" y="80"/>
                </a:cubicBezTo>
                <a:cubicBezTo>
                  <a:pt x="140" y="79"/>
                  <a:pt x="140" y="78"/>
                  <a:pt x="140" y="77"/>
                </a:cubicBezTo>
                <a:cubicBezTo>
                  <a:pt x="140" y="75"/>
                  <a:pt x="140" y="73"/>
                  <a:pt x="139" y="73"/>
                </a:cubicBezTo>
                <a:close/>
                <a:moveTo>
                  <a:pt x="129" y="69"/>
                </a:moveTo>
                <a:cubicBezTo>
                  <a:pt x="128" y="68"/>
                  <a:pt x="127" y="68"/>
                  <a:pt x="126" y="68"/>
                </a:cubicBezTo>
                <a:cubicBezTo>
                  <a:pt x="127" y="68"/>
                  <a:pt x="128" y="69"/>
                  <a:pt x="129" y="69"/>
                </a:cubicBezTo>
                <a:close/>
                <a:moveTo>
                  <a:pt x="129" y="48"/>
                </a:moveTo>
                <a:cubicBezTo>
                  <a:pt x="128" y="48"/>
                  <a:pt x="127" y="48"/>
                  <a:pt x="126" y="49"/>
                </a:cubicBezTo>
                <a:cubicBezTo>
                  <a:pt x="125" y="50"/>
                  <a:pt x="125" y="52"/>
                  <a:pt x="125" y="53"/>
                </a:cubicBezTo>
                <a:cubicBezTo>
                  <a:pt x="125" y="55"/>
                  <a:pt x="125" y="56"/>
                  <a:pt x="126" y="57"/>
                </a:cubicBezTo>
                <a:cubicBezTo>
                  <a:pt x="127" y="58"/>
                  <a:pt x="128" y="58"/>
                  <a:pt x="129" y="59"/>
                </a:cubicBezTo>
                <a:lnTo>
                  <a:pt x="129" y="48"/>
                </a:lnTo>
                <a:close/>
                <a:moveTo>
                  <a:pt x="170" y="67"/>
                </a:moveTo>
                <a:cubicBezTo>
                  <a:pt x="170" y="46"/>
                  <a:pt x="153" y="29"/>
                  <a:pt x="132" y="29"/>
                </a:cubicBezTo>
                <a:cubicBezTo>
                  <a:pt x="116" y="29"/>
                  <a:pt x="102" y="40"/>
                  <a:pt x="96" y="55"/>
                </a:cubicBezTo>
                <a:cubicBezTo>
                  <a:pt x="104" y="56"/>
                  <a:pt x="112" y="59"/>
                  <a:pt x="118" y="63"/>
                </a:cubicBezTo>
                <a:cubicBezTo>
                  <a:pt x="118" y="62"/>
                  <a:pt x="117" y="61"/>
                  <a:pt x="117" y="61"/>
                </a:cubicBezTo>
                <a:cubicBezTo>
                  <a:pt x="116" y="59"/>
                  <a:pt x="115" y="56"/>
                  <a:pt x="115" y="54"/>
                </a:cubicBezTo>
                <a:cubicBezTo>
                  <a:pt x="115" y="49"/>
                  <a:pt x="117" y="45"/>
                  <a:pt x="120" y="42"/>
                </a:cubicBezTo>
                <a:cubicBezTo>
                  <a:pt x="122" y="40"/>
                  <a:pt x="125" y="39"/>
                  <a:pt x="129" y="39"/>
                </a:cubicBezTo>
                <a:cubicBezTo>
                  <a:pt x="129" y="36"/>
                  <a:pt x="129" y="36"/>
                  <a:pt x="129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9" y="39"/>
                  <a:pt x="141" y="40"/>
                  <a:pt x="143" y="42"/>
                </a:cubicBezTo>
                <a:cubicBezTo>
                  <a:pt x="146" y="44"/>
                  <a:pt x="148" y="48"/>
                  <a:pt x="149" y="52"/>
                </a:cubicBezTo>
                <a:cubicBezTo>
                  <a:pt x="149" y="54"/>
                  <a:pt x="149" y="54"/>
                  <a:pt x="149" y="54"/>
                </a:cubicBezTo>
                <a:cubicBezTo>
                  <a:pt x="139" y="55"/>
                  <a:pt x="139" y="55"/>
                  <a:pt x="139" y="55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39" y="51"/>
                  <a:pt x="138" y="50"/>
                  <a:pt x="137" y="49"/>
                </a:cubicBezTo>
                <a:cubicBezTo>
                  <a:pt x="137" y="48"/>
                  <a:pt x="136" y="48"/>
                  <a:pt x="136" y="48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8" y="61"/>
                  <a:pt x="140" y="62"/>
                  <a:pt x="141" y="62"/>
                </a:cubicBezTo>
                <a:cubicBezTo>
                  <a:pt x="143" y="63"/>
                  <a:pt x="144" y="64"/>
                  <a:pt x="146" y="66"/>
                </a:cubicBezTo>
                <a:cubicBezTo>
                  <a:pt x="147" y="67"/>
                  <a:pt x="148" y="68"/>
                  <a:pt x="149" y="70"/>
                </a:cubicBezTo>
                <a:cubicBezTo>
                  <a:pt x="149" y="72"/>
                  <a:pt x="150" y="74"/>
                  <a:pt x="150" y="76"/>
                </a:cubicBezTo>
                <a:cubicBezTo>
                  <a:pt x="150" y="81"/>
                  <a:pt x="148" y="85"/>
                  <a:pt x="145" y="88"/>
                </a:cubicBezTo>
                <a:cubicBezTo>
                  <a:pt x="145" y="88"/>
                  <a:pt x="145" y="88"/>
                  <a:pt x="145" y="88"/>
                </a:cubicBezTo>
                <a:cubicBezTo>
                  <a:pt x="147" y="92"/>
                  <a:pt x="149" y="96"/>
                  <a:pt x="151" y="100"/>
                </a:cubicBezTo>
                <a:cubicBezTo>
                  <a:pt x="162" y="93"/>
                  <a:pt x="170" y="81"/>
                  <a:pt x="170" y="67"/>
                </a:cubicBezTo>
                <a:close/>
                <a:moveTo>
                  <a:pt x="132" y="17"/>
                </a:moveTo>
                <a:cubicBezTo>
                  <a:pt x="109" y="17"/>
                  <a:pt x="90" y="32"/>
                  <a:pt x="84" y="53"/>
                </a:cubicBezTo>
                <a:cubicBezTo>
                  <a:pt x="87" y="53"/>
                  <a:pt x="89" y="53"/>
                  <a:pt x="91" y="54"/>
                </a:cubicBezTo>
                <a:cubicBezTo>
                  <a:pt x="97" y="37"/>
                  <a:pt x="113" y="24"/>
                  <a:pt x="132" y="24"/>
                </a:cubicBezTo>
                <a:cubicBezTo>
                  <a:pt x="156" y="24"/>
                  <a:pt x="175" y="43"/>
                  <a:pt x="175" y="67"/>
                </a:cubicBezTo>
                <a:cubicBezTo>
                  <a:pt x="175" y="83"/>
                  <a:pt x="166" y="97"/>
                  <a:pt x="153" y="105"/>
                </a:cubicBezTo>
                <a:cubicBezTo>
                  <a:pt x="153" y="107"/>
                  <a:pt x="154" y="109"/>
                  <a:pt x="154" y="112"/>
                </a:cubicBezTo>
                <a:cubicBezTo>
                  <a:pt x="171" y="103"/>
                  <a:pt x="182" y="86"/>
                  <a:pt x="182" y="67"/>
                </a:cubicBezTo>
                <a:cubicBezTo>
                  <a:pt x="182" y="40"/>
                  <a:pt x="159" y="17"/>
                  <a:pt x="132" y="17"/>
                </a:cubicBezTo>
                <a:close/>
                <a:moveTo>
                  <a:pt x="33" y="28"/>
                </a:moveTo>
                <a:cubicBezTo>
                  <a:pt x="33" y="29"/>
                  <a:pt x="33" y="30"/>
                  <a:pt x="34" y="31"/>
                </a:cubicBezTo>
                <a:cubicBezTo>
                  <a:pt x="35" y="31"/>
                  <a:pt x="35" y="32"/>
                  <a:pt x="36" y="32"/>
                </a:cubicBezTo>
                <a:cubicBezTo>
                  <a:pt x="36" y="23"/>
                  <a:pt x="36" y="23"/>
                  <a:pt x="36" y="23"/>
                </a:cubicBezTo>
                <a:cubicBezTo>
                  <a:pt x="35" y="24"/>
                  <a:pt x="35" y="24"/>
                  <a:pt x="34" y="25"/>
                </a:cubicBezTo>
                <a:cubicBezTo>
                  <a:pt x="34" y="25"/>
                  <a:pt x="33" y="26"/>
                  <a:pt x="33" y="28"/>
                </a:cubicBezTo>
                <a:close/>
                <a:moveTo>
                  <a:pt x="35" y="71"/>
                </a:moveTo>
                <a:cubicBezTo>
                  <a:pt x="19" y="69"/>
                  <a:pt x="6" y="55"/>
                  <a:pt x="6" y="38"/>
                </a:cubicBezTo>
                <a:cubicBezTo>
                  <a:pt x="6" y="20"/>
                  <a:pt x="20" y="5"/>
                  <a:pt x="39" y="5"/>
                </a:cubicBezTo>
                <a:cubicBezTo>
                  <a:pt x="57" y="5"/>
                  <a:pt x="71" y="20"/>
                  <a:pt x="71" y="38"/>
                </a:cubicBezTo>
                <a:cubicBezTo>
                  <a:pt x="71" y="44"/>
                  <a:pt x="70" y="50"/>
                  <a:pt x="67" y="55"/>
                </a:cubicBezTo>
                <a:cubicBezTo>
                  <a:pt x="69" y="54"/>
                  <a:pt x="71" y="54"/>
                  <a:pt x="73" y="54"/>
                </a:cubicBezTo>
                <a:cubicBezTo>
                  <a:pt x="76" y="49"/>
                  <a:pt x="77" y="44"/>
                  <a:pt x="77" y="38"/>
                </a:cubicBezTo>
                <a:cubicBezTo>
                  <a:pt x="77" y="17"/>
                  <a:pt x="60" y="0"/>
                  <a:pt x="39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56"/>
                  <a:pt x="13" y="72"/>
                  <a:pt x="30" y="76"/>
                </a:cubicBezTo>
                <a:cubicBezTo>
                  <a:pt x="32" y="74"/>
                  <a:pt x="33" y="72"/>
                  <a:pt x="35" y="71"/>
                </a:cubicBezTo>
                <a:close/>
                <a:moveTo>
                  <a:pt x="41" y="41"/>
                </a:moveTo>
                <a:cubicBezTo>
                  <a:pt x="41" y="51"/>
                  <a:pt x="41" y="51"/>
                  <a:pt x="41" y="51"/>
                </a:cubicBezTo>
                <a:cubicBezTo>
                  <a:pt x="42" y="51"/>
                  <a:pt x="43" y="50"/>
                  <a:pt x="43" y="49"/>
                </a:cubicBezTo>
                <a:cubicBezTo>
                  <a:pt x="44" y="48"/>
                  <a:pt x="45" y="47"/>
                  <a:pt x="45" y="46"/>
                </a:cubicBezTo>
                <a:cubicBezTo>
                  <a:pt x="45" y="44"/>
                  <a:pt x="44" y="43"/>
                  <a:pt x="44" y="43"/>
                </a:cubicBezTo>
                <a:cubicBezTo>
                  <a:pt x="43" y="42"/>
                  <a:pt x="43" y="42"/>
                  <a:pt x="41" y="41"/>
                </a:cubicBezTo>
                <a:close/>
                <a:moveTo>
                  <a:pt x="67" y="38"/>
                </a:moveTo>
                <a:cubicBezTo>
                  <a:pt x="67" y="45"/>
                  <a:pt x="65" y="51"/>
                  <a:pt x="61" y="56"/>
                </a:cubicBezTo>
                <a:cubicBezTo>
                  <a:pt x="53" y="59"/>
                  <a:pt x="46" y="63"/>
                  <a:pt x="40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23" y="67"/>
                  <a:pt x="10" y="54"/>
                  <a:pt x="10" y="38"/>
                </a:cubicBezTo>
                <a:cubicBezTo>
                  <a:pt x="10" y="22"/>
                  <a:pt x="23" y="9"/>
                  <a:pt x="39" y="9"/>
                </a:cubicBezTo>
                <a:cubicBezTo>
                  <a:pt x="55" y="9"/>
                  <a:pt x="67" y="22"/>
                  <a:pt x="67" y="38"/>
                </a:cubicBezTo>
                <a:close/>
                <a:moveTo>
                  <a:pt x="52" y="45"/>
                </a:moveTo>
                <a:cubicBezTo>
                  <a:pt x="52" y="44"/>
                  <a:pt x="52" y="42"/>
                  <a:pt x="51" y="41"/>
                </a:cubicBezTo>
                <a:cubicBezTo>
                  <a:pt x="51" y="39"/>
                  <a:pt x="50" y="38"/>
                  <a:pt x="49" y="37"/>
                </a:cubicBezTo>
                <a:cubicBezTo>
                  <a:pt x="48" y="36"/>
                  <a:pt x="47" y="35"/>
                  <a:pt x="45" y="35"/>
                </a:cubicBezTo>
                <a:cubicBezTo>
                  <a:pt x="44" y="34"/>
                  <a:pt x="43" y="34"/>
                  <a:pt x="41" y="33"/>
                </a:cubicBezTo>
                <a:cubicBezTo>
                  <a:pt x="41" y="24"/>
                  <a:pt x="41" y="24"/>
                  <a:pt x="41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5"/>
                  <a:pt x="44" y="26"/>
                  <a:pt x="44" y="28"/>
                </a:cubicBezTo>
                <a:cubicBezTo>
                  <a:pt x="44" y="29"/>
                  <a:pt x="44" y="29"/>
                  <a:pt x="44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3"/>
                  <a:pt x="49" y="21"/>
                  <a:pt x="47" y="19"/>
                </a:cubicBezTo>
                <a:cubicBezTo>
                  <a:pt x="46" y="18"/>
                  <a:pt x="44" y="17"/>
                  <a:pt x="41" y="17"/>
                </a:cubicBezTo>
                <a:cubicBezTo>
                  <a:pt x="41" y="14"/>
                  <a:pt x="41" y="14"/>
                  <a:pt x="41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7"/>
                  <a:pt x="36" y="17"/>
                  <a:pt x="36" y="17"/>
                </a:cubicBezTo>
                <a:cubicBezTo>
                  <a:pt x="33" y="17"/>
                  <a:pt x="31" y="18"/>
                  <a:pt x="30" y="19"/>
                </a:cubicBezTo>
                <a:cubicBezTo>
                  <a:pt x="27" y="21"/>
                  <a:pt x="26" y="24"/>
                  <a:pt x="26" y="28"/>
                </a:cubicBezTo>
                <a:cubicBezTo>
                  <a:pt x="26" y="30"/>
                  <a:pt x="26" y="32"/>
                  <a:pt x="27" y="34"/>
                </a:cubicBezTo>
                <a:cubicBezTo>
                  <a:pt x="28" y="35"/>
                  <a:pt x="29" y="36"/>
                  <a:pt x="31" y="37"/>
                </a:cubicBezTo>
                <a:cubicBezTo>
                  <a:pt x="33" y="38"/>
                  <a:pt x="34" y="39"/>
                  <a:pt x="36" y="39"/>
                </a:cubicBezTo>
                <a:cubicBezTo>
                  <a:pt x="36" y="51"/>
                  <a:pt x="36" y="51"/>
                  <a:pt x="36" y="51"/>
                </a:cubicBezTo>
                <a:cubicBezTo>
                  <a:pt x="35" y="50"/>
                  <a:pt x="35" y="50"/>
                  <a:pt x="34" y="49"/>
                </a:cubicBezTo>
                <a:cubicBezTo>
                  <a:pt x="33" y="48"/>
                  <a:pt x="33" y="47"/>
                  <a:pt x="32" y="44"/>
                </a:cubicBezTo>
                <a:cubicBezTo>
                  <a:pt x="32" y="43"/>
                  <a:pt x="32" y="43"/>
                  <a:pt x="32" y="4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8"/>
                  <a:pt x="26" y="50"/>
                  <a:pt x="27" y="52"/>
                </a:cubicBezTo>
                <a:cubicBezTo>
                  <a:pt x="28" y="54"/>
                  <a:pt x="30" y="55"/>
                  <a:pt x="31" y="56"/>
                </a:cubicBezTo>
                <a:cubicBezTo>
                  <a:pt x="33" y="57"/>
                  <a:pt x="34" y="57"/>
                  <a:pt x="36" y="58"/>
                </a:cubicBezTo>
                <a:cubicBezTo>
                  <a:pt x="36" y="62"/>
                  <a:pt x="36" y="62"/>
                  <a:pt x="36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58"/>
                  <a:pt x="41" y="58"/>
                  <a:pt x="41" y="58"/>
                </a:cubicBezTo>
                <a:cubicBezTo>
                  <a:pt x="44" y="57"/>
                  <a:pt x="47" y="56"/>
                  <a:pt x="49" y="54"/>
                </a:cubicBezTo>
                <a:cubicBezTo>
                  <a:pt x="51" y="52"/>
                  <a:pt x="52" y="49"/>
                  <a:pt x="52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Freeform 45"/>
          <p:cNvSpPr>
            <a:spLocks noEditPoints="1"/>
          </p:cNvSpPr>
          <p:nvPr/>
        </p:nvSpPr>
        <p:spPr bwMode="auto">
          <a:xfrm>
            <a:off x="3642571" y="1721832"/>
            <a:ext cx="402752" cy="409742"/>
          </a:xfrm>
          <a:custGeom>
            <a:avLst/>
            <a:gdLst>
              <a:gd name="T0" fmla="*/ 159 w 195"/>
              <a:gd name="T1" fmla="*/ 100 h 198"/>
              <a:gd name="T2" fmla="*/ 149 w 195"/>
              <a:gd name="T3" fmla="*/ 83 h 198"/>
              <a:gd name="T4" fmla="*/ 148 w 195"/>
              <a:gd name="T5" fmla="*/ 64 h 198"/>
              <a:gd name="T6" fmla="*/ 136 w 195"/>
              <a:gd name="T7" fmla="*/ 61 h 198"/>
              <a:gd name="T8" fmla="*/ 133 w 195"/>
              <a:gd name="T9" fmla="*/ 49 h 198"/>
              <a:gd name="T10" fmla="*/ 114 w 195"/>
              <a:gd name="T11" fmla="*/ 48 h 198"/>
              <a:gd name="T12" fmla="*/ 97 w 195"/>
              <a:gd name="T13" fmla="*/ 38 h 198"/>
              <a:gd name="T14" fmla="*/ 81 w 195"/>
              <a:gd name="T15" fmla="*/ 48 h 198"/>
              <a:gd name="T16" fmla="*/ 61 w 195"/>
              <a:gd name="T17" fmla="*/ 51 h 198"/>
              <a:gd name="T18" fmla="*/ 50 w 195"/>
              <a:gd name="T19" fmla="*/ 62 h 198"/>
              <a:gd name="T20" fmla="*/ 47 w 195"/>
              <a:gd name="T21" fmla="*/ 82 h 198"/>
              <a:gd name="T22" fmla="*/ 37 w 195"/>
              <a:gd name="T23" fmla="*/ 97 h 198"/>
              <a:gd name="T24" fmla="*/ 47 w 195"/>
              <a:gd name="T25" fmla="*/ 115 h 198"/>
              <a:gd name="T26" fmla="*/ 48 w 195"/>
              <a:gd name="T27" fmla="*/ 133 h 198"/>
              <a:gd name="T28" fmla="*/ 60 w 195"/>
              <a:gd name="T29" fmla="*/ 137 h 198"/>
              <a:gd name="T30" fmla="*/ 63 w 195"/>
              <a:gd name="T31" fmla="*/ 149 h 198"/>
              <a:gd name="T32" fmla="*/ 82 w 195"/>
              <a:gd name="T33" fmla="*/ 150 h 198"/>
              <a:gd name="T34" fmla="*/ 99 w 195"/>
              <a:gd name="T35" fmla="*/ 160 h 198"/>
              <a:gd name="T36" fmla="*/ 115 w 195"/>
              <a:gd name="T37" fmla="*/ 150 h 198"/>
              <a:gd name="T38" fmla="*/ 135 w 195"/>
              <a:gd name="T39" fmla="*/ 147 h 198"/>
              <a:gd name="T40" fmla="*/ 146 w 195"/>
              <a:gd name="T41" fmla="*/ 136 h 198"/>
              <a:gd name="T42" fmla="*/ 149 w 195"/>
              <a:gd name="T43" fmla="*/ 116 h 198"/>
              <a:gd name="T44" fmla="*/ 116 w 195"/>
              <a:gd name="T45" fmla="*/ 68 h 198"/>
              <a:gd name="T46" fmla="*/ 94 w 195"/>
              <a:gd name="T47" fmla="*/ 82 h 198"/>
              <a:gd name="T48" fmla="*/ 116 w 195"/>
              <a:gd name="T49" fmla="*/ 68 h 198"/>
              <a:gd name="T50" fmla="*/ 93 w 195"/>
              <a:gd name="T51" fmla="*/ 103 h 198"/>
              <a:gd name="T52" fmla="*/ 102 w 195"/>
              <a:gd name="T53" fmla="*/ 94 h 198"/>
              <a:gd name="T54" fmla="*/ 67 w 195"/>
              <a:gd name="T55" fmla="*/ 117 h 198"/>
              <a:gd name="T56" fmla="*/ 81 w 195"/>
              <a:gd name="T57" fmla="*/ 95 h 198"/>
              <a:gd name="T58" fmla="*/ 67 w 195"/>
              <a:gd name="T59" fmla="*/ 117 h 198"/>
              <a:gd name="T60" fmla="*/ 94 w 195"/>
              <a:gd name="T61" fmla="*/ 115 h 198"/>
              <a:gd name="T62" fmla="*/ 116 w 195"/>
              <a:gd name="T63" fmla="*/ 130 h 198"/>
              <a:gd name="T64" fmla="*/ 129 w 195"/>
              <a:gd name="T65" fmla="*/ 117 h 198"/>
              <a:gd name="T66" fmla="*/ 115 w 195"/>
              <a:gd name="T67" fmla="*/ 95 h 198"/>
              <a:gd name="T68" fmla="*/ 129 w 195"/>
              <a:gd name="T69" fmla="*/ 117 h 198"/>
              <a:gd name="T70" fmla="*/ 0 w 195"/>
              <a:gd name="T71" fmla="*/ 46 h 198"/>
              <a:gd name="T72" fmla="*/ 98 w 195"/>
              <a:gd name="T73" fmla="*/ 0 h 198"/>
              <a:gd name="T74" fmla="*/ 183 w 195"/>
              <a:gd name="T75" fmla="*/ 83 h 198"/>
              <a:gd name="T76" fmla="*/ 23 w 195"/>
              <a:gd name="T77" fmla="*/ 54 h 198"/>
              <a:gd name="T78" fmla="*/ 7 w 195"/>
              <a:gd name="T79" fmla="*/ 81 h 198"/>
              <a:gd name="T80" fmla="*/ 184 w 195"/>
              <a:gd name="T81" fmla="*/ 148 h 198"/>
              <a:gd name="T82" fmla="*/ 1 w 195"/>
              <a:gd name="T83" fmla="*/ 117 h 198"/>
              <a:gd name="T84" fmla="*/ 98 w 195"/>
              <a:gd name="T85" fmla="*/ 186 h 198"/>
              <a:gd name="T86" fmla="*/ 162 w 195"/>
              <a:gd name="T87" fmla="*/ 139 h 198"/>
              <a:gd name="T88" fmla="*/ 195 w 195"/>
              <a:gd name="T89" fmla="*/ 15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198">
                <a:moveTo>
                  <a:pt x="156" y="116"/>
                </a:moveTo>
                <a:cubicBezTo>
                  <a:pt x="158" y="111"/>
                  <a:pt x="159" y="106"/>
                  <a:pt x="159" y="100"/>
                </a:cubicBezTo>
                <a:cubicBezTo>
                  <a:pt x="156" y="100"/>
                  <a:pt x="154" y="100"/>
                  <a:pt x="152" y="98"/>
                </a:cubicBezTo>
                <a:cubicBezTo>
                  <a:pt x="152" y="93"/>
                  <a:pt x="151" y="88"/>
                  <a:pt x="149" y="83"/>
                </a:cubicBezTo>
                <a:cubicBezTo>
                  <a:pt x="151" y="81"/>
                  <a:pt x="153" y="79"/>
                  <a:pt x="155" y="79"/>
                </a:cubicBezTo>
                <a:cubicBezTo>
                  <a:pt x="154" y="74"/>
                  <a:pt x="151" y="69"/>
                  <a:pt x="148" y="64"/>
                </a:cubicBezTo>
                <a:cubicBezTo>
                  <a:pt x="146" y="66"/>
                  <a:pt x="143" y="67"/>
                  <a:pt x="141" y="67"/>
                </a:cubicBezTo>
                <a:cubicBezTo>
                  <a:pt x="139" y="65"/>
                  <a:pt x="138" y="63"/>
                  <a:pt x="136" y="61"/>
                </a:cubicBezTo>
                <a:cubicBezTo>
                  <a:pt x="134" y="59"/>
                  <a:pt x="132" y="57"/>
                  <a:pt x="130" y="56"/>
                </a:cubicBezTo>
                <a:cubicBezTo>
                  <a:pt x="130" y="53"/>
                  <a:pt x="131" y="51"/>
                  <a:pt x="133" y="49"/>
                </a:cubicBezTo>
                <a:cubicBezTo>
                  <a:pt x="128" y="46"/>
                  <a:pt x="123" y="43"/>
                  <a:pt x="118" y="41"/>
                </a:cubicBezTo>
                <a:cubicBezTo>
                  <a:pt x="117" y="44"/>
                  <a:pt x="116" y="46"/>
                  <a:pt x="114" y="48"/>
                </a:cubicBezTo>
                <a:cubicBezTo>
                  <a:pt x="109" y="46"/>
                  <a:pt x="104" y="45"/>
                  <a:pt x="99" y="45"/>
                </a:cubicBezTo>
                <a:cubicBezTo>
                  <a:pt x="97" y="43"/>
                  <a:pt x="96" y="41"/>
                  <a:pt x="97" y="38"/>
                </a:cubicBezTo>
                <a:cubicBezTo>
                  <a:pt x="91" y="38"/>
                  <a:pt x="86" y="39"/>
                  <a:pt x="80" y="41"/>
                </a:cubicBezTo>
                <a:cubicBezTo>
                  <a:pt x="81" y="43"/>
                  <a:pt x="81" y="46"/>
                  <a:pt x="81" y="48"/>
                </a:cubicBezTo>
                <a:cubicBezTo>
                  <a:pt x="76" y="50"/>
                  <a:pt x="71" y="52"/>
                  <a:pt x="67" y="55"/>
                </a:cubicBezTo>
                <a:cubicBezTo>
                  <a:pt x="65" y="54"/>
                  <a:pt x="63" y="53"/>
                  <a:pt x="61" y="51"/>
                </a:cubicBezTo>
                <a:cubicBezTo>
                  <a:pt x="59" y="52"/>
                  <a:pt x="57" y="54"/>
                  <a:pt x="55" y="56"/>
                </a:cubicBezTo>
                <a:cubicBezTo>
                  <a:pt x="53" y="58"/>
                  <a:pt x="51" y="60"/>
                  <a:pt x="50" y="62"/>
                </a:cubicBezTo>
                <a:cubicBezTo>
                  <a:pt x="52" y="63"/>
                  <a:pt x="53" y="66"/>
                  <a:pt x="54" y="68"/>
                </a:cubicBezTo>
                <a:cubicBezTo>
                  <a:pt x="51" y="72"/>
                  <a:pt x="49" y="77"/>
                  <a:pt x="47" y="82"/>
                </a:cubicBezTo>
                <a:cubicBezTo>
                  <a:pt x="45" y="82"/>
                  <a:pt x="42" y="82"/>
                  <a:pt x="40" y="81"/>
                </a:cubicBezTo>
                <a:cubicBezTo>
                  <a:pt x="38" y="87"/>
                  <a:pt x="37" y="92"/>
                  <a:pt x="37" y="97"/>
                </a:cubicBezTo>
                <a:cubicBezTo>
                  <a:pt x="40" y="97"/>
                  <a:pt x="42" y="98"/>
                  <a:pt x="44" y="100"/>
                </a:cubicBezTo>
                <a:cubicBezTo>
                  <a:pt x="44" y="105"/>
                  <a:pt x="45" y="110"/>
                  <a:pt x="47" y="115"/>
                </a:cubicBezTo>
                <a:cubicBezTo>
                  <a:pt x="45" y="117"/>
                  <a:pt x="43" y="118"/>
                  <a:pt x="41" y="119"/>
                </a:cubicBezTo>
                <a:cubicBezTo>
                  <a:pt x="42" y="124"/>
                  <a:pt x="45" y="129"/>
                  <a:pt x="48" y="133"/>
                </a:cubicBezTo>
                <a:cubicBezTo>
                  <a:pt x="50" y="132"/>
                  <a:pt x="53" y="131"/>
                  <a:pt x="55" y="131"/>
                </a:cubicBezTo>
                <a:cubicBezTo>
                  <a:pt x="57" y="133"/>
                  <a:pt x="58" y="135"/>
                  <a:pt x="60" y="137"/>
                </a:cubicBezTo>
                <a:cubicBezTo>
                  <a:pt x="62" y="139"/>
                  <a:pt x="64" y="140"/>
                  <a:pt x="66" y="142"/>
                </a:cubicBezTo>
                <a:cubicBezTo>
                  <a:pt x="66" y="144"/>
                  <a:pt x="65" y="147"/>
                  <a:pt x="63" y="149"/>
                </a:cubicBezTo>
                <a:cubicBezTo>
                  <a:pt x="68" y="152"/>
                  <a:pt x="73" y="154"/>
                  <a:pt x="78" y="156"/>
                </a:cubicBezTo>
                <a:cubicBezTo>
                  <a:pt x="79" y="154"/>
                  <a:pt x="80" y="152"/>
                  <a:pt x="82" y="150"/>
                </a:cubicBezTo>
                <a:cubicBezTo>
                  <a:pt x="87" y="152"/>
                  <a:pt x="92" y="152"/>
                  <a:pt x="97" y="152"/>
                </a:cubicBezTo>
                <a:cubicBezTo>
                  <a:pt x="99" y="154"/>
                  <a:pt x="100" y="157"/>
                  <a:pt x="99" y="160"/>
                </a:cubicBezTo>
                <a:cubicBezTo>
                  <a:pt x="105" y="159"/>
                  <a:pt x="110" y="159"/>
                  <a:pt x="115" y="157"/>
                </a:cubicBezTo>
                <a:cubicBezTo>
                  <a:pt x="114" y="155"/>
                  <a:pt x="114" y="152"/>
                  <a:pt x="115" y="150"/>
                </a:cubicBezTo>
                <a:cubicBezTo>
                  <a:pt x="120" y="148"/>
                  <a:pt x="125" y="146"/>
                  <a:pt x="129" y="143"/>
                </a:cubicBezTo>
                <a:cubicBezTo>
                  <a:pt x="131" y="143"/>
                  <a:pt x="133" y="145"/>
                  <a:pt x="135" y="147"/>
                </a:cubicBezTo>
                <a:cubicBezTo>
                  <a:pt x="137" y="146"/>
                  <a:pt x="139" y="144"/>
                  <a:pt x="141" y="142"/>
                </a:cubicBezTo>
                <a:cubicBezTo>
                  <a:pt x="143" y="140"/>
                  <a:pt x="145" y="138"/>
                  <a:pt x="146" y="136"/>
                </a:cubicBezTo>
                <a:cubicBezTo>
                  <a:pt x="144" y="134"/>
                  <a:pt x="143" y="132"/>
                  <a:pt x="142" y="130"/>
                </a:cubicBezTo>
                <a:cubicBezTo>
                  <a:pt x="145" y="125"/>
                  <a:pt x="147" y="121"/>
                  <a:pt x="149" y="116"/>
                </a:cubicBezTo>
                <a:cubicBezTo>
                  <a:pt x="151" y="115"/>
                  <a:pt x="154" y="115"/>
                  <a:pt x="156" y="116"/>
                </a:cubicBezTo>
                <a:close/>
                <a:moveTo>
                  <a:pt x="116" y="68"/>
                </a:moveTo>
                <a:cubicBezTo>
                  <a:pt x="102" y="82"/>
                  <a:pt x="102" y="82"/>
                  <a:pt x="102" y="82"/>
                </a:cubicBezTo>
                <a:cubicBezTo>
                  <a:pt x="99" y="82"/>
                  <a:pt x="97" y="82"/>
                  <a:pt x="94" y="82"/>
                </a:cubicBezTo>
                <a:cubicBezTo>
                  <a:pt x="80" y="68"/>
                  <a:pt x="80" y="68"/>
                  <a:pt x="80" y="68"/>
                </a:cubicBezTo>
                <a:cubicBezTo>
                  <a:pt x="91" y="62"/>
                  <a:pt x="105" y="62"/>
                  <a:pt x="116" y="68"/>
                </a:cubicBezTo>
                <a:close/>
                <a:moveTo>
                  <a:pt x="102" y="103"/>
                </a:moveTo>
                <a:cubicBezTo>
                  <a:pt x="100" y="106"/>
                  <a:pt x="96" y="106"/>
                  <a:pt x="93" y="103"/>
                </a:cubicBezTo>
                <a:cubicBezTo>
                  <a:pt x="91" y="101"/>
                  <a:pt x="91" y="97"/>
                  <a:pt x="93" y="94"/>
                </a:cubicBezTo>
                <a:cubicBezTo>
                  <a:pt x="96" y="92"/>
                  <a:pt x="100" y="92"/>
                  <a:pt x="102" y="94"/>
                </a:cubicBezTo>
                <a:cubicBezTo>
                  <a:pt x="105" y="97"/>
                  <a:pt x="105" y="101"/>
                  <a:pt x="102" y="103"/>
                </a:cubicBezTo>
                <a:close/>
                <a:moveTo>
                  <a:pt x="67" y="117"/>
                </a:moveTo>
                <a:cubicBezTo>
                  <a:pt x="61" y="106"/>
                  <a:pt x="61" y="92"/>
                  <a:pt x="67" y="81"/>
                </a:cubicBezTo>
                <a:cubicBezTo>
                  <a:pt x="81" y="95"/>
                  <a:pt x="81" y="95"/>
                  <a:pt x="81" y="95"/>
                </a:cubicBezTo>
                <a:cubicBezTo>
                  <a:pt x="81" y="97"/>
                  <a:pt x="81" y="100"/>
                  <a:pt x="81" y="103"/>
                </a:cubicBezTo>
                <a:lnTo>
                  <a:pt x="67" y="117"/>
                </a:lnTo>
                <a:close/>
                <a:moveTo>
                  <a:pt x="80" y="130"/>
                </a:moveTo>
                <a:cubicBezTo>
                  <a:pt x="94" y="115"/>
                  <a:pt x="94" y="115"/>
                  <a:pt x="94" y="115"/>
                </a:cubicBezTo>
                <a:cubicBezTo>
                  <a:pt x="97" y="116"/>
                  <a:pt x="99" y="116"/>
                  <a:pt x="102" y="115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05" y="136"/>
                  <a:pt x="91" y="136"/>
                  <a:pt x="80" y="130"/>
                </a:cubicBezTo>
                <a:close/>
                <a:moveTo>
                  <a:pt x="129" y="117"/>
                </a:moveTo>
                <a:cubicBezTo>
                  <a:pt x="115" y="103"/>
                  <a:pt x="115" y="103"/>
                  <a:pt x="115" y="103"/>
                </a:cubicBezTo>
                <a:cubicBezTo>
                  <a:pt x="115" y="100"/>
                  <a:pt x="115" y="97"/>
                  <a:pt x="115" y="95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5" y="92"/>
                  <a:pt x="135" y="106"/>
                  <a:pt x="129" y="117"/>
                </a:cubicBezTo>
                <a:close/>
                <a:moveTo>
                  <a:pt x="7" y="81"/>
                </a:moveTo>
                <a:cubicBezTo>
                  <a:pt x="0" y="46"/>
                  <a:pt x="0" y="46"/>
                  <a:pt x="0" y="46"/>
                </a:cubicBezTo>
                <a:cubicBezTo>
                  <a:pt x="12" y="50"/>
                  <a:pt x="12" y="50"/>
                  <a:pt x="12" y="50"/>
                </a:cubicBezTo>
                <a:cubicBezTo>
                  <a:pt x="29" y="19"/>
                  <a:pt x="62" y="0"/>
                  <a:pt x="98" y="0"/>
                </a:cubicBezTo>
                <a:cubicBezTo>
                  <a:pt x="145" y="0"/>
                  <a:pt x="186" y="34"/>
                  <a:pt x="195" y="80"/>
                </a:cubicBezTo>
                <a:cubicBezTo>
                  <a:pt x="183" y="83"/>
                  <a:pt x="183" y="83"/>
                  <a:pt x="183" y="83"/>
                </a:cubicBezTo>
                <a:cubicBezTo>
                  <a:pt x="176" y="42"/>
                  <a:pt x="140" y="12"/>
                  <a:pt x="98" y="12"/>
                </a:cubicBezTo>
                <a:cubicBezTo>
                  <a:pt x="67" y="12"/>
                  <a:pt x="39" y="28"/>
                  <a:pt x="23" y="54"/>
                </a:cubicBezTo>
                <a:cubicBezTo>
                  <a:pt x="34" y="58"/>
                  <a:pt x="34" y="58"/>
                  <a:pt x="34" y="58"/>
                </a:cubicBezTo>
                <a:lnTo>
                  <a:pt x="7" y="81"/>
                </a:lnTo>
                <a:close/>
                <a:moveTo>
                  <a:pt x="195" y="152"/>
                </a:moveTo>
                <a:cubicBezTo>
                  <a:pt x="184" y="148"/>
                  <a:pt x="184" y="148"/>
                  <a:pt x="184" y="148"/>
                </a:cubicBezTo>
                <a:cubicBezTo>
                  <a:pt x="167" y="179"/>
                  <a:pt x="134" y="198"/>
                  <a:pt x="98" y="198"/>
                </a:cubicBezTo>
                <a:cubicBezTo>
                  <a:pt x="50" y="198"/>
                  <a:pt x="10" y="164"/>
                  <a:pt x="1" y="117"/>
                </a:cubicBezTo>
                <a:cubicBezTo>
                  <a:pt x="13" y="115"/>
                  <a:pt x="13" y="115"/>
                  <a:pt x="13" y="115"/>
                </a:cubicBezTo>
                <a:cubicBezTo>
                  <a:pt x="20" y="156"/>
                  <a:pt x="56" y="186"/>
                  <a:pt x="98" y="186"/>
                </a:cubicBezTo>
                <a:cubicBezTo>
                  <a:pt x="129" y="186"/>
                  <a:pt x="157" y="170"/>
                  <a:pt x="173" y="143"/>
                </a:cubicBezTo>
                <a:cubicBezTo>
                  <a:pt x="162" y="139"/>
                  <a:pt x="162" y="139"/>
                  <a:pt x="162" y="139"/>
                </a:cubicBezTo>
                <a:cubicBezTo>
                  <a:pt x="189" y="116"/>
                  <a:pt x="189" y="116"/>
                  <a:pt x="189" y="116"/>
                </a:cubicBezTo>
                <a:lnTo>
                  <a:pt x="195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矩形 82"/>
          <p:cNvSpPr/>
          <p:nvPr/>
        </p:nvSpPr>
        <p:spPr>
          <a:xfrm rot="16200000" flipH="1">
            <a:off x="7572002" y="-913434"/>
            <a:ext cx="1737352" cy="5297903"/>
          </a:xfrm>
          <a:prstGeom prst="rect">
            <a:avLst/>
          </a:prstGeom>
          <a:gradFill>
            <a:gsLst>
              <a:gs pos="0">
                <a:srgbClr val="0070C0">
                  <a:alpha val="6000"/>
                </a:srgb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矩形 83"/>
          <p:cNvSpPr/>
          <p:nvPr/>
        </p:nvSpPr>
        <p:spPr>
          <a:xfrm rot="16200000" flipH="1">
            <a:off x="7738285" y="861480"/>
            <a:ext cx="1228198" cy="5121317"/>
          </a:xfrm>
          <a:prstGeom prst="rect">
            <a:avLst/>
          </a:prstGeom>
          <a:gradFill>
            <a:gsLst>
              <a:gs pos="0">
                <a:srgbClr val="0070C0">
                  <a:alpha val="6000"/>
                </a:srgb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5" name="图表 48"/>
          <p:cNvGraphicFramePr/>
          <p:nvPr/>
        </p:nvGraphicFramePr>
        <p:xfrm>
          <a:off x="1387959" y="1530963"/>
          <a:ext cx="3562448" cy="2881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" name="矩形 86"/>
          <p:cNvSpPr/>
          <p:nvPr/>
        </p:nvSpPr>
        <p:spPr bwMode="auto">
          <a:xfrm>
            <a:off x="6913165" y="1367879"/>
            <a:ext cx="3999878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制造（生产管理）</a:t>
            </a:r>
            <a:r>
              <a:rPr kumimoji="1" lang="ja-JP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能源（电力等）</a:t>
            </a:r>
            <a:endParaRPr kumimoji="1" lang="zh-CN" altLang="en-US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矩形 87"/>
          <p:cNvSpPr/>
          <p:nvPr/>
        </p:nvSpPr>
        <p:spPr bwMode="auto">
          <a:xfrm>
            <a:off x="6913166" y="1740189"/>
            <a:ext cx="4470789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信息通信（移动通信</a:t>
            </a:r>
            <a:r>
              <a:rPr kumimoji="1" lang="ja-JP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信息</a:t>
            </a:r>
            <a:r>
              <a:rPr kumimoji="1" lang="en-US" altLang="ja-JP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网络服务等）</a:t>
            </a:r>
            <a:endParaRPr kumimoji="1" lang="zh-CN" altLang="en-US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文本框 47"/>
          <p:cNvSpPr txBox="1">
            <a:spLocks noChangeArrowheads="1"/>
          </p:cNvSpPr>
          <p:nvPr/>
        </p:nvSpPr>
        <p:spPr bwMode="auto">
          <a:xfrm>
            <a:off x="6952608" y="3025794"/>
            <a:ext cx="4065473" cy="31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8" tIns="43198" rIns="86398" bIns="43198">
            <a:spAutoFit/>
          </a:bodyPr>
          <a:lstStyle>
            <a:defPPr>
              <a:defRPr lang="zh-CN"/>
            </a:defPPr>
            <a:lvl1pPr eaLnBrk="1" hangingPunct="1">
              <a:buClrTx/>
              <a:buSzTx/>
              <a:buFont typeface="Wingdings" panose="05000000000000000000" pitchFamily="2" charset="2"/>
              <a:buNone/>
              <a:defRPr sz="151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r>
              <a:rPr lang="zh-CN" altLang="en-US" dirty="0"/>
              <a:t>中央省厅、外围团体、地方自治体、医疗</a:t>
            </a:r>
            <a:endParaRPr lang="ja-JP" altLang="en-US" dirty="0"/>
          </a:p>
        </p:txBody>
      </p:sp>
      <p:sp>
        <p:nvSpPr>
          <p:cNvPr id="92" name="矩形 91"/>
          <p:cNvSpPr/>
          <p:nvPr/>
        </p:nvSpPr>
        <p:spPr>
          <a:xfrm>
            <a:off x="396117" y="3328350"/>
            <a:ext cx="136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金融</a:t>
            </a:r>
            <a:r>
              <a:rPr lang="en-US" altLang="zh-CN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3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6.5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%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Aharoni" pitchFamily="2" charset="0"/>
            </a:endParaRPr>
          </a:p>
        </p:txBody>
      </p:sp>
      <p:sp>
        <p:nvSpPr>
          <p:cNvPr id="93" name="Freeform 13"/>
          <p:cNvSpPr>
            <a:spLocks noEditPoints="1"/>
          </p:cNvSpPr>
          <p:nvPr/>
        </p:nvSpPr>
        <p:spPr bwMode="auto">
          <a:xfrm>
            <a:off x="6193085" y="3167249"/>
            <a:ext cx="503594" cy="469399"/>
          </a:xfrm>
          <a:custGeom>
            <a:avLst/>
            <a:gdLst>
              <a:gd name="T0" fmla="*/ 2147483646 w 513"/>
              <a:gd name="T1" fmla="*/ 2147483646 h 479"/>
              <a:gd name="T2" fmla="*/ 2147483646 w 513"/>
              <a:gd name="T3" fmla="*/ 2147483646 h 479"/>
              <a:gd name="T4" fmla="*/ 2147483646 w 513"/>
              <a:gd name="T5" fmla="*/ 2147483646 h 479"/>
              <a:gd name="T6" fmla="*/ 2147483646 w 513"/>
              <a:gd name="T7" fmla="*/ 2147483646 h 479"/>
              <a:gd name="T8" fmla="*/ 2147483646 w 513"/>
              <a:gd name="T9" fmla="*/ 2147483646 h 479"/>
              <a:gd name="T10" fmla="*/ 2147483646 w 513"/>
              <a:gd name="T11" fmla="*/ 2147483646 h 479"/>
              <a:gd name="T12" fmla="*/ 2147483646 w 513"/>
              <a:gd name="T13" fmla="*/ 2147483646 h 479"/>
              <a:gd name="T14" fmla="*/ 2147483646 w 513"/>
              <a:gd name="T15" fmla="*/ 2147483646 h 479"/>
              <a:gd name="T16" fmla="*/ 2147483646 w 513"/>
              <a:gd name="T17" fmla="*/ 2147483646 h 479"/>
              <a:gd name="T18" fmla="*/ 2147483646 w 513"/>
              <a:gd name="T19" fmla="*/ 2147483646 h 479"/>
              <a:gd name="T20" fmla="*/ 2147483646 w 513"/>
              <a:gd name="T21" fmla="*/ 2147483646 h 479"/>
              <a:gd name="T22" fmla="*/ 2147483646 w 513"/>
              <a:gd name="T23" fmla="*/ 2147483646 h 479"/>
              <a:gd name="T24" fmla="*/ 2147483646 w 513"/>
              <a:gd name="T25" fmla="*/ 2147483646 h 479"/>
              <a:gd name="T26" fmla="*/ 2147483646 w 513"/>
              <a:gd name="T27" fmla="*/ 2147483646 h 479"/>
              <a:gd name="T28" fmla="*/ 2147483646 w 513"/>
              <a:gd name="T29" fmla="*/ 2147483646 h 479"/>
              <a:gd name="T30" fmla="*/ 2147483646 w 513"/>
              <a:gd name="T31" fmla="*/ 2147483646 h 479"/>
              <a:gd name="T32" fmla="*/ 2147483646 w 513"/>
              <a:gd name="T33" fmla="*/ 2147483646 h 479"/>
              <a:gd name="T34" fmla="*/ 2147483646 w 513"/>
              <a:gd name="T35" fmla="*/ 2147483646 h 479"/>
              <a:gd name="T36" fmla="*/ 2147483646 w 513"/>
              <a:gd name="T37" fmla="*/ 2147483646 h 479"/>
              <a:gd name="T38" fmla="*/ 2147483646 w 513"/>
              <a:gd name="T39" fmla="*/ 2147483646 h 479"/>
              <a:gd name="T40" fmla="*/ 2147483646 w 513"/>
              <a:gd name="T41" fmla="*/ 2147483646 h 479"/>
              <a:gd name="T42" fmla="*/ 2147483646 w 513"/>
              <a:gd name="T43" fmla="*/ 0 h 479"/>
              <a:gd name="T44" fmla="*/ 2147483646 w 513"/>
              <a:gd name="T45" fmla="*/ 2147483646 h 479"/>
              <a:gd name="T46" fmla="*/ 2147483646 w 513"/>
              <a:gd name="T47" fmla="*/ 2147483646 h 479"/>
              <a:gd name="T48" fmla="*/ 2147483646 w 513"/>
              <a:gd name="T49" fmla="*/ 2147483646 h 479"/>
              <a:gd name="T50" fmla="*/ 2147483646 w 513"/>
              <a:gd name="T51" fmla="*/ 2147483646 h 479"/>
              <a:gd name="T52" fmla="*/ 2147483646 w 513"/>
              <a:gd name="T53" fmla="*/ 2147483646 h 479"/>
              <a:gd name="T54" fmla="*/ 2147483646 w 513"/>
              <a:gd name="T55" fmla="*/ 2147483646 h 479"/>
              <a:gd name="T56" fmla="*/ 2147483646 w 513"/>
              <a:gd name="T57" fmla="*/ 2147483646 h 479"/>
              <a:gd name="T58" fmla="*/ 2147483646 w 513"/>
              <a:gd name="T59" fmla="*/ 2147483646 h 479"/>
              <a:gd name="T60" fmla="*/ 2147483646 w 513"/>
              <a:gd name="T61" fmla="*/ 2147483646 h 479"/>
              <a:gd name="T62" fmla="*/ 2147483646 w 513"/>
              <a:gd name="T63" fmla="*/ 2147483646 h 479"/>
              <a:gd name="T64" fmla="*/ 2147483646 w 513"/>
              <a:gd name="T65" fmla="*/ 2147483646 h 479"/>
              <a:gd name="T66" fmla="*/ 2147483646 w 513"/>
              <a:gd name="T67" fmla="*/ 2147483646 h 479"/>
              <a:gd name="T68" fmla="*/ 2147483646 w 513"/>
              <a:gd name="T69" fmla="*/ 2147483646 h 479"/>
              <a:gd name="T70" fmla="*/ 2147483646 w 513"/>
              <a:gd name="T71" fmla="*/ 2147483646 h 479"/>
              <a:gd name="T72" fmla="*/ 2147483646 w 513"/>
              <a:gd name="T73" fmla="*/ 2147483646 h 479"/>
              <a:gd name="T74" fmla="*/ 2147483646 w 513"/>
              <a:gd name="T75" fmla="*/ 2147483646 h 479"/>
              <a:gd name="T76" fmla="*/ 2147483646 w 513"/>
              <a:gd name="T77" fmla="*/ 2147483646 h 479"/>
              <a:gd name="T78" fmla="*/ 2147483646 w 513"/>
              <a:gd name="T79" fmla="*/ 2147483646 h 479"/>
              <a:gd name="T80" fmla="*/ 2147483646 w 513"/>
              <a:gd name="T81" fmla="*/ 2147483646 h 479"/>
              <a:gd name="T82" fmla="*/ 2147483646 w 513"/>
              <a:gd name="T83" fmla="*/ 2147483646 h 479"/>
              <a:gd name="T84" fmla="*/ 2147483646 w 513"/>
              <a:gd name="T85" fmla="*/ 2147483646 h 479"/>
              <a:gd name="T86" fmla="*/ 2147483646 w 513"/>
              <a:gd name="T87" fmla="*/ 2147483646 h 479"/>
              <a:gd name="T88" fmla="*/ 2147483646 w 513"/>
              <a:gd name="T89" fmla="*/ 2147483646 h 479"/>
              <a:gd name="T90" fmla="*/ 2147483646 w 513"/>
              <a:gd name="T91" fmla="*/ 2147483646 h 479"/>
              <a:gd name="T92" fmla="*/ 2147483646 w 513"/>
              <a:gd name="T93" fmla="*/ 2147483646 h 479"/>
              <a:gd name="T94" fmla="*/ 2147483646 w 513"/>
              <a:gd name="T95" fmla="*/ 2147483646 h 47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3" h="479">
                <a:moveTo>
                  <a:pt x="513" y="244"/>
                </a:moveTo>
                <a:lnTo>
                  <a:pt x="513" y="223"/>
                </a:lnTo>
                <a:lnTo>
                  <a:pt x="378" y="223"/>
                </a:lnTo>
                <a:lnTo>
                  <a:pt x="378" y="244"/>
                </a:lnTo>
                <a:lnTo>
                  <a:pt x="378" y="251"/>
                </a:lnTo>
                <a:lnTo>
                  <a:pt x="374" y="251"/>
                </a:lnTo>
                <a:lnTo>
                  <a:pt x="374" y="323"/>
                </a:lnTo>
                <a:lnTo>
                  <a:pt x="378" y="323"/>
                </a:lnTo>
                <a:lnTo>
                  <a:pt x="378" y="360"/>
                </a:lnTo>
                <a:lnTo>
                  <a:pt x="374" y="360"/>
                </a:lnTo>
                <a:lnTo>
                  <a:pt x="374" y="448"/>
                </a:lnTo>
                <a:lnTo>
                  <a:pt x="378" y="448"/>
                </a:lnTo>
                <a:lnTo>
                  <a:pt x="378" y="455"/>
                </a:lnTo>
                <a:lnTo>
                  <a:pt x="378" y="479"/>
                </a:lnTo>
                <a:lnTo>
                  <a:pt x="513" y="479"/>
                </a:lnTo>
                <a:lnTo>
                  <a:pt x="513" y="455"/>
                </a:lnTo>
                <a:lnTo>
                  <a:pt x="508" y="455"/>
                </a:lnTo>
                <a:lnTo>
                  <a:pt x="508" y="244"/>
                </a:lnTo>
                <a:lnTo>
                  <a:pt x="513" y="244"/>
                </a:lnTo>
                <a:close/>
                <a:moveTo>
                  <a:pt x="442" y="410"/>
                </a:moveTo>
                <a:lnTo>
                  <a:pt x="411" y="410"/>
                </a:lnTo>
                <a:lnTo>
                  <a:pt x="411" y="372"/>
                </a:lnTo>
                <a:lnTo>
                  <a:pt x="442" y="372"/>
                </a:lnTo>
                <a:lnTo>
                  <a:pt x="442" y="410"/>
                </a:lnTo>
                <a:close/>
                <a:moveTo>
                  <a:pt x="442" y="299"/>
                </a:moveTo>
                <a:lnTo>
                  <a:pt x="411" y="299"/>
                </a:lnTo>
                <a:lnTo>
                  <a:pt x="411" y="263"/>
                </a:lnTo>
                <a:lnTo>
                  <a:pt x="442" y="263"/>
                </a:lnTo>
                <a:lnTo>
                  <a:pt x="442" y="299"/>
                </a:lnTo>
                <a:close/>
                <a:moveTo>
                  <a:pt x="485" y="410"/>
                </a:moveTo>
                <a:lnTo>
                  <a:pt x="456" y="410"/>
                </a:lnTo>
                <a:lnTo>
                  <a:pt x="456" y="372"/>
                </a:lnTo>
                <a:lnTo>
                  <a:pt x="485" y="372"/>
                </a:lnTo>
                <a:lnTo>
                  <a:pt x="485" y="410"/>
                </a:lnTo>
                <a:close/>
                <a:moveTo>
                  <a:pt x="485" y="299"/>
                </a:moveTo>
                <a:lnTo>
                  <a:pt x="456" y="299"/>
                </a:lnTo>
                <a:lnTo>
                  <a:pt x="456" y="263"/>
                </a:lnTo>
                <a:lnTo>
                  <a:pt x="485" y="263"/>
                </a:lnTo>
                <a:lnTo>
                  <a:pt x="485" y="299"/>
                </a:lnTo>
                <a:close/>
                <a:moveTo>
                  <a:pt x="132" y="244"/>
                </a:moveTo>
                <a:lnTo>
                  <a:pt x="132" y="223"/>
                </a:lnTo>
                <a:lnTo>
                  <a:pt x="0" y="223"/>
                </a:lnTo>
                <a:lnTo>
                  <a:pt x="0" y="244"/>
                </a:lnTo>
                <a:lnTo>
                  <a:pt x="5" y="244"/>
                </a:lnTo>
                <a:lnTo>
                  <a:pt x="5" y="455"/>
                </a:lnTo>
                <a:lnTo>
                  <a:pt x="0" y="455"/>
                </a:lnTo>
                <a:lnTo>
                  <a:pt x="0" y="479"/>
                </a:lnTo>
                <a:lnTo>
                  <a:pt x="132" y="479"/>
                </a:lnTo>
                <a:lnTo>
                  <a:pt x="132" y="455"/>
                </a:lnTo>
                <a:lnTo>
                  <a:pt x="132" y="448"/>
                </a:lnTo>
                <a:lnTo>
                  <a:pt x="137" y="448"/>
                </a:lnTo>
                <a:lnTo>
                  <a:pt x="137" y="360"/>
                </a:lnTo>
                <a:lnTo>
                  <a:pt x="132" y="360"/>
                </a:lnTo>
                <a:lnTo>
                  <a:pt x="132" y="323"/>
                </a:lnTo>
                <a:lnTo>
                  <a:pt x="137" y="323"/>
                </a:lnTo>
                <a:lnTo>
                  <a:pt x="137" y="251"/>
                </a:lnTo>
                <a:lnTo>
                  <a:pt x="132" y="251"/>
                </a:lnTo>
                <a:lnTo>
                  <a:pt x="132" y="244"/>
                </a:lnTo>
                <a:close/>
                <a:moveTo>
                  <a:pt x="57" y="410"/>
                </a:moveTo>
                <a:lnTo>
                  <a:pt x="26" y="410"/>
                </a:lnTo>
                <a:lnTo>
                  <a:pt x="26" y="372"/>
                </a:lnTo>
                <a:lnTo>
                  <a:pt x="57" y="372"/>
                </a:lnTo>
                <a:lnTo>
                  <a:pt x="57" y="410"/>
                </a:lnTo>
                <a:close/>
                <a:moveTo>
                  <a:pt x="57" y="299"/>
                </a:moveTo>
                <a:lnTo>
                  <a:pt x="26" y="299"/>
                </a:lnTo>
                <a:lnTo>
                  <a:pt x="26" y="263"/>
                </a:lnTo>
                <a:lnTo>
                  <a:pt x="57" y="263"/>
                </a:lnTo>
                <a:lnTo>
                  <a:pt x="57" y="299"/>
                </a:lnTo>
                <a:close/>
                <a:moveTo>
                  <a:pt x="99" y="410"/>
                </a:moveTo>
                <a:lnTo>
                  <a:pt x="71" y="410"/>
                </a:lnTo>
                <a:lnTo>
                  <a:pt x="71" y="372"/>
                </a:lnTo>
                <a:lnTo>
                  <a:pt x="99" y="372"/>
                </a:lnTo>
                <a:lnTo>
                  <a:pt x="99" y="410"/>
                </a:lnTo>
                <a:close/>
                <a:moveTo>
                  <a:pt x="99" y="299"/>
                </a:moveTo>
                <a:lnTo>
                  <a:pt x="71" y="299"/>
                </a:lnTo>
                <a:lnTo>
                  <a:pt x="71" y="263"/>
                </a:lnTo>
                <a:lnTo>
                  <a:pt x="99" y="263"/>
                </a:lnTo>
                <a:lnTo>
                  <a:pt x="99" y="299"/>
                </a:lnTo>
                <a:close/>
                <a:moveTo>
                  <a:pt x="338" y="93"/>
                </a:moveTo>
                <a:lnTo>
                  <a:pt x="262" y="93"/>
                </a:lnTo>
                <a:lnTo>
                  <a:pt x="262" y="41"/>
                </a:lnTo>
                <a:lnTo>
                  <a:pt x="291" y="41"/>
                </a:lnTo>
                <a:lnTo>
                  <a:pt x="291" y="43"/>
                </a:lnTo>
                <a:lnTo>
                  <a:pt x="333" y="43"/>
                </a:lnTo>
                <a:lnTo>
                  <a:pt x="317" y="22"/>
                </a:lnTo>
                <a:lnTo>
                  <a:pt x="333" y="3"/>
                </a:lnTo>
                <a:lnTo>
                  <a:pt x="300" y="3"/>
                </a:lnTo>
                <a:lnTo>
                  <a:pt x="300" y="0"/>
                </a:lnTo>
                <a:lnTo>
                  <a:pt x="262" y="0"/>
                </a:lnTo>
                <a:lnTo>
                  <a:pt x="253" y="0"/>
                </a:lnTo>
                <a:lnTo>
                  <a:pt x="253" y="93"/>
                </a:lnTo>
                <a:lnTo>
                  <a:pt x="173" y="93"/>
                </a:lnTo>
                <a:lnTo>
                  <a:pt x="173" y="114"/>
                </a:lnTo>
                <a:lnTo>
                  <a:pt x="149" y="114"/>
                </a:lnTo>
                <a:lnTo>
                  <a:pt x="149" y="135"/>
                </a:lnTo>
                <a:lnTo>
                  <a:pt x="154" y="135"/>
                </a:lnTo>
                <a:lnTo>
                  <a:pt x="154" y="223"/>
                </a:lnTo>
                <a:lnTo>
                  <a:pt x="149" y="223"/>
                </a:lnTo>
                <a:lnTo>
                  <a:pt x="149" y="244"/>
                </a:lnTo>
                <a:lnTo>
                  <a:pt x="154" y="244"/>
                </a:lnTo>
                <a:lnTo>
                  <a:pt x="154" y="330"/>
                </a:lnTo>
                <a:lnTo>
                  <a:pt x="149" y="330"/>
                </a:lnTo>
                <a:lnTo>
                  <a:pt x="149" y="353"/>
                </a:lnTo>
                <a:lnTo>
                  <a:pt x="154" y="353"/>
                </a:lnTo>
                <a:lnTo>
                  <a:pt x="154" y="455"/>
                </a:lnTo>
                <a:lnTo>
                  <a:pt x="149" y="455"/>
                </a:lnTo>
                <a:lnTo>
                  <a:pt x="149" y="479"/>
                </a:lnTo>
                <a:lnTo>
                  <a:pt x="364" y="479"/>
                </a:lnTo>
                <a:lnTo>
                  <a:pt x="364" y="455"/>
                </a:lnTo>
                <a:lnTo>
                  <a:pt x="359" y="455"/>
                </a:lnTo>
                <a:lnTo>
                  <a:pt x="359" y="353"/>
                </a:lnTo>
                <a:lnTo>
                  <a:pt x="364" y="353"/>
                </a:lnTo>
                <a:lnTo>
                  <a:pt x="364" y="330"/>
                </a:lnTo>
                <a:lnTo>
                  <a:pt x="359" y="330"/>
                </a:lnTo>
                <a:lnTo>
                  <a:pt x="359" y="244"/>
                </a:lnTo>
                <a:lnTo>
                  <a:pt x="364" y="244"/>
                </a:lnTo>
                <a:lnTo>
                  <a:pt x="364" y="223"/>
                </a:lnTo>
                <a:lnTo>
                  <a:pt x="359" y="223"/>
                </a:lnTo>
                <a:lnTo>
                  <a:pt x="359" y="135"/>
                </a:lnTo>
                <a:lnTo>
                  <a:pt x="364" y="135"/>
                </a:lnTo>
                <a:lnTo>
                  <a:pt x="364" y="114"/>
                </a:lnTo>
                <a:lnTo>
                  <a:pt x="338" y="114"/>
                </a:lnTo>
                <a:lnTo>
                  <a:pt x="338" y="93"/>
                </a:lnTo>
                <a:close/>
                <a:moveTo>
                  <a:pt x="248" y="188"/>
                </a:moveTo>
                <a:lnTo>
                  <a:pt x="220" y="188"/>
                </a:lnTo>
                <a:lnTo>
                  <a:pt x="220" y="150"/>
                </a:lnTo>
                <a:lnTo>
                  <a:pt x="248" y="150"/>
                </a:lnTo>
                <a:lnTo>
                  <a:pt x="248" y="188"/>
                </a:lnTo>
                <a:close/>
                <a:moveTo>
                  <a:pt x="177" y="150"/>
                </a:moveTo>
                <a:lnTo>
                  <a:pt x="206" y="150"/>
                </a:lnTo>
                <a:lnTo>
                  <a:pt x="206" y="188"/>
                </a:lnTo>
                <a:lnTo>
                  <a:pt x="177" y="188"/>
                </a:lnTo>
                <a:lnTo>
                  <a:pt x="177" y="150"/>
                </a:lnTo>
                <a:close/>
                <a:moveTo>
                  <a:pt x="206" y="299"/>
                </a:moveTo>
                <a:lnTo>
                  <a:pt x="177" y="299"/>
                </a:lnTo>
                <a:lnTo>
                  <a:pt x="177" y="263"/>
                </a:lnTo>
                <a:lnTo>
                  <a:pt x="206" y="263"/>
                </a:lnTo>
                <a:lnTo>
                  <a:pt x="206" y="299"/>
                </a:lnTo>
                <a:close/>
                <a:moveTo>
                  <a:pt x="210" y="372"/>
                </a:moveTo>
                <a:lnTo>
                  <a:pt x="210" y="410"/>
                </a:lnTo>
                <a:lnTo>
                  <a:pt x="210" y="413"/>
                </a:lnTo>
                <a:lnTo>
                  <a:pt x="177" y="413"/>
                </a:lnTo>
                <a:lnTo>
                  <a:pt x="177" y="410"/>
                </a:lnTo>
                <a:lnTo>
                  <a:pt x="177" y="372"/>
                </a:lnTo>
                <a:lnTo>
                  <a:pt x="177" y="370"/>
                </a:lnTo>
                <a:lnTo>
                  <a:pt x="210" y="370"/>
                </a:lnTo>
                <a:lnTo>
                  <a:pt x="210" y="372"/>
                </a:lnTo>
                <a:close/>
                <a:moveTo>
                  <a:pt x="220" y="263"/>
                </a:moveTo>
                <a:lnTo>
                  <a:pt x="248" y="263"/>
                </a:lnTo>
                <a:lnTo>
                  <a:pt x="248" y="299"/>
                </a:lnTo>
                <a:lnTo>
                  <a:pt x="220" y="299"/>
                </a:lnTo>
                <a:lnTo>
                  <a:pt x="220" y="263"/>
                </a:lnTo>
                <a:close/>
                <a:moveTo>
                  <a:pt x="286" y="455"/>
                </a:moveTo>
                <a:lnTo>
                  <a:pt x="227" y="455"/>
                </a:lnTo>
                <a:lnTo>
                  <a:pt x="227" y="372"/>
                </a:lnTo>
                <a:lnTo>
                  <a:pt x="286" y="372"/>
                </a:lnTo>
                <a:lnTo>
                  <a:pt x="286" y="455"/>
                </a:lnTo>
                <a:close/>
                <a:moveTo>
                  <a:pt x="293" y="299"/>
                </a:moveTo>
                <a:lnTo>
                  <a:pt x="262" y="299"/>
                </a:lnTo>
                <a:lnTo>
                  <a:pt x="262" y="263"/>
                </a:lnTo>
                <a:lnTo>
                  <a:pt x="293" y="263"/>
                </a:lnTo>
                <a:lnTo>
                  <a:pt x="293" y="299"/>
                </a:lnTo>
                <a:close/>
                <a:moveTo>
                  <a:pt x="293" y="188"/>
                </a:moveTo>
                <a:lnTo>
                  <a:pt x="262" y="188"/>
                </a:lnTo>
                <a:lnTo>
                  <a:pt x="262" y="150"/>
                </a:lnTo>
                <a:lnTo>
                  <a:pt x="293" y="150"/>
                </a:lnTo>
                <a:lnTo>
                  <a:pt x="293" y="188"/>
                </a:lnTo>
                <a:close/>
                <a:moveTo>
                  <a:pt x="336" y="372"/>
                </a:moveTo>
                <a:lnTo>
                  <a:pt x="336" y="410"/>
                </a:lnTo>
                <a:lnTo>
                  <a:pt x="336" y="413"/>
                </a:lnTo>
                <a:lnTo>
                  <a:pt x="333" y="413"/>
                </a:lnTo>
                <a:lnTo>
                  <a:pt x="303" y="413"/>
                </a:lnTo>
                <a:lnTo>
                  <a:pt x="300" y="413"/>
                </a:lnTo>
                <a:lnTo>
                  <a:pt x="300" y="410"/>
                </a:lnTo>
                <a:lnTo>
                  <a:pt x="300" y="372"/>
                </a:lnTo>
                <a:lnTo>
                  <a:pt x="300" y="370"/>
                </a:lnTo>
                <a:lnTo>
                  <a:pt x="303" y="370"/>
                </a:lnTo>
                <a:lnTo>
                  <a:pt x="333" y="370"/>
                </a:lnTo>
                <a:lnTo>
                  <a:pt x="336" y="370"/>
                </a:lnTo>
                <a:lnTo>
                  <a:pt x="336" y="372"/>
                </a:lnTo>
                <a:close/>
                <a:moveTo>
                  <a:pt x="336" y="299"/>
                </a:moveTo>
                <a:lnTo>
                  <a:pt x="307" y="299"/>
                </a:lnTo>
                <a:lnTo>
                  <a:pt x="307" y="263"/>
                </a:lnTo>
                <a:lnTo>
                  <a:pt x="336" y="263"/>
                </a:lnTo>
                <a:lnTo>
                  <a:pt x="336" y="299"/>
                </a:lnTo>
                <a:close/>
                <a:moveTo>
                  <a:pt x="336" y="188"/>
                </a:moveTo>
                <a:lnTo>
                  <a:pt x="307" y="188"/>
                </a:lnTo>
                <a:lnTo>
                  <a:pt x="307" y="150"/>
                </a:lnTo>
                <a:lnTo>
                  <a:pt x="336" y="150"/>
                </a:lnTo>
                <a:lnTo>
                  <a:pt x="336" y="188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椭圆 139"/>
          <p:cNvSpPr>
            <a:spLocks noChangeAspect="1"/>
          </p:cNvSpPr>
          <p:nvPr/>
        </p:nvSpPr>
        <p:spPr>
          <a:xfrm>
            <a:off x="2108497" y="2604192"/>
            <a:ext cx="2121372" cy="812366"/>
          </a:xfrm>
          <a:prstGeom prst="ellipse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/>
            <a:r>
              <a:rPr lang="ja-JP" altLang="en-US" sz="21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業務構成</a:t>
            </a:r>
            <a:endParaRPr lang="ja-JP" altLang="en-US" sz="211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 UI" panose="020B0604030504040204" pitchFamily="50" charset="-128"/>
            </a:endParaRPr>
          </a:p>
        </p:txBody>
      </p:sp>
      <p:sp>
        <p:nvSpPr>
          <p:cNvPr id="95" name="Freeform 13"/>
          <p:cNvSpPr>
            <a:spLocks noEditPoints="1"/>
          </p:cNvSpPr>
          <p:nvPr/>
        </p:nvSpPr>
        <p:spPr bwMode="auto">
          <a:xfrm>
            <a:off x="3919589" y="3595100"/>
            <a:ext cx="437018" cy="407344"/>
          </a:xfrm>
          <a:custGeom>
            <a:avLst/>
            <a:gdLst>
              <a:gd name="T0" fmla="*/ 2147483646 w 513"/>
              <a:gd name="T1" fmla="*/ 2147483646 h 479"/>
              <a:gd name="T2" fmla="*/ 2147483646 w 513"/>
              <a:gd name="T3" fmla="*/ 2147483646 h 479"/>
              <a:gd name="T4" fmla="*/ 2147483646 w 513"/>
              <a:gd name="T5" fmla="*/ 2147483646 h 479"/>
              <a:gd name="T6" fmla="*/ 2147483646 w 513"/>
              <a:gd name="T7" fmla="*/ 2147483646 h 479"/>
              <a:gd name="T8" fmla="*/ 2147483646 w 513"/>
              <a:gd name="T9" fmla="*/ 2147483646 h 479"/>
              <a:gd name="T10" fmla="*/ 2147483646 w 513"/>
              <a:gd name="T11" fmla="*/ 2147483646 h 479"/>
              <a:gd name="T12" fmla="*/ 2147483646 w 513"/>
              <a:gd name="T13" fmla="*/ 2147483646 h 479"/>
              <a:gd name="T14" fmla="*/ 2147483646 w 513"/>
              <a:gd name="T15" fmla="*/ 2147483646 h 479"/>
              <a:gd name="T16" fmla="*/ 2147483646 w 513"/>
              <a:gd name="T17" fmla="*/ 2147483646 h 479"/>
              <a:gd name="T18" fmla="*/ 2147483646 w 513"/>
              <a:gd name="T19" fmla="*/ 2147483646 h 479"/>
              <a:gd name="T20" fmla="*/ 2147483646 w 513"/>
              <a:gd name="T21" fmla="*/ 2147483646 h 479"/>
              <a:gd name="T22" fmla="*/ 2147483646 w 513"/>
              <a:gd name="T23" fmla="*/ 2147483646 h 479"/>
              <a:gd name="T24" fmla="*/ 2147483646 w 513"/>
              <a:gd name="T25" fmla="*/ 2147483646 h 479"/>
              <a:gd name="T26" fmla="*/ 2147483646 w 513"/>
              <a:gd name="T27" fmla="*/ 2147483646 h 479"/>
              <a:gd name="T28" fmla="*/ 2147483646 w 513"/>
              <a:gd name="T29" fmla="*/ 2147483646 h 479"/>
              <a:gd name="T30" fmla="*/ 2147483646 w 513"/>
              <a:gd name="T31" fmla="*/ 2147483646 h 479"/>
              <a:gd name="T32" fmla="*/ 2147483646 w 513"/>
              <a:gd name="T33" fmla="*/ 2147483646 h 479"/>
              <a:gd name="T34" fmla="*/ 2147483646 w 513"/>
              <a:gd name="T35" fmla="*/ 2147483646 h 479"/>
              <a:gd name="T36" fmla="*/ 2147483646 w 513"/>
              <a:gd name="T37" fmla="*/ 2147483646 h 479"/>
              <a:gd name="T38" fmla="*/ 2147483646 w 513"/>
              <a:gd name="T39" fmla="*/ 2147483646 h 479"/>
              <a:gd name="T40" fmla="*/ 2147483646 w 513"/>
              <a:gd name="T41" fmla="*/ 2147483646 h 479"/>
              <a:gd name="T42" fmla="*/ 2147483646 w 513"/>
              <a:gd name="T43" fmla="*/ 0 h 479"/>
              <a:gd name="T44" fmla="*/ 2147483646 w 513"/>
              <a:gd name="T45" fmla="*/ 2147483646 h 479"/>
              <a:gd name="T46" fmla="*/ 2147483646 w 513"/>
              <a:gd name="T47" fmla="*/ 2147483646 h 479"/>
              <a:gd name="T48" fmla="*/ 2147483646 w 513"/>
              <a:gd name="T49" fmla="*/ 2147483646 h 479"/>
              <a:gd name="T50" fmla="*/ 2147483646 w 513"/>
              <a:gd name="T51" fmla="*/ 2147483646 h 479"/>
              <a:gd name="T52" fmla="*/ 2147483646 w 513"/>
              <a:gd name="T53" fmla="*/ 2147483646 h 479"/>
              <a:gd name="T54" fmla="*/ 2147483646 w 513"/>
              <a:gd name="T55" fmla="*/ 2147483646 h 479"/>
              <a:gd name="T56" fmla="*/ 2147483646 w 513"/>
              <a:gd name="T57" fmla="*/ 2147483646 h 479"/>
              <a:gd name="T58" fmla="*/ 2147483646 w 513"/>
              <a:gd name="T59" fmla="*/ 2147483646 h 479"/>
              <a:gd name="T60" fmla="*/ 2147483646 w 513"/>
              <a:gd name="T61" fmla="*/ 2147483646 h 479"/>
              <a:gd name="T62" fmla="*/ 2147483646 w 513"/>
              <a:gd name="T63" fmla="*/ 2147483646 h 479"/>
              <a:gd name="T64" fmla="*/ 2147483646 w 513"/>
              <a:gd name="T65" fmla="*/ 2147483646 h 479"/>
              <a:gd name="T66" fmla="*/ 2147483646 w 513"/>
              <a:gd name="T67" fmla="*/ 2147483646 h 479"/>
              <a:gd name="T68" fmla="*/ 2147483646 w 513"/>
              <a:gd name="T69" fmla="*/ 2147483646 h 479"/>
              <a:gd name="T70" fmla="*/ 2147483646 w 513"/>
              <a:gd name="T71" fmla="*/ 2147483646 h 479"/>
              <a:gd name="T72" fmla="*/ 2147483646 w 513"/>
              <a:gd name="T73" fmla="*/ 2147483646 h 479"/>
              <a:gd name="T74" fmla="*/ 2147483646 w 513"/>
              <a:gd name="T75" fmla="*/ 2147483646 h 479"/>
              <a:gd name="T76" fmla="*/ 2147483646 w 513"/>
              <a:gd name="T77" fmla="*/ 2147483646 h 479"/>
              <a:gd name="T78" fmla="*/ 2147483646 w 513"/>
              <a:gd name="T79" fmla="*/ 2147483646 h 479"/>
              <a:gd name="T80" fmla="*/ 2147483646 w 513"/>
              <a:gd name="T81" fmla="*/ 2147483646 h 479"/>
              <a:gd name="T82" fmla="*/ 2147483646 w 513"/>
              <a:gd name="T83" fmla="*/ 2147483646 h 479"/>
              <a:gd name="T84" fmla="*/ 2147483646 w 513"/>
              <a:gd name="T85" fmla="*/ 2147483646 h 479"/>
              <a:gd name="T86" fmla="*/ 2147483646 w 513"/>
              <a:gd name="T87" fmla="*/ 2147483646 h 479"/>
              <a:gd name="T88" fmla="*/ 2147483646 w 513"/>
              <a:gd name="T89" fmla="*/ 2147483646 h 479"/>
              <a:gd name="T90" fmla="*/ 2147483646 w 513"/>
              <a:gd name="T91" fmla="*/ 2147483646 h 479"/>
              <a:gd name="T92" fmla="*/ 2147483646 w 513"/>
              <a:gd name="T93" fmla="*/ 2147483646 h 479"/>
              <a:gd name="T94" fmla="*/ 2147483646 w 513"/>
              <a:gd name="T95" fmla="*/ 2147483646 h 47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3" h="479">
                <a:moveTo>
                  <a:pt x="513" y="244"/>
                </a:moveTo>
                <a:lnTo>
                  <a:pt x="513" y="223"/>
                </a:lnTo>
                <a:lnTo>
                  <a:pt x="378" y="223"/>
                </a:lnTo>
                <a:lnTo>
                  <a:pt x="378" y="244"/>
                </a:lnTo>
                <a:lnTo>
                  <a:pt x="378" y="251"/>
                </a:lnTo>
                <a:lnTo>
                  <a:pt x="374" y="251"/>
                </a:lnTo>
                <a:lnTo>
                  <a:pt x="374" y="323"/>
                </a:lnTo>
                <a:lnTo>
                  <a:pt x="378" y="323"/>
                </a:lnTo>
                <a:lnTo>
                  <a:pt x="378" y="360"/>
                </a:lnTo>
                <a:lnTo>
                  <a:pt x="374" y="360"/>
                </a:lnTo>
                <a:lnTo>
                  <a:pt x="374" y="448"/>
                </a:lnTo>
                <a:lnTo>
                  <a:pt x="378" y="448"/>
                </a:lnTo>
                <a:lnTo>
                  <a:pt x="378" y="455"/>
                </a:lnTo>
                <a:lnTo>
                  <a:pt x="378" y="479"/>
                </a:lnTo>
                <a:lnTo>
                  <a:pt x="513" y="479"/>
                </a:lnTo>
                <a:lnTo>
                  <a:pt x="513" y="455"/>
                </a:lnTo>
                <a:lnTo>
                  <a:pt x="508" y="455"/>
                </a:lnTo>
                <a:lnTo>
                  <a:pt x="508" y="244"/>
                </a:lnTo>
                <a:lnTo>
                  <a:pt x="513" y="244"/>
                </a:lnTo>
                <a:close/>
                <a:moveTo>
                  <a:pt x="442" y="410"/>
                </a:moveTo>
                <a:lnTo>
                  <a:pt x="411" y="410"/>
                </a:lnTo>
                <a:lnTo>
                  <a:pt x="411" y="372"/>
                </a:lnTo>
                <a:lnTo>
                  <a:pt x="442" y="372"/>
                </a:lnTo>
                <a:lnTo>
                  <a:pt x="442" y="410"/>
                </a:lnTo>
                <a:close/>
                <a:moveTo>
                  <a:pt x="442" y="299"/>
                </a:moveTo>
                <a:lnTo>
                  <a:pt x="411" y="299"/>
                </a:lnTo>
                <a:lnTo>
                  <a:pt x="411" y="263"/>
                </a:lnTo>
                <a:lnTo>
                  <a:pt x="442" y="263"/>
                </a:lnTo>
                <a:lnTo>
                  <a:pt x="442" y="299"/>
                </a:lnTo>
                <a:close/>
                <a:moveTo>
                  <a:pt x="485" y="410"/>
                </a:moveTo>
                <a:lnTo>
                  <a:pt x="456" y="410"/>
                </a:lnTo>
                <a:lnTo>
                  <a:pt x="456" y="372"/>
                </a:lnTo>
                <a:lnTo>
                  <a:pt x="485" y="372"/>
                </a:lnTo>
                <a:lnTo>
                  <a:pt x="485" y="410"/>
                </a:lnTo>
                <a:close/>
                <a:moveTo>
                  <a:pt x="485" y="299"/>
                </a:moveTo>
                <a:lnTo>
                  <a:pt x="456" y="299"/>
                </a:lnTo>
                <a:lnTo>
                  <a:pt x="456" y="263"/>
                </a:lnTo>
                <a:lnTo>
                  <a:pt x="485" y="263"/>
                </a:lnTo>
                <a:lnTo>
                  <a:pt x="485" y="299"/>
                </a:lnTo>
                <a:close/>
                <a:moveTo>
                  <a:pt x="132" y="244"/>
                </a:moveTo>
                <a:lnTo>
                  <a:pt x="132" y="223"/>
                </a:lnTo>
                <a:lnTo>
                  <a:pt x="0" y="223"/>
                </a:lnTo>
                <a:lnTo>
                  <a:pt x="0" y="244"/>
                </a:lnTo>
                <a:lnTo>
                  <a:pt x="5" y="244"/>
                </a:lnTo>
                <a:lnTo>
                  <a:pt x="5" y="455"/>
                </a:lnTo>
                <a:lnTo>
                  <a:pt x="0" y="455"/>
                </a:lnTo>
                <a:lnTo>
                  <a:pt x="0" y="479"/>
                </a:lnTo>
                <a:lnTo>
                  <a:pt x="132" y="479"/>
                </a:lnTo>
                <a:lnTo>
                  <a:pt x="132" y="455"/>
                </a:lnTo>
                <a:lnTo>
                  <a:pt x="132" y="448"/>
                </a:lnTo>
                <a:lnTo>
                  <a:pt x="137" y="448"/>
                </a:lnTo>
                <a:lnTo>
                  <a:pt x="137" y="360"/>
                </a:lnTo>
                <a:lnTo>
                  <a:pt x="132" y="360"/>
                </a:lnTo>
                <a:lnTo>
                  <a:pt x="132" y="323"/>
                </a:lnTo>
                <a:lnTo>
                  <a:pt x="137" y="323"/>
                </a:lnTo>
                <a:lnTo>
                  <a:pt x="137" y="251"/>
                </a:lnTo>
                <a:lnTo>
                  <a:pt x="132" y="251"/>
                </a:lnTo>
                <a:lnTo>
                  <a:pt x="132" y="244"/>
                </a:lnTo>
                <a:close/>
                <a:moveTo>
                  <a:pt x="57" y="410"/>
                </a:moveTo>
                <a:lnTo>
                  <a:pt x="26" y="410"/>
                </a:lnTo>
                <a:lnTo>
                  <a:pt x="26" y="372"/>
                </a:lnTo>
                <a:lnTo>
                  <a:pt x="57" y="372"/>
                </a:lnTo>
                <a:lnTo>
                  <a:pt x="57" y="410"/>
                </a:lnTo>
                <a:close/>
                <a:moveTo>
                  <a:pt x="57" y="299"/>
                </a:moveTo>
                <a:lnTo>
                  <a:pt x="26" y="299"/>
                </a:lnTo>
                <a:lnTo>
                  <a:pt x="26" y="263"/>
                </a:lnTo>
                <a:lnTo>
                  <a:pt x="57" y="263"/>
                </a:lnTo>
                <a:lnTo>
                  <a:pt x="57" y="299"/>
                </a:lnTo>
                <a:close/>
                <a:moveTo>
                  <a:pt x="99" y="410"/>
                </a:moveTo>
                <a:lnTo>
                  <a:pt x="71" y="410"/>
                </a:lnTo>
                <a:lnTo>
                  <a:pt x="71" y="372"/>
                </a:lnTo>
                <a:lnTo>
                  <a:pt x="99" y="372"/>
                </a:lnTo>
                <a:lnTo>
                  <a:pt x="99" y="410"/>
                </a:lnTo>
                <a:close/>
                <a:moveTo>
                  <a:pt x="99" y="299"/>
                </a:moveTo>
                <a:lnTo>
                  <a:pt x="71" y="299"/>
                </a:lnTo>
                <a:lnTo>
                  <a:pt x="71" y="263"/>
                </a:lnTo>
                <a:lnTo>
                  <a:pt x="99" y="263"/>
                </a:lnTo>
                <a:lnTo>
                  <a:pt x="99" y="299"/>
                </a:lnTo>
                <a:close/>
                <a:moveTo>
                  <a:pt x="338" y="93"/>
                </a:moveTo>
                <a:lnTo>
                  <a:pt x="262" y="93"/>
                </a:lnTo>
                <a:lnTo>
                  <a:pt x="262" y="41"/>
                </a:lnTo>
                <a:lnTo>
                  <a:pt x="291" y="41"/>
                </a:lnTo>
                <a:lnTo>
                  <a:pt x="291" y="43"/>
                </a:lnTo>
                <a:lnTo>
                  <a:pt x="333" y="43"/>
                </a:lnTo>
                <a:lnTo>
                  <a:pt x="317" y="22"/>
                </a:lnTo>
                <a:lnTo>
                  <a:pt x="333" y="3"/>
                </a:lnTo>
                <a:lnTo>
                  <a:pt x="300" y="3"/>
                </a:lnTo>
                <a:lnTo>
                  <a:pt x="300" y="0"/>
                </a:lnTo>
                <a:lnTo>
                  <a:pt x="262" y="0"/>
                </a:lnTo>
                <a:lnTo>
                  <a:pt x="253" y="0"/>
                </a:lnTo>
                <a:lnTo>
                  <a:pt x="253" y="93"/>
                </a:lnTo>
                <a:lnTo>
                  <a:pt x="173" y="93"/>
                </a:lnTo>
                <a:lnTo>
                  <a:pt x="173" y="114"/>
                </a:lnTo>
                <a:lnTo>
                  <a:pt x="149" y="114"/>
                </a:lnTo>
                <a:lnTo>
                  <a:pt x="149" y="135"/>
                </a:lnTo>
                <a:lnTo>
                  <a:pt x="154" y="135"/>
                </a:lnTo>
                <a:lnTo>
                  <a:pt x="154" y="223"/>
                </a:lnTo>
                <a:lnTo>
                  <a:pt x="149" y="223"/>
                </a:lnTo>
                <a:lnTo>
                  <a:pt x="149" y="244"/>
                </a:lnTo>
                <a:lnTo>
                  <a:pt x="154" y="244"/>
                </a:lnTo>
                <a:lnTo>
                  <a:pt x="154" y="330"/>
                </a:lnTo>
                <a:lnTo>
                  <a:pt x="149" y="330"/>
                </a:lnTo>
                <a:lnTo>
                  <a:pt x="149" y="353"/>
                </a:lnTo>
                <a:lnTo>
                  <a:pt x="154" y="353"/>
                </a:lnTo>
                <a:lnTo>
                  <a:pt x="154" y="455"/>
                </a:lnTo>
                <a:lnTo>
                  <a:pt x="149" y="455"/>
                </a:lnTo>
                <a:lnTo>
                  <a:pt x="149" y="479"/>
                </a:lnTo>
                <a:lnTo>
                  <a:pt x="364" y="479"/>
                </a:lnTo>
                <a:lnTo>
                  <a:pt x="364" y="455"/>
                </a:lnTo>
                <a:lnTo>
                  <a:pt x="359" y="455"/>
                </a:lnTo>
                <a:lnTo>
                  <a:pt x="359" y="353"/>
                </a:lnTo>
                <a:lnTo>
                  <a:pt x="364" y="353"/>
                </a:lnTo>
                <a:lnTo>
                  <a:pt x="364" y="330"/>
                </a:lnTo>
                <a:lnTo>
                  <a:pt x="359" y="330"/>
                </a:lnTo>
                <a:lnTo>
                  <a:pt x="359" y="244"/>
                </a:lnTo>
                <a:lnTo>
                  <a:pt x="364" y="244"/>
                </a:lnTo>
                <a:lnTo>
                  <a:pt x="364" y="223"/>
                </a:lnTo>
                <a:lnTo>
                  <a:pt x="359" y="223"/>
                </a:lnTo>
                <a:lnTo>
                  <a:pt x="359" y="135"/>
                </a:lnTo>
                <a:lnTo>
                  <a:pt x="364" y="135"/>
                </a:lnTo>
                <a:lnTo>
                  <a:pt x="364" y="114"/>
                </a:lnTo>
                <a:lnTo>
                  <a:pt x="338" y="114"/>
                </a:lnTo>
                <a:lnTo>
                  <a:pt x="338" y="93"/>
                </a:lnTo>
                <a:close/>
                <a:moveTo>
                  <a:pt x="248" y="188"/>
                </a:moveTo>
                <a:lnTo>
                  <a:pt x="220" y="188"/>
                </a:lnTo>
                <a:lnTo>
                  <a:pt x="220" y="150"/>
                </a:lnTo>
                <a:lnTo>
                  <a:pt x="248" y="150"/>
                </a:lnTo>
                <a:lnTo>
                  <a:pt x="248" y="188"/>
                </a:lnTo>
                <a:close/>
                <a:moveTo>
                  <a:pt x="177" y="150"/>
                </a:moveTo>
                <a:lnTo>
                  <a:pt x="206" y="150"/>
                </a:lnTo>
                <a:lnTo>
                  <a:pt x="206" y="188"/>
                </a:lnTo>
                <a:lnTo>
                  <a:pt x="177" y="188"/>
                </a:lnTo>
                <a:lnTo>
                  <a:pt x="177" y="150"/>
                </a:lnTo>
                <a:close/>
                <a:moveTo>
                  <a:pt x="206" y="299"/>
                </a:moveTo>
                <a:lnTo>
                  <a:pt x="177" y="299"/>
                </a:lnTo>
                <a:lnTo>
                  <a:pt x="177" y="263"/>
                </a:lnTo>
                <a:lnTo>
                  <a:pt x="206" y="263"/>
                </a:lnTo>
                <a:lnTo>
                  <a:pt x="206" y="299"/>
                </a:lnTo>
                <a:close/>
                <a:moveTo>
                  <a:pt x="210" y="372"/>
                </a:moveTo>
                <a:lnTo>
                  <a:pt x="210" y="410"/>
                </a:lnTo>
                <a:lnTo>
                  <a:pt x="210" y="413"/>
                </a:lnTo>
                <a:lnTo>
                  <a:pt x="177" y="413"/>
                </a:lnTo>
                <a:lnTo>
                  <a:pt x="177" y="410"/>
                </a:lnTo>
                <a:lnTo>
                  <a:pt x="177" y="372"/>
                </a:lnTo>
                <a:lnTo>
                  <a:pt x="177" y="370"/>
                </a:lnTo>
                <a:lnTo>
                  <a:pt x="210" y="370"/>
                </a:lnTo>
                <a:lnTo>
                  <a:pt x="210" y="372"/>
                </a:lnTo>
                <a:close/>
                <a:moveTo>
                  <a:pt x="220" y="263"/>
                </a:moveTo>
                <a:lnTo>
                  <a:pt x="248" y="263"/>
                </a:lnTo>
                <a:lnTo>
                  <a:pt x="248" y="299"/>
                </a:lnTo>
                <a:lnTo>
                  <a:pt x="220" y="299"/>
                </a:lnTo>
                <a:lnTo>
                  <a:pt x="220" y="263"/>
                </a:lnTo>
                <a:close/>
                <a:moveTo>
                  <a:pt x="286" y="455"/>
                </a:moveTo>
                <a:lnTo>
                  <a:pt x="227" y="455"/>
                </a:lnTo>
                <a:lnTo>
                  <a:pt x="227" y="372"/>
                </a:lnTo>
                <a:lnTo>
                  <a:pt x="286" y="372"/>
                </a:lnTo>
                <a:lnTo>
                  <a:pt x="286" y="455"/>
                </a:lnTo>
                <a:close/>
                <a:moveTo>
                  <a:pt x="293" y="299"/>
                </a:moveTo>
                <a:lnTo>
                  <a:pt x="262" y="299"/>
                </a:lnTo>
                <a:lnTo>
                  <a:pt x="262" y="263"/>
                </a:lnTo>
                <a:lnTo>
                  <a:pt x="293" y="263"/>
                </a:lnTo>
                <a:lnTo>
                  <a:pt x="293" y="299"/>
                </a:lnTo>
                <a:close/>
                <a:moveTo>
                  <a:pt x="293" y="188"/>
                </a:moveTo>
                <a:lnTo>
                  <a:pt x="262" y="188"/>
                </a:lnTo>
                <a:lnTo>
                  <a:pt x="262" y="150"/>
                </a:lnTo>
                <a:lnTo>
                  <a:pt x="293" y="150"/>
                </a:lnTo>
                <a:lnTo>
                  <a:pt x="293" y="188"/>
                </a:lnTo>
                <a:close/>
                <a:moveTo>
                  <a:pt x="336" y="372"/>
                </a:moveTo>
                <a:lnTo>
                  <a:pt x="336" y="410"/>
                </a:lnTo>
                <a:lnTo>
                  <a:pt x="336" y="413"/>
                </a:lnTo>
                <a:lnTo>
                  <a:pt x="333" y="413"/>
                </a:lnTo>
                <a:lnTo>
                  <a:pt x="303" y="413"/>
                </a:lnTo>
                <a:lnTo>
                  <a:pt x="300" y="413"/>
                </a:lnTo>
                <a:lnTo>
                  <a:pt x="300" y="410"/>
                </a:lnTo>
                <a:lnTo>
                  <a:pt x="300" y="372"/>
                </a:lnTo>
                <a:lnTo>
                  <a:pt x="300" y="370"/>
                </a:lnTo>
                <a:lnTo>
                  <a:pt x="303" y="370"/>
                </a:lnTo>
                <a:lnTo>
                  <a:pt x="333" y="370"/>
                </a:lnTo>
                <a:lnTo>
                  <a:pt x="336" y="370"/>
                </a:lnTo>
                <a:lnTo>
                  <a:pt x="336" y="372"/>
                </a:lnTo>
                <a:close/>
                <a:moveTo>
                  <a:pt x="336" y="299"/>
                </a:moveTo>
                <a:lnTo>
                  <a:pt x="307" y="299"/>
                </a:lnTo>
                <a:lnTo>
                  <a:pt x="307" y="263"/>
                </a:lnTo>
                <a:lnTo>
                  <a:pt x="336" y="263"/>
                </a:lnTo>
                <a:lnTo>
                  <a:pt x="336" y="299"/>
                </a:lnTo>
                <a:close/>
                <a:moveTo>
                  <a:pt x="336" y="188"/>
                </a:moveTo>
                <a:lnTo>
                  <a:pt x="307" y="188"/>
                </a:lnTo>
                <a:lnTo>
                  <a:pt x="307" y="150"/>
                </a:lnTo>
                <a:lnTo>
                  <a:pt x="336" y="150"/>
                </a:lnTo>
                <a:lnTo>
                  <a:pt x="336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" name="Freeform 58"/>
          <p:cNvSpPr>
            <a:spLocks noEditPoints="1"/>
          </p:cNvSpPr>
          <p:nvPr/>
        </p:nvSpPr>
        <p:spPr bwMode="auto">
          <a:xfrm>
            <a:off x="1740290" y="3185760"/>
            <a:ext cx="435598" cy="464974"/>
          </a:xfrm>
          <a:custGeom>
            <a:avLst/>
            <a:gdLst>
              <a:gd name="T0" fmla="*/ 91 w 182"/>
              <a:gd name="T1" fmla="*/ 146 h 194"/>
              <a:gd name="T2" fmla="*/ 92 w 182"/>
              <a:gd name="T3" fmla="*/ 134 h 194"/>
              <a:gd name="T4" fmla="*/ 15 w 182"/>
              <a:gd name="T5" fmla="*/ 126 h 194"/>
              <a:gd name="T6" fmla="*/ 141 w 182"/>
              <a:gd name="T7" fmla="*/ 126 h 194"/>
              <a:gd name="T8" fmla="*/ 83 w 182"/>
              <a:gd name="T9" fmla="*/ 184 h 194"/>
              <a:gd name="T10" fmla="*/ 83 w 182"/>
              <a:gd name="T11" fmla="*/ 177 h 194"/>
              <a:gd name="T12" fmla="*/ 134 w 182"/>
              <a:gd name="T13" fmla="*/ 126 h 194"/>
              <a:gd name="T14" fmla="*/ 101 w 182"/>
              <a:gd name="T15" fmla="*/ 124 h 194"/>
              <a:gd name="T16" fmla="*/ 88 w 182"/>
              <a:gd name="T17" fmla="*/ 100 h 194"/>
              <a:gd name="T18" fmla="*/ 92 w 182"/>
              <a:gd name="T19" fmla="*/ 110 h 194"/>
              <a:gd name="T20" fmla="*/ 98 w 182"/>
              <a:gd name="T21" fmla="*/ 92 h 194"/>
              <a:gd name="T22" fmla="*/ 78 w 182"/>
              <a:gd name="T23" fmla="*/ 84 h 194"/>
              <a:gd name="T24" fmla="*/ 60 w 182"/>
              <a:gd name="T25" fmla="*/ 108 h 194"/>
              <a:gd name="T26" fmla="*/ 78 w 182"/>
              <a:gd name="T27" fmla="*/ 128 h 194"/>
              <a:gd name="T28" fmla="*/ 72 w 182"/>
              <a:gd name="T29" fmla="*/ 137 h 194"/>
              <a:gd name="T30" fmla="*/ 59 w 182"/>
              <a:gd name="T31" fmla="*/ 139 h 194"/>
              <a:gd name="T32" fmla="*/ 78 w 182"/>
              <a:gd name="T33" fmla="*/ 161 h 194"/>
              <a:gd name="T34" fmla="*/ 88 w 182"/>
              <a:gd name="T35" fmla="*/ 161 h 194"/>
              <a:gd name="T36" fmla="*/ 73 w 182"/>
              <a:gd name="T37" fmla="*/ 108 h 194"/>
              <a:gd name="T38" fmla="*/ 78 w 182"/>
              <a:gd name="T39" fmla="*/ 100 h 194"/>
              <a:gd name="T40" fmla="*/ 139 w 182"/>
              <a:gd name="T41" fmla="*/ 73 h 194"/>
              <a:gd name="T42" fmla="*/ 139 w 182"/>
              <a:gd name="T43" fmla="*/ 80 h 194"/>
              <a:gd name="T44" fmla="*/ 129 w 182"/>
              <a:gd name="T45" fmla="*/ 69 h 194"/>
              <a:gd name="T46" fmla="*/ 129 w 182"/>
              <a:gd name="T47" fmla="*/ 48 h 194"/>
              <a:gd name="T48" fmla="*/ 126 w 182"/>
              <a:gd name="T49" fmla="*/ 57 h 194"/>
              <a:gd name="T50" fmla="*/ 170 w 182"/>
              <a:gd name="T51" fmla="*/ 67 h 194"/>
              <a:gd name="T52" fmla="*/ 118 w 182"/>
              <a:gd name="T53" fmla="*/ 63 h 194"/>
              <a:gd name="T54" fmla="*/ 120 w 182"/>
              <a:gd name="T55" fmla="*/ 42 h 194"/>
              <a:gd name="T56" fmla="*/ 136 w 182"/>
              <a:gd name="T57" fmla="*/ 36 h 194"/>
              <a:gd name="T58" fmla="*/ 149 w 182"/>
              <a:gd name="T59" fmla="*/ 52 h 194"/>
              <a:gd name="T60" fmla="*/ 139 w 182"/>
              <a:gd name="T61" fmla="*/ 53 h 194"/>
              <a:gd name="T62" fmla="*/ 136 w 182"/>
              <a:gd name="T63" fmla="*/ 61 h 194"/>
              <a:gd name="T64" fmla="*/ 149 w 182"/>
              <a:gd name="T65" fmla="*/ 70 h 194"/>
              <a:gd name="T66" fmla="*/ 145 w 182"/>
              <a:gd name="T67" fmla="*/ 88 h 194"/>
              <a:gd name="T68" fmla="*/ 132 w 182"/>
              <a:gd name="T69" fmla="*/ 17 h 194"/>
              <a:gd name="T70" fmla="*/ 132 w 182"/>
              <a:gd name="T71" fmla="*/ 24 h 194"/>
              <a:gd name="T72" fmla="*/ 154 w 182"/>
              <a:gd name="T73" fmla="*/ 112 h 194"/>
              <a:gd name="T74" fmla="*/ 33 w 182"/>
              <a:gd name="T75" fmla="*/ 28 h 194"/>
              <a:gd name="T76" fmla="*/ 36 w 182"/>
              <a:gd name="T77" fmla="*/ 23 h 194"/>
              <a:gd name="T78" fmla="*/ 35 w 182"/>
              <a:gd name="T79" fmla="*/ 71 h 194"/>
              <a:gd name="T80" fmla="*/ 71 w 182"/>
              <a:gd name="T81" fmla="*/ 38 h 194"/>
              <a:gd name="T82" fmla="*/ 77 w 182"/>
              <a:gd name="T83" fmla="*/ 38 h 194"/>
              <a:gd name="T84" fmla="*/ 30 w 182"/>
              <a:gd name="T85" fmla="*/ 76 h 194"/>
              <a:gd name="T86" fmla="*/ 41 w 182"/>
              <a:gd name="T87" fmla="*/ 51 h 194"/>
              <a:gd name="T88" fmla="*/ 44 w 182"/>
              <a:gd name="T89" fmla="*/ 43 h 194"/>
              <a:gd name="T90" fmla="*/ 61 w 182"/>
              <a:gd name="T91" fmla="*/ 56 h 194"/>
              <a:gd name="T92" fmla="*/ 10 w 182"/>
              <a:gd name="T93" fmla="*/ 38 h 194"/>
              <a:gd name="T94" fmla="*/ 52 w 182"/>
              <a:gd name="T95" fmla="*/ 45 h 194"/>
              <a:gd name="T96" fmla="*/ 45 w 182"/>
              <a:gd name="T97" fmla="*/ 35 h 194"/>
              <a:gd name="T98" fmla="*/ 42 w 182"/>
              <a:gd name="T99" fmla="*/ 24 h 194"/>
              <a:gd name="T100" fmla="*/ 51 w 182"/>
              <a:gd name="T101" fmla="*/ 28 h 194"/>
              <a:gd name="T102" fmla="*/ 41 w 182"/>
              <a:gd name="T103" fmla="*/ 17 h 194"/>
              <a:gd name="T104" fmla="*/ 36 w 182"/>
              <a:gd name="T105" fmla="*/ 17 h 194"/>
              <a:gd name="T106" fmla="*/ 27 w 182"/>
              <a:gd name="T107" fmla="*/ 34 h 194"/>
              <a:gd name="T108" fmla="*/ 36 w 182"/>
              <a:gd name="T109" fmla="*/ 51 h 194"/>
              <a:gd name="T110" fmla="*/ 32 w 182"/>
              <a:gd name="T111" fmla="*/ 43 h 194"/>
              <a:gd name="T112" fmla="*/ 27 w 182"/>
              <a:gd name="T113" fmla="*/ 52 h 194"/>
              <a:gd name="T114" fmla="*/ 36 w 182"/>
              <a:gd name="T115" fmla="*/ 62 h 194"/>
              <a:gd name="T116" fmla="*/ 49 w 182"/>
              <a:gd name="T117" fmla="*/ 5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2" h="194">
                <a:moveTo>
                  <a:pt x="92" y="134"/>
                </a:moveTo>
                <a:cubicBezTo>
                  <a:pt x="93" y="135"/>
                  <a:pt x="93" y="137"/>
                  <a:pt x="93" y="139"/>
                </a:cubicBezTo>
                <a:cubicBezTo>
                  <a:pt x="93" y="142"/>
                  <a:pt x="93" y="144"/>
                  <a:pt x="91" y="146"/>
                </a:cubicBezTo>
                <a:cubicBezTo>
                  <a:pt x="90" y="147"/>
                  <a:pt x="89" y="148"/>
                  <a:pt x="88" y="148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0" y="132"/>
                  <a:pt x="91" y="133"/>
                  <a:pt x="92" y="134"/>
                </a:cubicBezTo>
                <a:close/>
                <a:moveTo>
                  <a:pt x="150" y="126"/>
                </a:moveTo>
                <a:cubicBezTo>
                  <a:pt x="150" y="163"/>
                  <a:pt x="120" y="194"/>
                  <a:pt x="83" y="194"/>
                </a:cubicBezTo>
                <a:cubicBezTo>
                  <a:pt x="46" y="194"/>
                  <a:pt x="15" y="163"/>
                  <a:pt x="15" y="126"/>
                </a:cubicBezTo>
                <a:cubicBezTo>
                  <a:pt x="15" y="89"/>
                  <a:pt x="46" y="59"/>
                  <a:pt x="83" y="59"/>
                </a:cubicBezTo>
                <a:cubicBezTo>
                  <a:pt x="120" y="59"/>
                  <a:pt x="150" y="89"/>
                  <a:pt x="150" y="126"/>
                </a:cubicBezTo>
                <a:close/>
                <a:moveTo>
                  <a:pt x="141" y="126"/>
                </a:moveTo>
                <a:cubicBezTo>
                  <a:pt x="141" y="94"/>
                  <a:pt x="115" y="69"/>
                  <a:pt x="83" y="69"/>
                </a:cubicBezTo>
                <a:cubicBezTo>
                  <a:pt x="51" y="69"/>
                  <a:pt x="25" y="94"/>
                  <a:pt x="25" y="126"/>
                </a:cubicBezTo>
                <a:cubicBezTo>
                  <a:pt x="25" y="158"/>
                  <a:pt x="51" y="184"/>
                  <a:pt x="83" y="184"/>
                </a:cubicBezTo>
                <a:cubicBezTo>
                  <a:pt x="115" y="184"/>
                  <a:pt x="141" y="158"/>
                  <a:pt x="141" y="126"/>
                </a:cubicBezTo>
                <a:close/>
                <a:moveTo>
                  <a:pt x="134" y="126"/>
                </a:moveTo>
                <a:cubicBezTo>
                  <a:pt x="134" y="155"/>
                  <a:pt x="111" y="177"/>
                  <a:pt x="83" y="177"/>
                </a:cubicBezTo>
                <a:cubicBezTo>
                  <a:pt x="55" y="177"/>
                  <a:pt x="32" y="155"/>
                  <a:pt x="32" y="126"/>
                </a:cubicBezTo>
                <a:cubicBezTo>
                  <a:pt x="32" y="98"/>
                  <a:pt x="55" y="75"/>
                  <a:pt x="83" y="75"/>
                </a:cubicBezTo>
                <a:cubicBezTo>
                  <a:pt x="111" y="75"/>
                  <a:pt x="134" y="98"/>
                  <a:pt x="134" y="126"/>
                </a:cubicBezTo>
                <a:close/>
                <a:moveTo>
                  <a:pt x="107" y="139"/>
                </a:moveTo>
                <a:cubicBezTo>
                  <a:pt x="107" y="136"/>
                  <a:pt x="106" y="133"/>
                  <a:pt x="105" y="131"/>
                </a:cubicBezTo>
                <a:cubicBezTo>
                  <a:pt x="104" y="128"/>
                  <a:pt x="103" y="126"/>
                  <a:pt x="101" y="124"/>
                </a:cubicBezTo>
                <a:cubicBezTo>
                  <a:pt x="99" y="123"/>
                  <a:pt x="97" y="121"/>
                  <a:pt x="94" y="120"/>
                </a:cubicBezTo>
                <a:cubicBezTo>
                  <a:pt x="93" y="119"/>
                  <a:pt x="91" y="119"/>
                  <a:pt x="88" y="118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1"/>
                  <a:pt x="89" y="101"/>
                  <a:pt x="90" y="102"/>
                </a:cubicBezTo>
                <a:cubicBezTo>
                  <a:pt x="91" y="103"/>
                  <a:pt x="91" y="105"/>
                  <a:pt x="92" y="108"/>
                </a:cubicBezTo>
                <a:cubicBezTo>
                  <a:pt x="92" y="110"/>
                  <a:pt x="92" y="110"/>
                  <a:pt x="92" y="110"/>
                </a:cubicBezTo>
                <a:cubicBezTo>
                  <a:pt x="105" y="108"/>
                  <a:pt x="105" y="108"/>
                  <a:pt x="105" y="108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04" y="100"/>
                  <a:pt x="102" y="96"/>
                  <a:pt x="98" y="92"/>
                </a:cubicBezTo>
                <a:cubicBezTo>
                  <a:pt x="95" y="90"/>
                  <a:pt x="92" y="89"/>
                  <a:pt x="88" y="88"/>
                </a:cubicBezTo>
                <a:cubicBezTo>
                  <a:pt x="88" y="84"/>
                  <a:pt x="88" y="84"/>
                  <a:pt x="8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8"/>
                  <a:pt x="78" y="88"/>
                  <a:pt x="78" y="88"/>
                </a:cubicBezTo>
                <a:cubicBezTo>
                  <a:pt x="73" y="89"/>
                  <a:pt x="70" y="90"/>
                  <a:pt x="67" y="93"/>
                </a:cubicBezTo>
                <a:cubicBezTo>
                  <a:pt x="63" y="97"/>
                  <a:pt x="60" y="102"/>
                  <a:pt x="60" y="108"/>
                </a:cubicBezTo>
                <a:cubicBezTo>
                  <a:pt x="60" y="112"/>
                  <a:pt x="61" y="115"/>
                  <a:pt x="63" y="118"/>
                </a:cubicBezTo>
                <a:cubicBezTo>
                  <a:pt x="64" y="121"/>
                  <a:pt x="66" y="123"/>
                  <a:pt x="69" y="125"/>
                </a:cubicBezTo>
                <a:cubicBezTo>
                  <a:pt x="72" y="126"/>
                  <a:pt x="75" y="128"/>
                  <a:pt x="78" y="128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7" y="148"/>
                  <a:pt x="76" y="147"/>
                  <a:pt x="75" y="145"/>
                </a:cubicBezTo>
                <a:cubicBezTo>
                  <a:pt x="73" y="144"/>
                  <a:pt x="72" y="141"/>
                  <a:pt x="72" y="137"/>
                </a:cubicBezTo>
                <a:cubicBezTo>
                  <a:pt x="71" y="135"/>
                  <a:pt x="71" y="135"/>
                  <a:pt x="71" y="135"/>
                </a:cubicBezTo>
                <a:cubicBezTo>
                  <a:pt x="59" y="137"/>
                  <a:pt x="59" y="137"/>
                  <a:pt x="59" y="137"/>
                </a:cubicBezTo>
                <a:cubicBezTo>
                  <a:pt x="59" y="139"/>
                  <a:pt x="59" y="139"/>
                  <a:pt x="59" y="139"/>
                </a:cubicBezTo>
                <a:cubicBezTo>
                  <a:pt x="59" y="144"/>
                  <a:pt x="60" y="148"/>
                  <a:pt x="62" y="151"/>
                </a:cubicBezTo>
                <a:cubicBezTo>
                  <a:pt x="64" y="154"/>
                  <a:pt x="67" y="156"/>
                  <a:pt x="70" y="158"/>
                </a:cubicBezTo>
                <a:cubicBezTo>
                  <a:pt x="72" y="159"/>
                  <a:pt x="75" y="160"/>
                  <a:pt x="78" y="161"/>
                </a:cubicBezTo>
                <a:cubicBezTo>
                  <a:pt x="78" y="169"/>
                  <a:pt x="78" y="169"/>
                  <a:pt x="78" y="169"/>
                </a:cubicBezTo>
                <a:cubicBezTo>
                  <a:pt x="88" y="169"/>
                  <a:pt x="88" y="169"/>
                  <a:pt x="88" y="169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93" y="160"/>
                  <a:pt x="97" y="158"/>
                  <a:pt x="101" y="154"/>
                </a:cubicBezTo>
                <a:cubicBezTo>
                  <a:pt x="105" y="150"/>
                  <a:pt x="107" y="145"/>
                  <a:pt x="107" y="139"/>
                </a:cubicBezTo>
                <a:close/>
                <a:moveTo>
                  <a:pt x="73" y="108"/>
                </a:moveTo>
                <a:cubicBezTo>
                  <a:pt x="73" y="110"/>
                  <a:pt x="74" y="111"/>
                  <a:pt x="75" y="113"/>
                </a:cubicBezTo>
                <a:cubicBezTo>
                  <a:pt x="76" y="114"/>
                  <a:pt x="77" y="114"/>
                  <a:pt x="78" y="115"/>
                </a:cubicBezTo>
                <a:cubicBezTo>
                  <a:pt x="78" y="100"/>
                  <a:pt x="78" y="100"/>
                  <a:pt x="78" y="100"/>
                </a:cubicBezTo>
                <a:cubicBezTo>
                  <a:pt x="77" y="101"/>
                  <a:pt x="76" y="101"/>
                  <a:pt x="75" y="102"/>
                </a:cubicBezTo>
                <a:cubicBezTo>
                  <a:pt x="74" y="104"/>
                  <a:pt x="73" y="106"/>
                  <a:pt x="73" y="108"/>
                </a:cubicBezTo>
                <a:close/>
                <a:moveTo>
                  <a:pt x="139" y="73"/>
                </a:moveTo>
                <a:cubicBezTo>
                  <a:pt x="138" y="72"/>
                  <a:pt x="138" y="71"/>
                  <a:pt x="136" y="71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7" y="77"/>
                  <a:pt x="138" y="79"/>
                  <a:pt x="139" y="80"/>
                </a:cubicBezTo>
                <a:cubicBezTo>
                  <a:pt x="140" y="79"/>
                  <a:pt x="140" y="78"/>
                  <a:pt x="140" y="77"/>
                </a:cubicBezTo>
                <a:cubicBezTo>
                  <a:pt x="140" y="75"/>
                  <a:pt x="140" y="73"/>
                  <a:pt x="139" y="73"/>
                </a:cubicBezTo>
                <a:close/>
                <a:moveTo>
                  <a:pt x="129" y="69"/>
                </a:moveTo>
                <a:cubicBezTo>
                  <a:pt x="128" y="68"/>
                  <a:pt x="127" y="68"/>
                  <a:pt x="126" y="68"/>
                </a:cubicBezTo>
                <a:cubicBezTo>
                  <a:pt x="127" y="68"/>
                  <a:pt x="128" y="69"/>
                  <a:pt x="129" y="69"/>
                </a:cubicBezTo>
                <a:close/>
                <a:moveTo>
                  <a:pt x="129" y="48"/>
                </a:moveTo>
                <a:cubicBezTo>
                  <a:pt x="128" y="48"/>
                  <a:pt x="127" y="48"/>
                  <a:pt x="126" y="49"/>
                </a:cubicBezTo>
                <a:cubicBezTo>
                  <a:pt x="125" y="50"/>
                  <a:pt x="125" y="52"/>
                  <a:pt x="125" y="53"/>
                </a:cubicBezTo>
                <a:cubicBezTo>
                  <a:pt x="125" y="55"/>
                  <a:pt x="125" y="56"/>
                  <a:pt x="126" y="57"/>
                </a:cubicBezTo>
                <a:cubicBezTo>
                  <a:pt x="127" y="58"/>
                  <a:pt x="128" y="58"/>
                  <a:pt x="129" y="59"/>
                </a:cubicBezTo>
                <a:lnTo>
                  <a:pt x="129" y="48"/>
                </a:lnTo>
                <a:close/>
                <a:moveTo>
                  <a:pt x="170" y="67"/>
                </a:moveTo>
                <a:cubicBezTo>
                  <a:pt x="170" y="46"/>
                  <a:pt x="153" y="29"/>
                  <a:pt x="132" y="29"/>
                </a:cubicBezTo>
                <a:cubicBezTo>
                  <a:pt x="116" y="29"/>
                  <a:pt x="102" y="40"/>
                  <a:pt x="96" y="55"/>
                </a:cubicBezTo>
                <a:cubicBezTo>
                  <a:pt x="104" y="56"/>
                  <a:pt x="112" y="59"/>
                  <a:pt x="118" y="63"/>
                </a:cubicBezTo>
                <a:cubicBezTo>
                  <a:pt x="118" y="62"/>
                  <a:pt x="117" y="61"/>
                  <a:pt x="117" y="61"/>
                </a:cubicBezTo>
                <a:cubicBezTo>
                  <a:pt x="116" y="59"/>
                  <a:pt x="115" y="56"/>
                  <a:pt x="115" y="54"/>
                </a:cubicBezTo>
                <a:cubicBezTo>
                  <a:pt x="115" y="49"/>
                  <a:pt x="117" y="45"/>
                  <a:pt x="120" y="42"/>
                </a:cubicBezTo>
                <a:cubicBezTo>
                  <a:pt x="122" y="40"/>
                  <a:pt x="125" y="39"/>
                  <a:pt x="129" y="39"/>
                </a:cubicBezTo>
                <a:cubicBezTo>
                  <a:pt x="129" y="36"/>
                  <a:pt x="129" y="36"/>
                  <a:pt x="129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9" y="39"/>
                  <a:pt x="141" y="40"/>
                  <a:pt x="143" y="42"/>
                </a:cubicBezTo>
                <a:cubicBezTo>
                  <a:pt x="146" y="44"/>
                  <a:pt x="148" y="48"/>
                  <a:pt x="149" y="52"/>
                </a:cubicBezTo>
                <a:cubicBezTo>
                  <a:pt x="149" y="54"/>
                  <a:pt x="149" y="54"/>
                  <a:pt x="149" y="54"/>
                </a:cubicBezTo>
                <a:cubicBezTo>
                  <a:pt x="139" y="55"/>
                  <a:pt x="139" y="55"/>
                  <a:pt x="139" y="55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39" y="51"/>
                  <a:pt x="138" y="50"/>
                  <a:pt x="137" y="49"/>
                </a:cubicBezTo>
                <a:cubicBezTo>
                  <a:pt x="137" y="48"/>
                  <a:pt x="136" y="48"/>
                  <a:pt x="136" y="48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8" y="61"/>
                  <a:pt x="140" y="62"/>
                  <a:pt x="141" y="62"/>
                </a:cubicBezTo>
                <a:cubicBezTo>
                  <a:pt x="143" y="63"/>
                  <a:pt x="144" y="64"/>
                  <a:pt x="146" y="66"/>
                </a:cubicBezTo>
                <a:cubicBezTo>
                  <a:pt x="147" y="67"/>
                  <a:pt x="148" y="68"/>
                  <a:pt x="149" y="70"/>
                </a:cubicBezTo>
                <a:cubicBezTo>
                  <a:pt x="149" y="72"/>
                  <a:pt x="150" y="74"/>
                  <a:pt x="150" y="76"/>
                </a:cubicBezTo>
                <a:cubicBezTo>
                  <a:pt x="150" y="81"/>
                  <a:pt x="148" y="85"/>
                  <a:pt x="145" y="88"/>
                </a:cubicBezTo>
                <a:cubicBezTo>
                  <a:pt x="145" y="88"/>
                  <a:pt x="145" y="88"/>
                  <a:pt x="145" y="88"/>
                </a:cubicBezTo>
                <a:cubicBezTo>
                  <a:pt x="147" y="92"/>
                  <a:pt x="149" y="96"/>
                  <a:pt x="151" y="100"/>
                </a:cubicBezTo>
                <a:cubicBezTo>
                  <a:pt x="162" y="93"/>
                  <a:pt x="170" y="81"/>
                  <a:pt x="170" y="67"/>
                </a:cubicBezTo>
                <a:close/>
                <a:moveTo>
                  <a:pt x="132" y="17"/>
                </a:moveTo>
                <a:cubicBezTo>
                  <a:pt x="109" y="17"/>
                  <a:pt x="90" y="32"/>
                  <a:pt x="84" y="53"/>
                </a:cubicBezTo>
                <a:cubicBezTo>
                  <a:pt x="87" y="53"/>
                  <a:pt x="89" y="53"/>
                  <a:pt x="91" y="54"/>
                </a:cubicBezTo>
                <a:cubicBezTo>
                  <a:pt x="97" y="37"/>
                  <a:pt x="113" y="24"/>
                  <a:pt x="132" y="24"/>
                </a:cubicBezTo>
                <a:cubicBezTo>
                  <a:pt x="156" y="24"/>
                  <a:pt x="175" y="43"/>
                  <a:pt x="175" y="67"/>
                </a:cubicBezTo>
                <a:cubicBezTo>
                  <a:pt x="175" y="83"/>
                  <a:pt x="166" y="97"/>
                  <a:pt x="153" y="105"/>
                </a:cubicBezTo>
                <a:cubicBezTo>
                  <a:pt x="153" y="107"/>
                  <a:pt x="154" y="109"/>
                  <a:pt x="154" y="112"/>
                </a:cubicBezTo>
                <a:cubicBezTo>
                  <a:pt x="171" y="103"/>
                  <a:pt x="182" y="86"/>
                  <a:pt x="182" y="67"/>
                </a:cubicBezTo>
                <a:cubicBezTo>
                  <a:pt x="182" y="40"/>
                  <a:pt x="159" y="17"/>
                  <a:pt x="132" y="17"/>
                </a:cubicBezTo>
                <a:close/>
                <a:moveTo>
                  <a:pt x="33" y="28"/>
                </a:moveTo>
                <a:cubicBezTo>
                  <a:pt x="33" y="29"/>
                  <a:pt x="33" y="30"/>
                  <a:pt x="34" y="31"/>
                </a:cubicBezTo>
                <a:cubicBezTo>
                  <a:pt x="35" y="31"/>
                  <a:pt x="35" y="32"/>
                  <a:pt x="36" y="32"/>
                </a:cubicBezTo>
                <a:cubicBezTo>
                  <a:pt x="36" y="23"/>
                  <a:pt x="36" y="23"/>
                  <a:pt x="36" y="23"/>
                </a:cubicBezTo>
                <a:cubicBezTo>
                  <a:pt x="35" y="24"/>
                  <a:pt x="35" y="24"/>
                  <a:pt x="34" y="25"/>
                </a:cubicBezTo>
                <a:cubicBezTo>
                  <a:pt x="34" y="25"/>
                  <a:pt x="33" y="26"/>
                  <a:pt x="33" y="28"/>
                </a:cubicBezTo>
                <a:close/>
                <a:moveTo>
                  <a:pt x="35" y="71"/>
                </a:moveTo>
                <a:cubicBezTo>
                  <a:pt x="19" y="69"/>
                  <a:pt x="6" y="55"/>
                  <a:pt x="6" y="38"/>
                </a:cubicBezTo>
                <a:cubicBezTo>
                  <a:pt x="6" y="20"/>
                  <a:pt x="20" y="5"/>
                  <a:pt x="39" y="5"/>
                </a:cubicBezTo>
                <a:cubicBezTo>
                  <a:pt x="57" y="5"/>
                  <a:pt x="71" y="20"/>
                  <a:pt x="71" y="38"/>
                </a:cubicBezTo>
                <a:cubicBezTo>
                  <a:pt x="71" y="44"/>
                  <a:pt x="70" y="50"/>
                  <a:pt x="67" y="55"/>
                </a:cubicBezTo>
                <a:cubicBezTo>
                  <a:pt x="69" y="54"/>
                  <a:pt x="71" y="54"/>
                  <a:pt x="73" y="54"/>
                </a:cubicBezTo>
                <a:cubicBezTo>
                  <a:pt x="76" y="49"/>
                  <a:pt x="77" y="44"/>
                  <a:pt x="77" y="38"/>
                </a:cubicBezTo>
                <a:cubicBezTo>
                  <a:pt x="77" y="17"/>
                  <a:pt x="60" y="0"/>
                  <a:pt x="39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56"/>
                  <a:pt x="13" y="72"/>
                  <a:pt x="30" y="76"/>
                </a:cubicBezTo>
                <a:cubicBezTo>
                  <a:pt x="32" y="74"/>
                  <a:pt x="33" y="72"/>
                  <a:pt x="35" y="71"/>
                </a:cubicBezTo>
                <a:close/>
                <a:moveTo>
                  <a:pt x="41" y="41"/>
                </a:moveTo>
                <a:cubicBezTo>
                  <a:pt x="41" y="51"/>
                  <a:pt x="41" y="51"/>
                  <a:pt x="41" y="51"/>
                </a:cubicBezTo>
                <a:cubicBezTo>
                  <a:pt x="42" y="51"/>
                  <a:pt x="43" y="50"/>
                  <a:pt x="43" y="49"/>
                </a:cubicBezTo>
                <a:cubicBezTo>
                  <a:pt x="44" y="48"/>
                  <a:pt x="45" y="47"/>
                  <a:pt x="45" y="46"/>
                </a:cubicBezTo>
                <a:cubicBezTo>
                  <a:pt x="45" y="44"/>
                  <a:pt x="44" y="43"/>
                  <a:pt x="44" y="43"/>
                </a:cubicBezTo>
                <a:cubicBezTo>
                  <a:pt x="43" y="42"/>
                  <a:pt x="43" y="42"/>
                  <a:pt x="41" y="41"/>
                </a:cubicBezTo>
                <a:close/>
                <a:moveTo>
                  <a:pt x="67" y="38"/>
                </a:moveTo>
                <a:cubicBezTo>
                  <a:pt x="67" y="45"/>
                  <a:pt x="65" y="51"/>
                  <a:pt x="61" y="56"/>
                </a:cubicBezTo>
                <a:cubicBezTo>
                  <a:pt x="53" y="59"/>
                  <a:pt x="46" y="63"/>
                  <a:pt x="40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23" y="67"/>
                  <a:pt x="10" y="54"/>
                  <a:pt x="10" y="38"/>
                </a:cubicBezTo>
                <a:cubicBezTo>
                  <a:pt x="10" y="22"/>
                  <a:pt x="23" y="9"/>
                  <a:pt x="39" y="9"/>
                </a:cubicBezTo>
                <a:cubicBezTo>
                  <a:pt x="55" y="9"/>
                  <a:pt x="67" y="22"/>
                  <a:pt x="67" y="38"/>
                </a:cubicBezTo>
                <a:close/>
                <a:moveTo>
                  <a:pt x="52" y="45"/>
                </a:moveTo>
                <a:cubicBezTo>
                  <a:pt x="52" y="44"/>
                  <a:pt x="52" y="42"/>
                  <a:pt x="51" y="41"/>
                </a:cubicBezTo>
                <a:cubicBezTo>
                  <a:pt x="51" y="39"/>
                  <a:pt x="50" y="38"/>
                  <a:pt x="49" y="37"/>
                </a:cubicBezTo>
                <a:cubicBezTo>
                  <a:pt x="48" y="36"/>
                  <a:pt x="47" y="35"/>
                  <a:pt x="45" y="35"/>
                </a:cubicBezTo>
                <a:cubicBezTo>
                  <a:pt x="44" y="34"/>
                  <a:pt x="43" y="34"/>
                  <a:pt x="41" y="33"/>
                </a:cubicBezTo>
                <a:cubicBezTo>
                  <a:pt x="41" y="24"/>
                  <a:pt x="41" y="24"/>
                  <a:pt x="41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5"/>
                  <a:pt x="44" y="26"/>
                  <a:pt x="44" y="28"/>
                </a:cubicBezTo>
                <a:cubicBezTo>
                  <a:pt x="44" y="29"/>
                  <a:pt x="44" y="29"/>
                  <a:pt x="44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3"/>
                  <a:pt x="49" y="21"/>
                  <a:pt x="47" y="19"/>
                </a:cubicBezTo>
                <a:cubicBezTo>
                  <a:pt x="46" y="18"/>
                  <a:pt x="44" y="17"/>
                  <a:pt x="41" y="17"/>
                </a:cubicBezTo>
                <a:cubicBezTo>
                  <a:pt x="41" y="14"/>
                  <a:pt x="41" y="14"/>
                  <a:pt x="41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7"/>
                  <a:pt x="36" y="17"/>
                  <a:pt x="36" y="17"/>
                </a:cubicBezTo>
                <a:cubicBezTo>
                  <a:pt x="33" y="17"/>
                  <a:pt x="31" y="18"/>
                  <a:pt x="30" y="19"/>
                </a:cubicBezTo>
                <a:cubicBezTo>
                  <a:pt x="27" y="21"/>
                  <a:pt x="26" y="24"/>
                  <a:pt x="26" y="28"/>
                </a:cubicBezTo>
                <a:cubicBezTo>
                  <a:pt x="26" y="30"/>
                  <a:pt x="26" y="32"/>
                  <a:pt x="27" y="34"/>
                </a:cubicBezTo>
                <a:cubicBezTo>
                  <a:pt x="28" y="35"/>
                  <a:pt x="29" y="36"/>
                  <a:pt x="31" y="37"/>
                </a:cubicBezTo>
                <a:cubicBezTo>
                  <a:pt x="33" y="38"/>
                  <a:pt x="34" y="39"/>
                  <a:pt x="36" y="39"/>
                </a:cubicBezTo>
                <a:cubicBezTo>
                  <a:pt x="36" y="51"/>
                  <a:pt x="36" y="51"/>
                  <a:pt x="36" y="51"/>
                </a:cubicBezTo>
                <a:cubicBezTo>
                  <a:pt x="35" y="50"/>
                  <a:pt x="35" y="50"/>
                  <a:pt x="34" y="49"/>
                </a:cubicBezTo>
                <a:cubicBezTo>
                  <a:pt x="33" y="48"/>
                  <a:pt x="33" y="47"/>
                  <a:pt x="32" y="44"/>
                </a:cubicBezTo>
                <a:cubicBezTo>
                  <a:pt x="32" y="43"/>
                  <a:pt x="32" y="43"/>
                  <a:pt x="32" y="4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8"/>
                  <a:pt x="26" y="50"/>
                  <a:pt x="27" y="52"/>
                </a:cubicBezTo>
                <a:cubicBezTo>
                  <a:pt x="28" y="54"/>
                  <a:pt x="30" y="55"/>
                  <a:pt x="31" y="56"/>
                </a:cubicBezTo>
                <a:cubicBezTo>
                  <a:pt x="33" y="57"/>
                  <a:pt x="34" y="57"/>
                  <a:pt x="36" y="58"/>
                </a:cubicBezTo>
                <a:cubicBezTo>
                  <a:pt x="36" y="62"/>
                  <a:pt x="36" y="62"/>
                  <a:pt x="36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58"/>
                  <a:pt x="41" y="58"/>
                  <a:pt x="41" y="58"/>
                </a:cubicBezTo>
                <a:cubicBezTo>
                  <a:pt x="44" y="57"/>
                  <a:pt x="47" y="56"/>
                  <a:pt x="49" y="54"/>
                </a:cubicBezTo>
                <a:cubicBezTo>
                  <a:pt x="51" y="52"/>
                  <a:pt x="52" y="49"/>
                  <a:pt x="52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9" name="Freeform 45"/>
          <p:cNvSpPr>
            <a:spLocks noEditPoints="1"/>
          </p:cNvSpPr>
          <p:nvPr/>
        </p:nvSpPr>
        <p:spPr bwMode="auto">
          <a:xfrm>
            <a:off x="6172898" y="1501669"/>
            <a:ext cx="452236" cy="460084"/>
          </a:xfrm>
          <a:custGeom>
            <a:avLst/>
            <a:gdLst>
              <a:gd name="T0" fmla="*/ 159 w 195"/>
              <a:gd name="T1" fmla="*/ 100 h 198"/>
              <a:gd name="T2" fmla="*/ 149 w 195"/>
              <a:gd name="T3" fmla="*/ 83 h 198"/>
              <a:gd name="T4" fmla="*/ 148 w 195"/>
              <a:gd name="T5" fmla="*/ 64 h 198"/>
              <a:gd name="T6" fmla="*/ 136 w 195"/>
              <a:gd name="T7" fmla="*/ 61 h 198"/>
              <a:gd name="T8" fmla="*/ 133 w 195"/>
              <a:gd name="T9" fmla="*/ 49 h 198"/>
              <a:gd name="T10" fmla="*/ 114 w 195"/>
              <a:gd name="T11" fmla="*/ 48 h 198"/>
              <a:gd name="T12" fmla="*/ 97 w 195"/>
              <a:gd name="T13" fmla="*/ 38 h 198"/>
              <a:gd name="T14" fmla="*/ 81 w 195"/>
              <a:gd name="T15" fmla="*/ 48 h 198"/>
              <a:gd name="T16" fmla="*/ 61 w 195"/>
              <a:gd name="T17" fmla="*/ 51 h 198"/>
              <a:gd name="T18" fmla="*/ 50 w 195"/>
              <a:gd name="T19" fmla="*/ 62 h 198"/>
              <a:gd name="T20" fmla="*/ 47 w 195"/>
              <a:gd name="T21" fmla="*/ 82 h 198"/>
              <a:gd name="T22" fmla="*/ 37 w 195"/>
              <a:gd name="T23" fmla="*/ 97 h 198"/>
              <a:gd name="T24" fmla="*/ 47 w 195"/>
              <a:gd name="T25" fmla="*/ 115 h 198"/>
              <a:gd name="T26" fmla="*/ 48 w 195"/>
              <a:gd name="T27" fmla="*/ 133 h 198"/>
              <a:gd name="T28" fmla="*/ 60 w 195"/>
              <a:gd name="T29" fmla="*/ 137 h 198"/>
              <a:gd name="T30" fmla="*/ 63 w 195"/>
              <a:gd name="T31" fmla="*/ 149 h 198"/>
              <a:gd name="T32" fmla="*/ 82 w 195"/>
              <a:gd name="T33" fmla="*/ 150 h 198"/>
              <a:gd name="T34" fmla="*/ 99 w 195"/>
              <a:gd name="T35" fmla="*/ 160 h 198"/>
              <a:gd name="T36" fmla="*/ 115 w 195"/>
              <a:gd name="T37" fmla="*/ 150 h 198"/>
              <a:gd name="T38" fmla="*/ 135 w 195"/>
              <a:gd name="T39" fmla="*/ 147 h 198"/>
              <a:gd name="T40" fmla="*/ 146 w 195"/>
              <a:gd name="T41" fmla="*/ 136 h 198"/>
              <a:gd name="T42" fmla="*/ 149 w 195"/>
              <a:gd name="T43" fmla="*/ 116 h 198"/>
              <a:gd name="T44" fmla="*/ 116 w 195"/>
              <a:gd name="T45" fmla="*/ 68 h 198"/>
              <a:gd name="T46" fmla="*/ 94 w 195"/>
              <a:gd name="T47" fmla="*/ 82 h 198"/>
              <a:gd name="T48" fmla="*/ 116 w 195"/>
              <a:gd name="T49" fmla="*/ 68 h 198"/>
              <a:gd name="T50" fmla="*/ 93 w 195"/>
              <a:gd name="T51" fmla="*/ 103 h 198"/>
              <a:gd name="T52" fmla="*/ 102 w 195"/>
              <a:gd name="T53" fmla="*/ 94 h 198"/>
              <a:gd name="T54" fmla="*/ 67 w 195"/>
              <a:gd name="T55" fmla="*/ 117 h 198"/>
              <a:gd name="T56" fmla="*/ 81 w 195"/>
              <a:gd name="T57" fmla="*/ 95 h 198"/>
              <a:gd name="T58" fmla="*/ 67 w 195"/>
              <a:gd name="T59" fmla="*/ 117 h 198"/>
              <a:gd name="T60" fmla="*/ 94 w 195"/>
              <a:gd name="T61" fmla="*/ 115 h 198"/>
              <a:gd name="T62" fmla="*/ 116 w 195"/>
              <a:gd name="T63" fmla="*/ 130 h 198"/>
              <a:gd name="T64" fmla="*/ 129 w 195"/>
              <a:gd name="T65" fmla="*/ 117 h 198"/>
              <a:gd name="T66" fmla="*/ 115 w 195"/>
              <a:gd name="T67" fmla="*/ 95 h 198"/>
              <a:gd name="T68" fmla="*/ 129 w 195"/>
              <a:gd name="T69" fmla="*/ 117 h 198"/>
              <a:gd name="T70" fmla="*/ 0 w 195"/>
              <a:gd name="T71" fmla="*/ 46 h 198"/>
              <a:gd name="T72" fmla="*/ 98 w 195"/>
              <a:gd name="T73" fmla="*/ 0 h 198"/>
              <a:gd name="T74" fmla="*/ 183 w 195"/>
              <a:gd name="T75" fmla="*/ 83 h 198"/>
              <a:gd name="T76" fmla="*/ 23 w 195"/>
              <a:gd name="T77" fmla="*/ 54 h 198"/>
              <a:gd name="T78" fmla="*/ 7 w 195"/>
              <a:gd name="T79" fmla="*/ 81 h 198"/>
              <a:gd name="T80" fmla="*/ 184 w 195"/>
              <a:gd name="T81" fmla="*/ 148 h 198"/>
              <a:gd name="T82" fmla="*/ 1 w 195"/>
              <a:gd name="T83" fmla="*/ 117 h 198"/>
              <a:gd name="T84" fmla="*/ 98 w 195"/>
              <a:gd name="T85" fmla="*/ 186 h 198"/>
              <a:gd name="T86" fmla="*/ 162 w 195"/>
              <a:gd name="T87" fmla="*/ 139 h 198"/>
              <a:gd name="T88" fmla="*/ 195 w 195"/>
              <a:gd name="T89" fmla="*/ 15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198">
                <a:moveTo>
                  <a:pt x="156" y="116"/>
                </a:moveTo>
                <a:cubicBezTo>
                  <a:pt x="158" y="111"/>
                  <a:pt x="159" y="106"/>
                  <a:pt x="159" y="100"/>
                </a:cubicBezTo>
                <a:cubicBezTo>
                  <a:pt x="156" y="100"/>
                  <a:pt x="154" y="100"/>
                  <a:pt x="152" y="98"/>
                </a:cubicBezTo>
                <a:cubicBezTo>
                  <a:pt x="152" y="93"/>
                  <a:pt x="151" y="88"/>
                  <a:pt x="149" y="83"/>
                </a:cubicBezTo>
                <a:cubicBezTo>
                  <a:pt x="151" y="81"/>
                  <a:pt x="153" y="79"/>
                  <a:pt x="155" y="79"/>
                </a:cubicBezTo>
                <a:cubicBezTo>
                  <a:pt x="154" y="74"/>
                  <a:pt x="151" y="69"/>
                  <a:pt x="148" y="64"/>
                </a:cubicBezTo>
                <a:cubicBezTo>
                  <a:pt x="146" y="66"/>
                  <a:pt x="143" y="67"/>
                  <a:pt x="141" y="67"/>
                </a:cubicBezTo>
                <a:cubicBezTo>
                  <a:pt x="139" y="65"/>
                  <a:pt x="138" y="63"/>
                  <a:pt x="136" y="61"/>
                </a:cubicBezTo>
                <a:cubicBezTo>
                  <a:pt x="134" y="59"/>
                  <a:pt x="132" y="57"/>
                  <a:pt x="130" y="56"/>
                </a:cubicBezTo>
                <a:cubicBezTo>
                  <a:pt x="130" y="53"/>
                  <a:pt x="131" y="51"/>
                  <a:pt x="133" y="49"/>
                </a:cubicBezTo>
                <a:cubicBezTo>
                  <a:pt x="128" y="46"/>
                  <a:pt x="123" y="43"/>
                  <a:pt x="118" y="41"/>
                </a:cubicBezTo>
                <a:cubicBezTo>
                  <a:pt x="117" y="44"/>
                  <a:pt x="116" y="46"/>
                  <a:pt x="114" y="48"/>
                </a:cubicBezTo>
                <a:cubicBezTo>
                  <a:pt x="109" y="46"/>
                  <a:pt x="104" y="45"/>
                  <a:pt x="99" y="45"/>
                </a:cubicBezTo>
                <a:cubicBezTo>
                  <a:pt x="97" y="43"/>
                  <a:pt x="96" y="41"/>
                  <a:pt x="97" y="38"/>
                </a:cubicBezTo>
                <a:cubicBezTo>
                  <a:pt x="91" y="38"/>
                  <a:pt x="86" y="39"/>
                  <a:pt x="80" y="41"/>
                </a:cubicBezTo>
                <a:cubicBezTo>
                  <a:pt x="81" y="43"/>
                  <a:pt x="81" y="46"/>
                  <a:pt x="81" y="48"/>
                </a:cubicBezTo>
                <a:cubicBezTo>
                  <a:pt x="76" y="50"/>
                  <a:pt x="71" y="52"/>
                  <a:pt x="67" y="55"/>
                </a:cubicBezTo>
                <a:cubicBezTo>
                  <a:pt x="65" y="54"/>
                  <a:pt x="63" y="53"/>
                  <a:pt x="61" y="51"/>
                </a:cubicBezTo>
                <a:cubicBezTo>
                  <a:pt x="59" y="52"/>
                  <a:pt x="57" y="54"/>
                  <a:pt x="55" y="56"/>
                </a:cubicBezTo>
                <a:cubicBezTo>
                  <a:pt x="53" y="58"/>
                  <a:pt x="51" y="60"/>
                  <a:pt x="50" y="62"/>
                </a:cubicBezTo>
                <a:cubicBezTo>
                  <a:pt x="52" y="63"/>
                  <a:pt x="53" y="66"/>
                  <a:pt x="54" y="68"/>
                </a:cubicBezTo>
                <a:cubicBezTo>
                  <a:pt x="51" y="72"/>
                  <a:pt x="49" y="77"/>
                  <a:pt x="47" y="82"/>
                </a:cubicBezTo>
                <a:cubicBezTo>
                  <a:pt x="45" y="82"/>
                  <a:pt x="42" y="82"/>
                  <a:pt x="40" y="81"/>
                </a:cubicBezTo>
                <a:cubicBezTo>
                  <a:pt x="38" y="87"/>
                  <a:pt x="37" y="92"/>
                  <a:pt x="37" y="97"/>
                </a:cubicBezTo>
                <a:cubicBezTo>
                  <a:pt x="40" y="97"/>
                  <a:pt x="42" y="98"/>
                  <a:pt x="44" y="100"/>
                </a:cubicBezTo>
                <a:cubicBezTo>
                  <a:pt x="44" y="105"/>
                  <a:pt x="45" y="110"/>
                  <a:pt x="47" y="115"/>
                </a:cubicBezTo>
                <a:cubicBezTo>
                  <a:pt x="45" y="117"/>
                  <a:pt x="43" y="118"/>
                  <a:pt x="41" y="119"/>
                </a:cubicBezTo>
                <a:cubicBezTo>
                  <a:pt x="42" y="124"/>
                  <a:pt x="45" y="129"/>
                  <a:pt x="48" y="133"/>
                </a:cubicBezTo>
                <a:cubicBezTo>
                  <a:pt x="50" y="132"/>
                  <a:pt x="53" y="131"/>
                  <a:pt x="55" y="131"/>
                </a:cubicBezTo>
                <a:cubicBezTo>
                  <a:pt x="57" y="133"/>
                  <a:pt x="58" y="135"/>
                  <a:pt x="60" y="137"/>
                </a:cubicBezTo>
                <a:cubicBezTo>
                  <a:pt x="62" y="139"/>
                  <a:pt x="64" y="140"/>
                  <a:pt x="66" y="142"/>
                </a:cubicBezTo>
                <a:cubicBezTo>
                  <a:pt x="66" y="144"/>
                  <a:pt x="65" y="147"/>
                  <a:pt x="63" y="149"/>
                </a:cubicBezTo>
                <a:cubicBezTo>
                  <a:pt x="68" y="152"/>
                  <a:pt x="73" y="154"/>
                  <a:pt x="78" y="156"/>
                </a:cubicBezTo>
                <a:cubicBezTo>
                  <a:pt x="79" y="154"/>
                  <a:pt x="80" y="152"/>
                  <a:pt x="82" y="150"/>
                </a:cubicBezTo>
                <a:cubicBezTo>
                  <a:pt x="87" y="152"/>
                  <a:pt x="92" y="152"/>
                  <a:pt x="97" y="152"/>
                </a:cubicBezTo>
                <a:cubicBezTo>
                  <a:pt x="99" y="154"/>
                  <a:pt x="100" y="157"/>
                  <a:pt x="99" y="160"/>
                </a:cubicBezTo>
                <a:cubicBezTo>
                  <a:pt x="105" y="159"/>
                  <a:pt x="110" y="159"/>
                  <a:pt x="115" y="157"/>
                </a:cubicBezTo>
                <a:cubicBezTo>
                  <a:pt x="114" y="155"/>
                  <a:pt x="114" y="152"/>
                  <a:pt x="115" y="150"/>
                </a:cubicBezTo>
                <a:cubicBezTo>
                  <a:pt x="120" y="148"/>
                  <a:pt x="125" y="146"/>
                  <a:pt x="129" y="143"/>
                </a:cubicBezTo>
                <a:cubicBezTo>
                  <a:pt x="131" y="143"/>
                  <a:pt x="133" y="145"/>
                  <a:pt x="135" y="147"/>
                </a:cubicBezTo>
                <a:cubicBezTo>
                  <a:pt x="137" y="146"/>
                  <a:pt x="139" y="144"/>
                  <a:pt x="141" y="142"/>
                </a:cubicBezTo>
                <a:cubicBezTo>
                  <a:pt x="143" y="140"/>
                  <a:pt x="145" y="138"/>
                  <a:pt x="146" y="136"/>
                </a:cubicBezTo>
                <a:cubicBezTo>
                  <a:pt x="144" y="134"/>
                  <a:pt x="143" y="132"/>
                  <a:pt x="142" y="130"/>
                </a:cubicBezTo>
                <a:cubicBezTo>
                  <a:pt x="145" y="125"/>
                  <a:pt x="147" y="121"/>
                  <a:pt x="149" y="116"/>
                </a:cubicBezTo>
                <a:cubicBezTo>
                  <a:pt x="151" y="115"/>
                  <a:pt x="154" y="115"/>
                  <a:pt x="156" y="116"/>
                </a:cubicBezTo>
                <a:close/>
                <a:moveTo>
                  <a:pt x="116" y="68"/>
                </a:moveTo>
                <a:cubicBezTo>
                  <a:pt x="102" y="82"/>
                  <a:pt x="102" y="82"/>
                  <a:pt x="102" y="82"/>
                </a:cubicBezTo>
                <a:cubicBezTo>
                  <a:pt x="99" y="82"/>
                  <a:pt x="97" y="82"/>
                  <a:pt x="94" y="82"/>
                </a:cubicBezTo>
                <a:cubicBezTo>
                  <a:pt x="80" y="68"/>
                  <a:pt x="80" y="68"/>
                  <a:pt x="80" y="68"/>
                </a:cubicBezTo>
                <a:cubicBezTo>
                  <a:pt x="91" y="62"/>
                  <a:pt x="105" y="62"/>
                  <a:pt x="116" y="68"/>
                </a:cubicBezTo>
                <a:close/>
                <a:moveTo>
                  <a:pt x="102" y="103"/>
                </a:moveTo>
                <a:cubicBezTo>
                  <a:pt x="100" y="106"/>
                  <a:pt x="96" y="106"/>
                  <a:pt x="93" y="103"/>
                </a:cubicBezTo>
                <a:cubicBezTo>
                  <a:pt x="91" y="101"/>
                  <a:pt x="91" y="97"/>
                  <a:pt x="93" y="94"/>
                </a:cubicBezTo>
                <a:cubicBezTo>
                  <a:pt x="96" y="92"/>
                  <a:pt x="100" y="92"/>
                  <a:pt x="102" y="94"/>
                </a:cubicBezTo>
                <a:cubicBezTo>
                  <a:pt x="105" y="97"/>
                  <a:pt x="105" y="101"/>
                  <a:pt x="102" y="103"/>
                </a:cubicBezTo>
                <a:close/>
                <a:moveTo>
                  <a:pt x="67" y="117"/>
                </a:moveTo>
                <a:cubicBezTo>
                  <a:pt x="61" y="106"/>
                  <a:pt x="61" y="92"/>
                  <a:pt x="67" y="81"/>
                </a:cubicBezTo>
                <a:cubicBezTo>
                  <a:pt x="81" y="95"/>
                  <a:pt x="81" y="95"/>
                  <a:pt x="81" y="95"/>
                </a:cubicBezTo>
                <a:cubicBezTo>
                  <a:pt x="81" y="97"/>
                  <a:pt x="81" y="100"/>
                  <a:pt x="81" y="103"/>
                </a:cubicBezTo>
                <a:lnTo>
                  <a:pt x="67" y="117"/>
                </a:lnTo>
                <a:close/>
                <a:moveTo>
                  <a:pt x="80" y="130"/>
                </a:moveTo>
                <a:cubicBezTo>
                  <a:pt x="94" y="115"/>
                  <a:pt x="94" y="115"/>
                  <a:pt x="94" y="115"/>
                </a:cubicBezTo>
                <a:cubicBezTo>
                  <a:pt x="97" y="116"/>
                  <a:pt x="99" y="116"/>
                  <a:pt x="102" y="115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05" y="136"/>
                  <a:pt x="91" y="136"/>
                  <a:pt x="80" y="130"/>
                </a:cubicBezTo>
                <a:close/>
                <a:moveTo>
                  <a:pt x="129" y="117"/>
                </a:moveTo>
                <a:cubicBezTo>
                  <a:pt x="115" y="103"/>
                  <a:pt x="115" y="103"/>
                  <a:pt x="115" y="103"/>
                </a:cubicBezTo>
                <a:cubicBezTo>
                  <a:pt x="115" y="100"/>
                  <a:pt x="115" y="97"/>
                  <a:pt x="115" y="95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5" y="92"/>
                  <a:pt x="135" y="106"/>
                  <a:pt x="129" y="117"/>
                </a:cubicBezTo>
                <a:close/>
                <a:moveTo>
                  <a:pt x="7" y="81"/>
                </a:moveTo>
                <a:cubicBezTo>
                  <a:pt x="0" y="46"/>
                  <a:pt x="0" y="46"/>
                  <a:pt x="0" y="46"/>
                </a:cubicBezTo>
                <a:cubicBezTo>
                  <a:pt x="12" y="50"/>
                  <a:pt x="12" y="50"/>
                  <a:pt x="12" y="50"/>
                </a:cubicBezTo>
                <a:cubicBezTo>
                  <a:pt x="29" y="19"/>
                  <a:pt x="62" y="0"/>
                  <a:pt x="98" y="0"/>
                </a:cubicBezTo>
                <a:cubicBezTo>
                  <a:pt x="145" y="0"/>
                  <a:pt x="186" y="34"/>
                  <a:pt x="195" y="80"/>
                </a:cubicBezTo>
                <a:cubicBezTo>
                  <a:pt x="183" y="83"/>
                  <a:pt x="183" y="83"/>
                  <a:pt x="183" y="83"/>
                </a:cubicBezTo>
                <a:cubicBezTo>
                  <a:pt x="176" y="42"/>
                  <a:pt x="140" y="12"/>
                  <a:pt x="98" y="12"/>
                </a:cubicBezTo>
                <a:cubicBezTo>
                  <a:pt x="67" y="12"/>
                  <a:pt x="39" y="28"/>
                  <a:pt x="23" y="54"/>
                </a:cubicBezTo>
                <a:cubicBezTo>
                  <a:pt x="34" y="58"/>
                  <a:pt x="34" y="58"/>
                  <a:pt x="34" y="58"/>
                </a:cubicBezTo>
                <a:lnTo>
                  <a:pt x="7" y="81"/>
                </a:lnTo>
                <a:close/>
                <a:moveTo>
                  <a:pt x="195" y="152"/>
                </a:moveTo>
                <a:cubicBezTo>
                  <a:pt x="184" y="148"/>
                  <a:pt x="184" y="148"/>
                  <a:pt x="184" y="148"/>
                </a:cubicBezTo>
                <a:cubicBezTo>
                  <a:pt x="167" y="179"/>
                  <a:pt x="134" y="198"/>
                  <a:pt x="98" y="198"/>
                </a:cubicBezTo>
                <a:cubicBezTo>
                  <a:pt x="50" y="198"/>
                  <a:pt x="10" y="164"/>
                  <a:pt x="1" y="117"/>
                </a:cubicBezTo>
                <a:cubicBezTo>
                  <a:pt x="13" y="115"/>
                  <a:pt x="13" y="115"/>
                  <a:pt x="13" y="115"/>
                </a:cubicBezTo>
                <a:cubicBezTo>
                  <a:pt x="20" y="156"/>
                  <a:pt x="56" y="186"/>
                  <a:pt x="98" y="186"/>
                </a:cubicBezTo>
                <a:cubicBezTo>
                  <a:pt x="129" y="186"/>
                  <a:pt x="157" y="170"/>
                  <a:pt x="173" y="143"/>
                </a:cubicBezTo>
                <a:cubicBezTo>
                  <a:pt x="162" y="139"/>
                  <a:pt x="162" y="139"/>
                  <a:pt x="162" y="139"/>
                </a:cubicBezTo>
                <a:cubicBezTo>
                  <a:pt x="189" y="116"/>
                  <a:pt x="189" y="116"/>
                  <a:pt x="189" y="116"/>
                </a:cubicBezTo>
                <a:lnTo>
                  <a:pt x="195" y="152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chemeClr val="lt1"/>
              </a:solidFill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Freeform 45"/>
          <p:cNvSpPr>
            <a:spLocks noEditPoints="1"/>
          </p:cNvSpPr>
          <p:nvPr/>
        </p:nvSpPr>
        <p:spPr bwMode="auto">
          <a:xfrm>
            <a:off x="3642571" y="1721832"/>
            <a:ext cx="402752" cy="409742"/>
          </a:xfrm>
          <a:custGeom>
            <a:avLst/>
            <a:gdLst>
              <a:gd name="T0" fmla="*/ 159 w 195"/>
              <a:gd name="T1" fmla="*/ 100 h 198"/>
              <a:gd name="T2" fmla="*/ 149 w 195"/>
              <a:gd name="T3" fmla="*/ 83 h 198"/>
              <a:gd name="T4" fmla="*/ 148 w 195"/>
              <a:gd name="T5" fmla="*/ 64 h 198"/>
              <a:gd name="T6" fmla="*/ 136 w 195"/>
              <a:gd name="T7" fmla="*/ 61 h 198"/>
              <a:gd name="T8" fmla="*/ 133 w 195"/>
              <a:gd name="T9" fmla="*/ 49 h 198"/>
              <a:gd name="T10" fmla="*/ 114 w 195"/>
              <a:gd name="T11" fmla="*/ 48 h 198"/>
              <a:gd name="T12" fmla="*/ 97 w 195"/>
              <a:gd name="T13" fmla="*/ 38 h 198"/>
              <a:gd name="T14" fmla="*/ 81 w 195"/>
              <a:gd name="T15" fmla="*/ 48 h 198"/>
              <a:gd name="T16" fmla="*/ 61 w 195"/>
              <a:gd name="T17" fmla="*/ 51 h 198"/>
              <a:gd name="T18" fmla="*/ 50 w 195"/>
              <a:gd name="T19" fmla="*/ 62 h 198"/>
              <a:gd name="T20" fmla="*/ 47 w 195"/>
              <a:gd name="T21" fmla="*/ 82 h 198"/>
              <a:gd name="T22" fmla="*/ 37 w 195"/>
              <a:gd name="T23" fmla="*/ 97 h 198"/>
              <a:gd name="T24" fmla="*/ 47 w 195"/>
              <a:gd name="T25" fmla="*/ 115 h 198"/>
              <a:gd name="T26" fmla="*/ 48 w 195"/>
              <a:gd name="T27" fmla="*/ 133 h 198"/>
              <a:gd name="T28" fmla="*/ 60 w 195"/>
              <a:gd name="T29" fmla="*/ 137 h 198"/>
              <a:gd name="T30" fmla="*/ 63 w 195"/>
              <a:gd name="T31" fmla="*/ 149 h 198"/>
              <a:gd name="T32" fmla="*/ 82 w 195"/>
              <a:gd name="T33" fmla="*/ 150 h 198"/>
              <a:gd name="T34" fmla="*/ 99 w 195"/>
              <a:gd name="T35" fmla="*/ 160 h 198"/>
              <a:gd name="T36" fmla="*/ 115 w 195"/>
              <a:gd name="T37" fmla="*/ 150 h 198"/>
              <a:gd name="T38" fmla="*/ 135 w 195"/>
              <a:gd name="T39" fmla="*/ 147 h 198"/>
              <a:gd name="T40" fmla="*/ 146 w 195"/>
              <a:gd name="T41" fmla="*/ 136 h 198"/>
              <a:gd name="T42" fmla="*/ 149 w 195"/>
              <a:gd name="T43" fmla="*/ 116 h 198"/>
              <a:gd name="T44" fmla="*/ 116 w 195"/>
              <a:gd name="T45" fmla="*/ 68 h 198"/>
              <a:gd name="T46" fmla="*/ 94 w 195"/>
              <a:gd name="T47" fmla="*/ 82 h 198"/>
              <a:gd name="T48" fmla="*/ 116 w 195"/>
              <a:gd name="T49" fmla="*/ 68 h 198"/>
              <a:gd name="T50" fmla="*/ 93 w 195"/>
              <a:gd name="T51" fmla="*/ 103 h 198"/>
              <a:gd name="T52" fmla="*/ 102 w 195"/>
              <a:gd name="T53" fmla="*/ 94 h 198"/>
              <a:gd name="T54" fmla="*/ 67 w 195"/>
              <a:gd name="T55" fmla="*/ 117 h 198"/>
              <a:gd name="T56" fmla="*/ 81 w 195"/>
              <a:gd name="T57" fmla="*/ 95 h 198"/>
              <a:gd name="T58" fmla="*/ 67 w 195"/>
              <a:gd name="T59" fmla="*/ 117 h 198"/>
              <a:gd name="T60" fmla="*/ 94 w 195"/>
              <a:gd name="T61" fmla="*/ 115 h 198"/>
              <a:gd name="T62" fmla="*/ 116 w 195"/>
              <a:gd name="T63" fmla="*/ 130 h 198"/>
              <a:gd name="T64" fmla="*/ 129 w 195"/>
              <a:gd name="T65" fmla="*/ 117 h 198"/>
              <a:gd name="T66" fmla="*/ 115 w 195"/>
              <a:gd name="T67" fmla="*/ 95 h 198"/>
              <a:gd name="T68" fmla="*/ 129 w 195"/>
              <a:gd name="T69" fmla="*/ 117 h 198"/>
              <a:gd name="T70" fmla="*/ 0 w 195"/>
              <a:gd name="T71" fmla="*/ 46 h 198"/>
              <a:gd name="T72" fmla="*/ 98 w 195"/>
              <a:gd name="T73" fmla="*/ 0 h 198"/>
              <a:gd name="T74" fmla="*/ 183 w 195"/>
              <a:gd name="T75" fmla="*/ 83 h 198"/>
              <a:gd name="T76" fmla="*/ 23 w 195"/>
              <a:gd name="T77" fmla="*/ 54 h 198"/>
              <a:gd name="T78" fmla="*/ 7 w 195"/>
              <a:gd name="T79" fmla="*/ 81 h 198"/>
              <a:gd name="T80" fmla="*/ 184 w 195"/>
              <a:gd name="T81" fmla="*/ 148 h 198"/>
              <a:gd name="T82" fmla="*/ 1 w 195"/>
              <a:gd name="T83" fmla="*/ 117 h 198"/>
              <a:gd name="T84" fmla="*/ 98 w 195"/>
              <a:gd name="T85" fmla="*/ 186 h 198"/>
              <a:gd name="T86" fmla="*/ 162 w 195"/>
              <a:gd name="T87" fmla="*/ 139 h 198"/>
              <a:gd name="T88" fmla="*/ 195 w 195"/>
              <a:gd name="T89" fmla="*/ 15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198">
                <a:moveTo>
                  <a:pt x="156" y="116"/>
                </a:moveTo>
                <a:cubicBezTo>
                  <a:pt x="158" y="111"/>
                  <a:pt x="159" y="106"/>
                  <a:pt x="159" y="100"/>
                </a:cubicBezTo>
                <a:cubicBezTo>
                  <a:pt x="156" y="100"/>
                  <a:pt x="154" y="100"/>
                  <a:pt x="152" y="98"/>
                </a:cubicBezTo>
                <a:cubicBezTo>
                  <a:pt x="152" y="93"/>
                  <a:pt x="151" y="88"/>
                  <a:pt x="149" y="83"/>
                </a:cubicBezTo>
                <a:cubicBezTo>
                  <a:pt x="151" y="81"/>
                  <a:pt x="153" y="79"/>
                  <a:pt x="155" y="79"/>
                </a:cubicBezTo>
                <a:cubicBezTo>
                  <a:pt x="154" y="74"/>
                  <a:pt x="151" y="69"/>
                  <a:pt x="148" y="64"/>
                </a:cubicBezTo>
                <a:cubicBezTo>
                  <a:pt x="146" y="66"/>
                  <a:pt x="143" y="67"/>
                  <a:pt x="141" y="67"/>
                </a:cubicBezTo>
                <a:cubicBezTo>
                  <a:pt x="139" y="65"/>
                  <a:pt x="138" y="63"/>
                  <a:pt x="136" y="61"/>
                </a:cubicBezTo>
                <a:cubicBezTo>
                  <a:pt x="134" y="59"/>
                  <a:pt x="132" y="57"/>
                  <a:pt x="130" y="56"/>
                </a:cubicBezTo>
                <a:cubicBezTo>
                  <a:pt x="130" y="53"/>
                  <a:pt x="131" y="51"/>
                  <a:pt x="133" y="49"/>
                </a:cubicBezTo>
                <a:cubicBezTo>
                  <a:pt x="128" y="46"/>
                  <a:pt x="123" y="43"/>
                  <a:pt x="118" y="41"/>
                </a:cubicBezTo>
                <a:cubicBezTo>
                  <a:pt x="117" y="44"/>
                  <a:pt x="116" y="46"/>
                  <a:pt x="114" y="48"/>
                </a:cubicBezTo>
                <a:cubicBezTo>
                  <a:pt x="109" y="46"/>
                  <a:pt x="104" y="45"/>
                  <a:pt x="99" y="45"/>
                </a:cubicBezTo>
                <a:cubicBezTo>
                  <a:pt x="97" y="43"/>
                  <a:pt x="96" y="41"/>
                  <a:pt x="97" y="38"/>
                </a:cubicBezTo>
                <a:cubicBezTo>
                  <a:pt x="91" y="38"/>
                  <a:pt x="86" y="39"/>
                  <a:pt x="80" y="41"/>
                </a:cubicBezTo>
                <a:cubicBezTo>
                  <a:pt x="81" y="43"/>
                  <a:pt x="81" y="46"/>
                  <a:pt x="81" y="48"/>
                </a:cubicBezTo>
                <a:cubicBezTo>
                  <a:pt x="76" y="50"/>
                  <a:pt x="71" y="52"/>
                  <a:pt x="67" y="55"/>
                </a:cubicBezTo>
                <a:cubicBezTo>
                  <a:pt x="65" y="54"/>
                  <a:pt x="63" y="53"/>
                  <a:pt x="61" y="51"/>
                </a:cubicBezTo>
                <a:cubicBezTo>
                  <a:pt x="59" y="52"/>
                  <a:pt x="57" y="54"/>
                  <a:pt x="55" y="56"/>
                </a:cubicBezTo>
                <a:cubicBezTo>
                  <a:pt x="53" y="58"/>
                  <a:pt x="51" y="60"/>
                  <a:pt x="50" y="62"/>
                </a:cubicBezTo>
                <a:cubicBezTo>
                  <a:pt x="52" y="63"/>
                  <a:pt x="53" y="66"/>
                  <a:pt x="54" y="68"/>
                </a:cubicBezTo>
                <a:cubicBezTo>
                  <a:pt x="51" y="72"/>
                  <a:pt x="49" y="77"/>
                  <a:pt x="47" y="82"/>
                </a:cubicBezTo>
                <a:cubicBezTo>
                  <a:pt x="45" y="82"/>
                  <a:pt x="42" y="82"/>
                  <a:pt x="40" y="81"/>
                </a:cubicBezTo>
                <a:cubicBezTo>
                  <a:pt x="38" y="87"/>
                  <a:pt x="37" y="92"/>
                  <a:pt x="37" y="97"/>
                </a:cubicBezTo>
                <a:cubicBezTo>
                  <a:pt x="40" y="97"/>
                  <a:pt x="42" y="98"/>
                  <a:pt x="44" y="100"/>
                </a:cubicBezTo>
                <a:cubicBezTo>
                  <a:pt x="44" y="105"/>
                  <a:pt x="45" y="110"/>
                  <a:pt x="47" y="115"/>
                </a:cubicBezTo>
                <a:cubicBezTo>
                  <a:pt x="45" y="117"/>
                  <a:pt x="43" y="118"/>
                  <a:pt x="41" y="119"/>
                </a:cubicBezTo>
                <a:cubicBezTo>
                  <a:pt x="42" y="124"/>
                  <a:pt x="45" y="129"/>
                  <a:pt x="48" y="133"/>
                </a:cubicBezTo>
                <a:cubicBezTo>
                  <a:pt x="50" y="132"/>
                  <a:pt x="53" y="131"/>
                  <a:pt x="55" y="131"/>
                </a:cubicBezTo>
                <a:cubicBezTo>
                  <a:pt x="57" y="133"/>
                  <a:pt x="58" y="135"/>
                  <a:pt x="60" y="137"/>
                </a:cubicBezTo>
                <a:cubicBezTo>
                  <a:pt x="62" y="139"/>
                  <a:pt x="64" y="140"/>
                  <a:pt x="66" y="142"/>
                </a:cubicBezTo>
                <a:cubicBezTo>
                  <a:pt x="66" y="144"/>
                  <a:pt x="65" y="147"/>
                  <a:pt x="63" y="149"/>
                </a:cubicBezTo>
                <a:cubicBezTo>
                  <a:pt x="68" y="152"/>
                  <a:pt x="73" y="154"/>
                  <a:pt x="78" y="156"/>
                </a:cubicBezTo>
                <a:cubicBezTo>
                  <a:pt x="79" y="154"/>
                  <a:pt x="80" y="152"/>
                  <a:pt x="82" y="150"/>
                </a:cubicBezTo>
                <a:cubicBezTo>
                  <a:pt x="87" y="152"/>
                  <a:pt x="92" y="152"/>
                  <a:pt x="97" y="152"/>
                </a:cubicBezTo>
                <a:cubicBezTo>
                  <a:pt x="99" y="154"/>
                  <a:pt x="100" y="157"/>
                  <a:pt x="99" y="160"/>
                </a:cubicBezTo>
                <a:cubicBezTo>
                  <a:pt x="105" y="159"/>
                  <a:pt x="110" y="159"/>
                  <a:pt x="115" y="157"/>
                </a:cubicBezTo>
                <a:cubicBezTo>
                  <a:pt x="114" y="155"/>
                  <a:pt x="114" y="152"/>
                  <a:pt x="115" y="150"/>
                </a:cubicBezTo>
                <a:cubicBezTo>
                  <a:pt x="120" y="148"/>
                  <a:pt x="125" y="146"/>
                  <a:pt x="129" y="143"/>
                </a:cubicBezTo>
                <a:cubicBezTo>
                  <a:pt x="131" y="143"/>
                  <a:pt x="133" y="145"/>
                  <a:pt x="135" y="147"/>
                </a:cubicBezTo>
                <a:cubicBezTo>
                  <a:pt x="137" y="146"/>
                  <a:pt x="139" y="144"/>
                  <a:pt x="141" y="142"/>
                </a:cubicBezTo>
                <a:cubicBezTo>
                  <a:pt x="143" y="140"/>
                  <a:pt x="145" y="138"/>
                  <a:pt x="146" y="136"/>
                </a:cubicBezTo>
                <a:cubicBezTo>
                  <a:pt x="144" y="134"/>
                  <a:pt x="143" y="132"/>
                  <a:pt x="142" y="130"/>
                </a:cubicBezTo>
                <a:cubicBezTo>
                  <a:pt x="145" y="125"/>
                  <a:pt x="147" y="121"/>
                  <a:pt x="149" y="116"/>
                </a:cubicBezTo>
                <a:cubicBezTo>
                  <a:pt x="151" y="115"/>
                  <a:pt x="154" y="115"/>
                  <a:pt x="156" y="116"/>
                </a:cubicBezTo>
                <a:close/>
                <a:moveTo>
                  <a:pt x="116" y="68"/>
                </a:moveTo>
                <a:cubicBezTo>
                  <a:pt x="102" y="82"/>
                  <a:pt x="102" y="82"/>
                  <a:pt x="102" y="82"/>
                </a:cubicBezTo>
                <a:cubicBezTo>
                  <a:pt x="99" y="82"/>
                  <a:pt x="97" y="82"/>
                  <a:pt x="94" y="82"/>
                </a:cubicBezTo>
                <a:cubicBezTo>
                  <a:pt x="80" y="68"/>
                  <a:pt x="80" y="68"/>
                  <a:pt x="80" y="68"/>
                </a:cubicBezTo>
                <a:cubicBezTo>
                  <a:pt x="91" y="62"/>
                  <a:pt x="105" y="62"/>
                  <a:pt x="116" y="68"/>
                </a:cubicBezTo>
                <a:close/>
                <a:moveTo>
                  <a:pt x="102" y="103"/>
                </a:moveTo>
                <a:cubicBezTo>
                  <a:pt x="100" y="106"/>
                  <a:pt x="96" y="106"/>
                  <a:pt x="93" y="103"/>
                </a:cubicBezTo>
                <a:cubicBezTo>
                  <a:pt x="91" y="101"/>
                  <a:pt x="91" y="97"/>
                  <a:pt x="93" y="94"/>
                </a:cubicBezTo>
                <a:cubicBezTo>
                  <a:pt x="96" y="92"/>
                  <a:pt x="100" y="92"/>
                  <a:pt x="102" y="94"/>
                </a:cubicBezTo>
                <a:cubicBezTo>
                  <a:pt x="105" y="97"/>
                  <a:pt x="105" y="101"/>
                  <a:pt x="102" y="103"/>
                </a:cubicBezTo>
                <a:close/>
                <a:moveTo>
                  <a:pt x="67" y="117"/>
                </a:moveTo>
                <a:cubicBezTo>
                  <a:pt x="61" y="106"/>
                  <a:pt x="61" y="92"/>
                  <a:pt x="67" y="81"/>
                </a:cubicBezTo>
                <a:cubicBezTo>
                  <a:pt x="81" y="95"/>
                  <a:pt x="81" y="95"/>
                  <a:pt x="81" y="95"/>
                </a:cubicBezTo>
                <a:cubicBezTo>
                  <a:pt x="81" y="97"/>
                  <a:pt x="81" y="100"/>
                  <a:pt x="81" y="103"/>
                </a:cubicBezTo>
                <a:lnTo>
                  <a:pt x="67" y="117"/>
                </a:lnTo>
                <a:close/>
                <a:moveTo>
                  <a:pt x="80" y="130"/>
                </a:moveTo>
                <a:cubicBezTo>
                  <a:pt x="94" y="115"/>
                  <a:pt x="94" y="115"/>
                  <a:pt x="94" y="115"/>
                </a:cubicBezTo>
                <a:cubicBezTo>
                  <a:pt x="97" y="116"/>
                  <a:pt x="99" y="116"/>
                  <a:pt x="102" y="115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05" y="136"/>
                  <a:pt x="91" y="136"/>
                  <a:pt x="80" y="130"/>
                </a:cubicBezTo>
                <a:close/>
                <a:moveTo>
                  <a:pt x="129" y="117"/>
                </a:moveTo>
                <a:cubicBezTo>
                  <a:pt x="115" y="103"/>
                  <a:pt x="115" y="103"/>
                  <a:pt x="115" y="103"/>
                </a:cubicBezTo>
                <a:cubicBezTo>
                  <a:pt x="115" y="100"/>
                  <a:pt x="115" y="97"/>
                  <a:pt x="115" y="95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5" y="92"/>
                  <a:pt x="135" y="106"/>
                  <a:pt x="129" y="117"/>
                </a:cubicBezTo>
                <a:close/>
                <a:moveTo>
                  <a:pt x="7" y="81"/>
                </a:moveTo>
                <a:cubicBezTo>
                  <a:pt x="0" y="46"/>
                  <a:pt x="0" y="46"/>
                  <a:pt x="0" y="46"/>
                </a:cubicBezTo>
                <a:cubicBezTo>
                  <a:pt x="12" y="50"/>
                  <a:pt x="12" y="50"/>
                  <a:pt x="12" y="50"/>
                </a:cubicBezTo>
                <a:cubicBezTo>
                  <a:pt x="29" y="19"/>
                  <a:pt x="62" y="0"/>
                  <a:pt x="98" y="0"/>
                </a:cubicBezTo>
                <a:cubicBezTo>
                  <a:pt x="145" y="0"/>
                  <a:pt x="186" y="34"/>
                  <a:pt x="195" y="80"/>
                </a:cubicBezTo>
                <a:cubicBezTo>
                  <a:pt x="183" y="83"/>
                  <a:pt x="183" y="83"/>
                  <a:pt x="183" y="83"/>
                </a:cubicBezTo>
                <a:cubicBezTo>
                  <a:pt x="176" y="42"/>
                  <a:pt x="140" y="12"/>
                  <a:pt x="98" y="12"/>
                </a:cubicBezTo>
                <a:cubicBezTo>
                  <a:pt x="67" y="12"/>
                  <a:pt x="39" y="28"/>
                  <a:pt x="23" y="54"/>
                </a:cubicBezTo>
                <a:cubicBezTo>
                  <a:pt x="34" y="58"/>
                  <a:pt x="34" y="58"/>
                  <a:pt x="34" y="58"/>
                </a:cubicBezTo>
                <a:lnTo>
                  <a:pt x="7" y="81"/>
                </a:lnTo>
                <a:close/>
                <a:moveTo>
                  <a:pt x="195" y="152"/>
                </a:moveTo>
                <a:cubicBezTo>
                  <a:pt x="184" y="148"/>
                  <a:pt x="184" y="148"/>
                  <a:pt x="184" y="148"/>
                </a:cubicBezTo>
                <a:cubicBezTo>
                  <a:pt x="167" y="179"/>
                  <a:pt x="134" y="198"/>
                  <a:pt x="98" y="198"/>
                </a:cubicBezTo>
                <a:cubicBezTo>
                  <a:pt x="50" y="198"/>
                  <a:pt x="10" y="164"/>
                  <a:pt x="1" y="117"/>
                </a:cubicBezTo>
                <a:cubicBezTo>
                  <a:pt x="13" y="115"/>
                  <a:pt x="13" y="115"/>
                  <a:pt x="13" y="115"/>
                </a:cubicBezTo>
                <a:cubicBezTo>
                  <a:pt x="20" y="156"/>
                  <a:pt x="56" y="186"/>
                  <a:pt x="98" y="186"/>
                </a:cubicBezTo>
                <a:cubicBezTo>
                  <a:pt x="129" y="186"/>
                  <a:pt x="157" y="170"/>
                  <a:pt x="173" y="143"/>
                </a:cubicBezTo>
                <a:cubicBezTo>
                  <a:pt x="162" y="139"/>
                  <a:pt x="162" y="139"/>
                  <a:pt x="162" y="139"/>
                </a:cubicBezTo>
                <a:cubicBezTo>
                  <a:pt x="189" y="116"/>
                  <a:pt x="189" y="116"/>
                  <a:pt x="189" y="116"/>
                </a:cubicBezTo>
                <a:lnTo>
                  <a:pt x="195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Freeform 6"/>
          <p:cNvSpPr>
            <a:spLocks noEditPoints="1"/>
          </p:cNvSpPr>
          <p:nvPr/>
        </p:nvSpPr>
        <p:spPr bwMode="auto">
          <a:xfrm>
            <a:off x="3163757" y="4164345"/>
            <a:ext cx="427578" cy="427578"/>
          </a:xfrm>
          <a:custGeom>
            <a:avLst/>
            <a:gdLst>
              <a:gd name="T0" fmla="*/ 136 w 273"/>
              <a:gd name="T1" fmla="*/ 0 h 274"/>
              <a:gd name="T2" fmla="*/ 0 w 273"/>
              <a:gd name="T3" fmla="*/ 137 h 274"/>
              <a:gd name="T4" fmla="*/ 136 w 273"/>
              <a:gd name="T5" fmla="*/ 274 h 274"/>
              <a:gd name="T6" fmla="*/ 273 w 273"/>
              <a:gd name="T7" fmla="*/ 137 h 274"/>
              <a:gd name="T8" fmla="*/ 136 w 273"/>
              <a:gd name="T9" fmla="*/ 0 h 274"/>
              <a:gd name="T10" fmla="*/ 136 w 273"/>
              <a:gd name="T11" fmla="*/ 253 h 274"/>
              <a:gd name="T12" fmla="*/ 20 w 273"/>
              <a:gd name="T13" fmla="*/ 137 h 274"/>
              <a:gd name="T14" fmla="*/ 136 w 273"/>
              <a:gd name="T15" fmla="*/ 21 h 274"/>
              <a:gd name="T16" fmla="*/ 252 w 273"/>
              <a:gd name="T17" fmla="*/ 137 h 274"/>
              <a:gd name="T18" fmla="*/ 136 w 273"/>
              <a:gd name="T19" fmla="*/ 253 h 274"/>
              <a:gd name="T20" fmla="*/ 176 w 273"/>
              <a:gd name="T21" fmla="*/ 135 h 274"/>
              <a:gd name="T22" fmla="*/ 158 w 273"/>
              <a:gd name="T23" fmla="*/ 103 h 274"/>
              <a:gd name="T24" fmla="*/ 188 w 273"/>
              <a:gd name="T25" fmla="*/ 51 h 274"/>
              <a:gd name="T26" fmla="*/ 187 w 273"/>
              <a:gd name="T27" fmla="*/ 50 h 274"/>
              <a:gd name="T28" fmla="*/ 136 w 273"/>
              <a:gd name="T29" fmla="*/ 36 h 274"/>
              <a:gd name="T30" fmla="*/ 86 w 273"/>
              <a:gd name="T31" fmla="*/ 50 h 274"/>
              <a:gd name="T32" fmla="*/ 84 w 273"/>
              <a:gd name="T33" fmla="*/ 51 h 274"/>
              <a:gd name="T34" fmla="*/ 115 w 273"/>
              <a:gd name="T35" fmla="*/ 103 h 274"/>
              <a:gd name="T36" fmla="*/ 97 w 273"/>
              <a:gd name="T37" fmla="*/ 135 h 274"/>
              <a:gd name="T38" fmla="*/ 36 w 273"/>
              <a:gd name="T39" fmla="*/ 135 h 274"/>
              <a:gd name="T40" fmla="*/ 36 w 273"/>
              <a:gd name="T41" fmla="*/ 137 h 274"/>
              <a:gd name="T42" fmla="*/ 86 w 273"/>
              <a:gd name="T43" fmla="*/ 224 h 274"/>
              <a:gd name="T44" fmla="*/ 88 w 273"/>
              <a:gd name="T45" fmla="*/ 225 h 274"/>
              <a:gd name="T46" fmla="*/ 118 w 273"/>
              <a:gd name="T47" fmla="*/ 173 h 274"/>
              <a:gd name="T48" fmla="*/ 136 w 273"/>
              <a:gd name="T49" fmla="*/ 177 h 274"/>
              <a:gd name="T50" fmla="*/ 155 w 273"/>
              <a:gd name="T51" fmla="*/ 173 h 274"/>
              <a:gd name="T52" fmla="*/ 185 w 273"/>
              <a:gd name="T53" fmla="*/ 225 h 274"/>
              <a:gd name="T54" fmla="*/ 187 w 273"/>
              <a:gd name="T55" fmla="*/ 224 h 274"/>
              <a:gd name="T56" fmla="*/ 237 w 273"/>
              <a:gd name="T57" fmla="*/ 137 h 274"/>
              <a:gd name="T58" fmla="*/ 237 w 273"/>
              <a:gd name="T59" fmla="*/ 135 h 274"/>
              <a:gd name="T60" fmla="*/ 176 w 273"/>
              <a:gd name="T61" fmla="*/ 135 h 274"/>
              <a:gd name="T62" fmla="*/ 136 w 273"/>
              <a:gd name="T63" fmla="*/ 158 h 274"/>
              <a:gd name="T64" fmla="*/ 116 w 273"/>
              <a:gd name="T65" fmla="*/ 137 h 274"/>
              <a:gd name="T66" fmla="*/ 136 w 273"/>
              <a:gd name="T67" fmla="*/ 116 h 274"/>
              <a:gd name="T68" fmla="*/ 157 w 273"/>
              <a:gd name="T69" fmla="*/ 137 h 274"/>
              <a:gd name="T70" fmla="*/ 136 w 273"/>
              <a:gd name="T71" fmla="*/ 158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73" h="274">
                <a:moveTo>
                  <a:pt x="136" y="0"/>
                </a:moveTo>
                <a:cubicBezTo>
                  <a:pt x="61" y="0"/>
                  <a:pt x="0" y="62"/>
                  <a:pt x="0" y="137"/>
                </a:cubicBezTo>
                <a:cubicBezTo>
                  <a:pt x="0" y="213"/>
                  <a:pt x="61" y="274"/>
                  <a:pt x="136" y="274"/>
                </a:cubicBezTo>
                <a:cubicBezTo>
                  <a:pt x="212" y="274"/>
                  <a:pt x="273" y="213"/>
                  <a:pt x="273" y="137"/>
                </a:cubicBezTo>
                <a:cubicBezTo>
                  <a:pt x="273" y="62"/>
                  <a:pt x="212" y="0"/>
                  <a:pt x="136" y="0"/>
                </a:cubicBezTo>
                <a:close/>
                <a:moveTo>
                  <a:pt x="136" y="253"/>
                </a:moveTo>
                <a:cubicBezTo>
                  <a:pt x="72" y="253"/>
                  <a:pt x="20" y="201"/>
                  <a:pt x="20" y="137"/>
                </a:cubicBezTo>
                <a:cubicBezTo>
                  <a:pt x="20" y="73"/>
                  <a:pt x="72" y="21"/>
                  <a:pt x="136" y="21"/>
                </a:cubicBezTo>
                <a:cubicBezTo>
                  <a:pt x="200" y="21"/>
                  <a:pt x="252" y="73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  <a:moveTo>
                  <a:pt x="176" y="135"/>
                </a:moveTo>
                <a:cubicBezTo>
                  <a:pt x="176" y="122"/>
                  <a:pt x="169" y="110"/>
                  <a:pt x="158" y="103"/>
                </a:cubicBezTo>
                <a:cubicBezTo>
                  <a:pt x="188" y="51"/>
                  <a:pt x="188" y="51"/>
                  <a:pt x="188" y="51"/>
                </a:cubicBezTo>
                <a:cubicBezTo>
                  <a:pt x="187" y="50"/>
                  <a:pt x="187" y="50"/>
                  <a:pt x="187" y="50"/>
                </a:cubicBezTo>
                <a:cubicBezTo>
                  <a:pt x="171" y="41"/>
                  <a:pt x="154" y="36"/>
                  <a:pt x="136" y="36"/>
                </a:cubicBezTo>
                <a:cubicBezTo>
                  <a:pt x="119" y="36"/>
                  <a:pt x="101" y="41"/>
                  <a:pt x="86" y="50"/>
                </a:cubicBezTo>
                <a:cubicBezTo>
                  <a:pt x="84" y="51"/>
                  <a:pt x="84" y="51"/>
                  <a:pt x="84" y="51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104" y="110"/>
                  <a:pt x="97" y="122"/>
                  <a:pt x="97" y="135"/>
                </a:cubicBezTo>
                <a:cubicBezTo>
                  <a:pt x="36" y="135"/>
                  <a:pt x="36" y="135"/>
                  <a:pt x="36" y="135"/>
                </a:cubicBezTo>
                <a:cubicBezTo>
                  <a:pt x="36" y="137"/>
                  <a:pt x="36" y="137"/>
                  <a:pt x="36" y="137"/>
                </a:cubicBezTo>
                <a:cubicBezTo>
                  <a:pt x="36" y="173"/>
                  <a:pt x="55" y="206"/>
                  <a:pt x="86" y="224"/>
                </a:cubicBezTo>
                <a:cubicBezTo>
                  <a:pt x="88" y="225"/>
                  <a:pt x="88" y="225"/>
                  <a:pt x="88" y="225"/>
                </a:cubicBezTo>
                <a:cubicBezTo>
                  <a:pt x="118" y="173"/>
                  <a:pt x="118" y="173"/>
                  <a:pt x="118" y="173"/>
                </a:cubicBezTo>
                <a:cubicBezTo>
                  <a:pt x="124" y="175"/>
                  <a:pt x="130" y="177"/>
                  <a:pt x="136" y="177"/>
                </a:cubicBezTo>
                <a:cubicBezTo>
                  <a:pt x="143" y="177"/>
                  <a:pt x="149" y="175"/>
                  <a:pt x="155" y="173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87" y="224"/>
                  <a:pt x="187" y="224"/>
                  <a:pt x="187" y="224"/>
                </a:cubicBezTo>
                <a:cubicBezTo>
                  <a:pt x="218" y="206"/>
                  <a:pt x="237" y="173"/>
                  <a:pt x="237" y="137"/>
                </a:cubicBezTo>
                <a:cubicBezTo>
                  <a:pt x="237" y="135"/>
                  <a:pt x="237" y="135"/>
                  <a:pt x="237" y="135"/>
                </a:cubicBezTo>
                <a:lnTo>
                  <a:pt x="176" y="135"/>
                </a:lnTo>
                <a:close/>
                <a:moveTo>
                  <a:pt x="136" y="158"/>
                </a:moveTo>
                <a:cubicBezTo>
                  <a:pt x="125" y="158"/>
                  <a:pt x="116" y="148"/>
                  <a:pt x="116" y="137"/>
                </a:cubicBezTo>
                <a:cubicBezTo>
                  <a:pt x="116" y="126"/>
                  <a:pt x="125" y="116"/>
                  <a:pt x="136" y="116"/>
                </a:cubicBezTo>
                <a:cubicBezTo>
                  <a:pt x="148" y="116"/>
                  <a:pt x="157" y="126"/>
                  <a:pt x="157" y="137"/>
                </a:cubicBezTo>
                <a:cubicBezTo>
                  <a:pt x="157" y="148"/>
                  <a:pt x="148" y="158"/>
                  <a:pt x="136" y="1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矩形 106"/>
          <p:cNvSpPr/>
          <p:nvPr/>
        </p:nvSpPr>
        <p:spPr>
          <a:xfrm rot="16200000" flipH="1">
            <a:off x="7593149" y="2430828"/>
            <a:ext cx="1527225" cy="5112565"/>
          </a:xfrm>
          <a:prstGeom prst="rect">
            <a:avLst/>
          </a:prstGeom>
          <a:gradFill>
            <a:gsLst>
              <a:gs pos="0">
                <a:srgbClr val="0070C0">
                  <a:alpha val="6000"/>
                </a:srgb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文本框 47"/>
          <p:cNvSpPr txBox="1">
            <a:spLocks noChangeArrowheads="1"/>
          </p:cNvSpPr>
          <p:nvPr/>
        </p:nvSpPr>
        <p:spPr bwMode="auto">
          <a:xfrm>
            <a:off x="6952608" y="4392215"/>
            <a:ext cx="3175736" cy="31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8" tIns="43198" rIns="86398" bIns="43198">
            <a:spAutoFit/>
          </a:bodyPr>
          <a:lstStyle>
            <a:defPPr>
              <a:defRPr lang="zh-CN"/>
            </a:defPPr>
            <a:lvl1pPr eaLnBrk="1" hangingPunct="1">
              <a:buClrTx/>
              <a:buSzTx/>
              <a:buFont typeface="Wingdings" panose="05000000000000000000" pitchFamily="2" charset="2"/>
              <a:buNone/>
              <a:defRPr sz="151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银行</a:t>
            </a:r>
            <a:r>
              <a:rPr lang="ja-JP" altLang="en-US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保险</a:t>
            </a:r>
            <a:r>
              <a:rPr lang="ja-JP" altLang="en-US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证券</a:t>
            </a:r>
            <a:r>
              <a:rPr lang="ja-JP" altLang="en-US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其他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Freeform 58"/>
          <p:cNvSpPr>
            <a:spLocks noEditPoints="1"/>
          </p:cNvSpPr>
          <p:nvPr/>
        </p:nvSpPr>
        <p:spPr bwMode="auto">
          <a:xfrm>
            <a:off x="6199569" y="4729240"/>
            <a:ext cx="543298" cy="579937"/>
          </a:xfrm>
          <a:custGeom>
            <a:avLst/>
            <a:gdLst>
              <a:gd name="T0" fmla="*/ 91 w 182"/>
              <a:gd name="T1" fmla="*/ 146 h 194"/>
              <a:gd name="T2" fmla="*/ 92 w 182"/>
              <a:gd name="T3" fmla="*/ 134 h 194"/>
              <a:gd name="T4" fmla="*/ 15 w 182"/>
              <a:gd name="T5" fmla="*/ 126 h 194"/>
              <a:gd name="T6" fmla="*/ 141 w 182"/>
              <a:gd name="T7" fmla="*/ 126 h 194"/>
              <a:gd name="T8" fmla="*/ 83 w 182"/>
              <a:gd name="T9" fmla="*/ 184 h 194"/>
              <a:gd name="T10" fmla="*/ 83 w 182"/>
              <a:gd name="T11" fmla="*/ 177 h 194"/>
              <a:gd name="T12" fmla="*/ 134 w 182"/>
              <a:gd name="T13" fmla="*/ 126 h 194"/>
              <a:gd name="T14" fmla="*/ 101 w 182"/>
              <a:gd name="T15" fmla="*/ 124 h 194"/>
              <a:gd name="T16" fmla="*/ 88 w 182"/>
              <a:gd name="T17" fmla="*/ 100 h 194"/>
              <a:gd name="T18" fmla="*/ 92 w 182"/>
              <a:gd name="T19" fmla="*/ 110 h 194"/>
              <a:gd name="T20" fmla="*/ 98 w 182"/>
              <a:gd name="T21" fmla="*/ 92 h 194"/>
              <a:gd name="T22" fmla="*/ 78 w 182"/>
              <a:gd name="T23" fmla="*/ 84 h 194"/>
              <a:gd name="T24" fmla="*/ 60 w 182"/>
              <a:gd name="T25" fmla="*/ 108 h 194"/>
              <a:gd name="T26" fmla="*/ 78 w 182"/>
              <a:gd name="T27" fmla="*/ 128 h 194"/>
              <a:gd name="T28" fmla="*/ 72 w 182"/>
              <a:gd name="T29" fmla="*/ 137 h 194"/>
              <a:gd name="T30" fmla="*/ 59 w 182"/>
              <a:gd name="T31" fmla="*/ 139 h 194"/>
              <a:gd name="T32" fmla="*/ 78 w 182"/>
              <a:gd name="T33" fmla="*/ 161 h 194"/>
              <a:gd name="T34" fmla="*/ 88 w 182"/>
              <a:gd name="T35" fmla="*/ 161 h 194"/>
              <a:gd name="T36" fmla="*/ 73 w 182"/>
              <a:gd name="T37" fmla="*/ 108 h 194"/>
              <a:gd name="T38" fmla="*/ 78 w 182"/>
              <a:gd name="T39" fmla="*/ 100 h 194"/>
              <a:gd name="T40" fmla="*/ 139 w 182"/>
              <a:gd name="T41" fmla="*/ 73 h 194"/>
              <a:gd name="T42" fmla="*/ 139 w 182"/>
              <a:gd name="T43" fmla="*/ 80 h 194"/>
              <a:gd name="T44" fmla="*/ 129 w 182"/>
              <a:gd name="T45" fmla="*/ 69 h 194"/>
              <a:gd name="T46" fmla="*/ 129 w 182"/>
              <a:gd name="T47" fmla="*/ 48 h 194"/>
              <a:gd name="T48" fmla="*/ 126 w 182"/>
              <a:gd name="T49" fmla="*/ 57 h 194"/>
              <a:gd name="T50" fmla="*/ 170 w 182"/>
              <a:gd name="T51" fmla="*/ 67 h 194"/>
              <a:gd name="T52" fmla="*/ 118 w 182"/>
              <a:gd name="T53" fmla="*/ 63 h 194"/>
              <a:gd name="T54" fmla="*/ 120 w 182"/>
              <a:gd name="T55" fmla="*/ 42 h 194"/>
              <a:gd name="T56" fmla="*/ 136 w 182"/>
              <a:gd name="T57" fmla="*/ 36 h 194"/>
              <a:gd name="T58" fmla="*/ 149 w 182"/>
              <a:gd name="T59" fmla="*/ 52 h 194"/>
              <a:gd name="T60" fmla="*/ 139 w 182"/>
              <a:gd name="T61" fmla="*/ 53 h 194"/>
              <a:gd name="T62" fmla="*/ 136 w 182"/>
              <a:gd name="T63" fmla="*/ 61 h 194"/>
              <a:gd name="T64" fmla="*/ 149 w 182"/>
              <a:gd name="T65" fmla="*/ 70 h 194"/>
              <a:gd name="T66" fmla="*/ 145 w 182"/>
              <a:gd name="T67" fmla="*/ 88 h 194"/>
              <a:gd name="T68" fmla="*/ 132 w 182"/>
              <a:gd name="T69" fmla="*/ 17 h 194"/>
              <a:gd name="T70" fmla="*/ 132 w 182"/>
              <a:gd name="T71" fmla="*/ 24 h 194"/>
              <a:gd name="T72" fmla="*/ 154 w 182"/>
              <a:gd name="T73" fmla="*/ 112 h 194"/>
              <a:gd name="T74" fmla="*/ 33 w 182"/>
              <a:gd name="T75" fmla="*/ 28 h 194"/>
              <a:gd name="T76" fmla="*/ 36 w 182"/>
              <a:gd name="T77" fmla="*/ 23 h 194"/>
              <a:gd name="T78" fmla="*/ 35 w 182"/>
              <a:gd name="T79" fmla="*/ 71 h 194"/>
              <a:gd name="T80" fmla="*/ 71 w 182"/>
              <a:gd name="T81" fmla="*/ 38 h 194"/>
              <a:gd name="T82" fmla="*/ 77 w 182"/>
              <a:gd name="T83" fmla="*/ 38 h 194"/>
              <a:gd name="T84" fmla="*/ 30 w 182"/>
              <a:gd name="T85" fmla="*/ 76 h 194"/>
              <a:gd name="T86" fmla="*/ 41 w 182"/>
              <a:gd name="T87" fmla="*/ 51 h 194"/>
              <a:gd name="T88" fmla="*/ 44 w 182"/>
              <a:gd name="T89" fmla="*/ 43 h 194"/>
              <a:gd name="T90" fmla="*/ 61 w 182"/>
              <a:gd name="T91" fmla="*/ 56 h 194"/>
              <a:gd name="T92" fmla="*/ 10 w 182"/>
              <a:gd name="T93" fmla="*/ 38 h 194"/>
              <a:gd name="T94" fmla="*/ 52 w 182"/>
              <a:gd name="T95" fmla="*/ 45 h 194"/>
              <a:gd name="T96" fmla="*/ 45 w 182"/>
              <a:gd name="T97" fmla="*/ 35 h 194"/>
              <a:gd name="T98" fmla="*/ 42 w 182"/>
              <a:gd name="T99" fmla="*/ 24 h 194"/>
              <a:gd name="T100" fmla="*/ 51 w 182"/>
              <a:gd name="T101" fmla="*/ 28 h 194"/>
              <a:gd name="T102" fmla="*/ 41 w 182"/>
              <a:gd name="T103" fmla="*/ 17 h 194"/>
              <a:gd name="T104" fmla="*/ 36 w 182"/>
              <a:gd name="T105" fmla="*/ 17 h 194"/>
              <a:gd name="T106" fmla="*/ 27 w 182"/>
              <a:gd name="T107" fmla="*/ 34 h 194"/>
              <a:gd name="T108" fmla="*/ 36 w 182"/>
              <a:gd name="T109" fmla="*/ 51 h 194"/>
              <a:gd name="T110" fmla="*/ 32 w 182"/>
              <a:gd name="T111" fmla="*/ 43 h 194"/>
              <a:gd name="T112" fmla="*/ 27 w 182"/>
              <a:gd name="T113" fmla="*/ 52 h 194"/>
              <a:gd name="T114" fmla="*/ 36 w 182"/>
              <a:gd name="T115" fmla="*/ 62 h 194"/>
              <a:gd name="T116" fmla="*/ 49 w 182"/>
              <a:gd name="T117" fmla="*/ 5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2" h="194">
                <a:moveTo>
                  <a:pt x="92" y="134"/>
                </a:moveTo>
                <a:cubicBezTo>
                  <a:pt x="93" y="135"/>
                  <a:pt x="93" y="137"/>
                  <a:pt x="93" y="139"/>
                </a:cubicBezTo>
                <a:cubicBezTo>
                  <a:pt x="93" y="142"/>
                  <a:pt x="93" y="144"/>
                  <a:pt x="91" y="146"/>
                </a:cubicBezTo>
                <a:cubicBezTo>
                  <a:pt x="90" y="147"/>
                  <a:pt x="89" y="148"/>
                  <a:pt x="88" y="148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0" y="132"/>
                  <a:pt x="91" y="133"/>
                  <a:pt x="92" y="134"/>
                </a:cubicBezTo>
                <a:close/>
                <a:moveTo>
                  <a:pt x="150" y="126"/>
                </a:moveTo>
                <a:cubicBezTo>
                  <a:pt x="150" y="163"/>
                  <a:pt x="120" y="194"/>
                  <a:pt x="83" y="194"/>
                </a:cubicBezTo>
                <a:cubicBezTo>
                  <a:pt x="46" y="194"/>
                  <a:pt x="15" y="163"/>
                  <a:pt x="15" y="126"/>
                </a:cubicBezTo>
                <a:cubicBezTo>
                  <a:pt x="15" y="89"/>
                  <a:pt x="46" y="59"/>
                  <a:pt x="83" y="59"/>
                </a:cubicBezTo>
                <a:cubicBezTo>
                  <a:pt x="120" y="59"/>
                  <a:pt x="150" y="89"/>
                  <a:pt x="150" y="126"/>
                </a:cubicBezTo>
                <a:close/>
                <a:moveTo>
                  <a:pt x="141" y="126"/>
                </a:moveTo>
                <a:cubicBezTo>
                  <a:pt x="141" y="94"/>
                  <a:pt x="115" y="69"/>
                  <a:pt x="83" y="69"/>
                </a:cubicBezTo>
                <a:cubicBezTo>
                  <a:pt x="51" y="69"/>
                  <a:pt x="25" y="94"/>
                  <a:pt x="25" y="126"/>
                </a:cubicBezTo>
                <a:cubicBezTo>
                  <a:pt x="25" y="158"/>
                  <a:pt x="51" y="184"/>
                  <a:pt x="83" y="184"/>
                </a:cubicBezTo>
                <a:cubicBezTo>
                  <a:pt x="115" y="184"/>
                  <a:pt x="141" y="158"/>
                  <a:pt x="141" y="126"/>
                </a:cubicBezTo>
                <a:close/>
                <a:moveTo>
                  <a:pt x="134" y="126"/>
                </a:moveTo>
                <a:cubicBezTo>
                  <a:pt x="134" y="155"/>
                  <a:pt x="111" y="177"/>
                  <a:pt x="83" y="177"/>
                </a:cubicBezTo>
                <a:cubicBezTo>
                  <a:pt x="55" y="177"/>
                  <a:pt x="32" y="155"/>
                  <a:pt x="32" y="126"/>
                </a:cubicBezTo>
                <a:cubicBezTo>
                  <a:pt x="32" y="98"/>
                  <a:pt x="55" y="75"/>
                  <a:pt x="83" y="75"/>
                </a:cubicBezTo>
                <a:cubicBezTo>
                  <a:pt x="111" y="75"/>
                  <a:pt x="134" y="98"/>
                  <a:pt x="134" y="126"/>
                </a:cubicBezTo>
                <a:close/>
                <a:moveTo>
                  <a:pt x="107" y="139"/>
                </a:moveTo>
                <a:cubicBezTo>
                  <a:pt x="107" y="136"/>
                  <a:pt x="106" y="133"/>
                  <a:pt x="105" y="131"/>
                </a:cubicBezTo>
                <a:cubicBezTo>
                  <a:pt x="104" y="128"/>
                  <a:pt x="103" y="126"/>
                  <a:pt x="101" y="124"/>
                </a:cubicBezTo>
                <a:cubicBezTo>
                  <a:pt x="99" y="123"/>
                  <a:pt x="97" y="121"/>
                  <a:pt x="94" y="120"/>
                </a:cubicBezTo>
                <a:cubicBezTo>
                  <a:pt x="93" y="119"/>
                  <a:pt x="91" y="119"/>
                  <a:pt x="88" y="118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1"/>
                  <a:pt x="89" y="101"/>
                  <a:pt x="90" y="102"/>
                </a:cubicBezTo>
                <a:cubicBezTo>
                  <a:pt x="91" y="103"/>
                  <a:pt x="91" y="105"/>
                  <a:pt x="92" y="108"/>
                </a:cubicBezTo>
                <a:cubicBezTo>
                  <a:pt x="92" y="110"/>
                  <a:pt x="92" y="110"/>
                  <a:pt x="92" y="110"/>
                </a:cubicBezTo>
                <a:cubicBezTo>
                  <a:pt x="105" y="108"/>
                  <a:pt x="105" y="108"/>
                  <a:pt x="105" y="108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04" y="100"/>
                  <a:pt x="102" y="96"/>
                  <a:pt x="98" y="92"/>
                </a:cubicBezTo>
                <a:cubicBezTo>
                  <a:pt x="95" y="90"/>
                  <a:pt x="92" y="89"/>
                  <a:pt x="88" y="88"/>
                </a:cubicBezTo>
                <a:cubicBezTo>
                  <a:pt x="88" y="84"/>
                  <a:pt x="88" y="84"/>
                  <a:pt x="8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8"/>
                  <a:pt x="78" y="88"/>
                  <a:pt x="78" y="88"/>
                </a:cubicBezTo>
                <a:cubicBezTo>
                  <a:pt x="73" y="89"/>
                  <a:pt x="70" y="90"/>
                  <a:pt x="67" y="93"/>
                </a:cubicBezTo>
                <a:cubicBezTo>
                  <a:pt x="63" y="97"/>
                  <a:pt x="60" y="102"/>
                  <a:pt x="60" y="108"/>
                </a:cubicBezTo>
                <a:cubicBezTo>
                  <a:pt x="60" y="112"/>
                  <a:pt x="61" y="115"/>
                  <a:pt x="63" y="118"/>
                </a:cubicBezTo>
                <a:cubicBezTo>
                  <a:pt x="64" y="121"/>
                  <a:pt x="66" y="123"/>
                  <a:pt x="69" y="125"/>
                </a:cubicBezTo>
                <a:cubicBezTo>
                  <a:pt x="72" y="126"/>
                  <a:pt x="75" y="128"/>
                  <a:pt x="78" y="128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7" y="148"/>
                  <a:pt x="76" y="147"/>
                  <a:pt x="75" y="145"/>
                </a:cubicBezTo>
                <a:cubicBezTo>
                  <a:pt x="73" y="144"/>
                  <a:pt x="72" y="141"/>
                  <a:pt x="72" y="137"/>
                </a:cubicBezTo>
                <a:cubicBezTo>
                  <a:pt x="71" y="135"/>
                  <a:pt x="71" y="135"/>
                  <a:pt x="71" y="135"/>
                </a:cubicBezTo>
                <a:cubicBezTo>
                  <a:pt x="59" y="137"/>
                  <a:pt x="59" y="137"/>
                  <a:pt x="59" y="137"/>
                </a:cubicBezTo>
                <a:cubicBezTo>
                  <a:pt x="59" y="139"/>
                  <a:pt x="59" y="139"/>
                  <a:pt x="59" y="139"/>
                </a:cubicBezTo>
                <a:cubicBezTo>
                  <a:pt x="59" y="144"/>
                  <a:pt x="60" y="148"/>
                  <a:pt x="62" y="151"/>
                </a:cubicBezTo>
                <a:cubicBezTo>
                  <a:pt x="64" y="154"/>
                  <a:pt x="67" y="156"/>
                  <a:pt x="70" y="158"/>
                </a:cubicBezTo>
                <a:cubicBezTo>
                  <a:pt x="72" y="159"/>
                  <a:pt x="75" y="160"/>
                  <a:pt x="78" y="161"/>
                </a:cubicBezTo>
                <a:cubicBezTo>
                  <a:pt x="78" y="169"/>
                  <a:pt x="78" y="169"/>
                  <a:pt x="78" y="169"/>
                </a:cubicBezTo>
                <a:cubicBezTo>
                  <a:pt x="88" y="169"/>
                  <a:pt x="88" y="169"/>
                  <a:pt x="88" y="169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93" y="160"/>
                  <a:pt x="97" y="158"/>
                  <a:pt x="101" y="154"/>
                </a:cubicBezTo>
                <a:cubicBezTo>
                  <a:pt x="105" y="150"/>
                  <a:pt x="107" y="145"/>
                  <a:pt x="107" y="139"/>
                </a:cubicBezTo>
                <a:close/>
                <a:moveTo>
                  <a:pt x="73" y="108"/>
                </a:moveTo>
                <a:cubicBezTo>
                  <a:pt x="73" y="110"/>
                  <a:pt x="74" y="111"/>
                  <a:pt x="75" y="113"/>
                </a:cubicBezTo>
                <a:cubicBezTo>
                  <a:pt x="76" y="114"/>
                  <a:pt x="77" y="114"/>
                  <a:pt x="78" y="115"/>
                </a:cubicBezTo>
                <a:cubicBezTo>
                  <a:pt x="78" y="100"/>
                  <a:pt x="78" y="100"/>
                  <a:pt x="78" y="100"/>
                </a:cubicBezTo>
                <a:cubicBezTo>
                  <a:pt x="77" y="101"/>
                  <a:pt x="76" y="101"/>
                  <a:pt x="75" y="102"/>
                </a:cubicBezTo>
                <a:cubicBezTo>
                  <a:pt x="74" y="104"/>
                  <a:pt x="73" y="106"/>
                  <a:pt x="73" y="108"/>
                </a:cubicBezTo>
                <a:close/>
                <a:moveTo>
                  <a:pt x="139" y="73"/>
                </a:moveTo>
                <a:cubicBezTo>
                  <a:pt x="138" y="72"/>
                  <a:pt x="138" y="71"/>
                  <a:pt x="136" y="71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7" y="77"/>
                  <a:pt x="138" y="79"/>
                  <a:pt x="139" y="80"/>
                </a:cubicBezTo>
                <a:cubicBezTo>
                  <a:pt x="140" y="79"/>
                  <a:pt x="140" y="78"/>
                  <a:pt x="140" y="77"/>
                </a:cubicBezTo>
                <a:cubicBezTo>
                  <a:pt x="140" y="75"/>
                  <a:pt x="140" y="73"/>
                  <a:pt x="139" y="73"/>
                </a:cubicBezTo>
                <a:close/>
                <a:moveTo>
                  <a:pt x="129" y="69"/>
                </a:moveTo>
                <a:cubicBezTo>
                  <a:pt x="128" y="68"/>
                  <a:pt x="127" y="68"/>
                  <a:pt x="126" y="68"/>
                </a:cubicBezTo>
                <a:cubicBezTo>
                  <a:pt x="127" y="68"/>
                  <a:pt x="128" y="69"/>
                  <a:pt x="129" y="69"/>
                </a:cubicBezTo>
                <a:close/>
                <a:moveTo>
                  <a:pt x="129" y="48"/>
                </a:moveTo>
                <a:cubicBezTo>
                  <a:pt x="128" y="48"/>
                  <a:pt x="127" y="48"/>
                  <a:pt x="126" y="49"/>
                </a:cubicBezTo>
                <a:cubicBezTo>
                  <a:pt x="125" y="50"/>
                  <a:pt x="125" y="52"/>
                  <a:pt x="125" y="53"/>
                </a:cubicBezTo>
                <a:cubicBezTo>
                  <a:pt x="125" y="55"/>
                  <a:pt x="125" y="56"/>
                  <a:pt x="126" y="57"/>
                </a:cubicBezTo>
                <a:cubicBezTo>
                  <a:pt x="127" y="58"/>
                  <a:pt x="128" y="58"/>
                  <a:pt x="129" y="59"/>
                </a:cubicBezTo>
                <a:lnTo>
                  <a:pt x="129" y="48"/>
                </a:lnTo>
                <a:close/>
                <a:moveTo>
                  <a:pt x="170" y="67"/>
                </a:moveTo>
                <a:cubicBezTo>
                  <a:pt x="170" y="46"/>
                  <a:pt x="153" y="29"/>
                  <a:pt x="132" y="29"/>
                </a:cubicBezTo>
                <a:cubicBezTo>
                  <a:pt x="116" y="29"/>
                  <a:pt x="102" y="40"/>
                  <a:pt x="96" y="55"/>
                </a:cubicBezTo>
                <a:cubicBezTo>
                  <a:pt x="104" y="56"/>
                  <a:pt x="112" y="59"/>
                  <a:pt x="118" y="63"/>
                </a:cubicBezTo>
                <a:cubicBezTo>
                  <a:pt x="118" y="62"/>
                  <a:pt x="117" y="61"/>
                  <a:pt x="117" y="61"/>
                </a:cubicBezTo>
                <a:cubicBezTo>
                  <a:pt x="116" y="59"/>
                  <a:pt x="115" y="56"/>
                  <a:pt x="115" y="54"/>
                </a:cubicBezTo>
                <a:cubicBezTo>
                  <a:pt x="115" y="49"/>
                  <a:pt x="117" y="45"/>
                  <a:pt x="120" y="42"/>
                </a:cubicBezTo>
                <a:cubicBezTo>
                  <a:pt x="122" y="40"/>
                  <a:pt x="125" y="39"/>
                  <a:pt x="129" y="39"/>
                </a:cubicBezTo>
                <a:cubicBezTo>
                  <a:pt x="129" y="36"/>
                  <a:pt x="129" y="36"/>
                  <a:pt x="129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9" y="39"/>
                  <a:pt x="141" y="40"/>
                  <a:pt x="143" y="42"/>
                </a:cubicBezTo>
                <a:cubicBezTo>
                  <a:pt x="146" y="44"/>
                  <a:pt x="148" y="48"/>
                  <a:pt x="149" y="52"/>
                </a:cubicBezTo>
                <a:cubicBezTo>
                  <a:pt x="149" y="54"/>
                  <a:pt x="149" y="54"/>
                  <a:pt x="149" y="54"/>
                </a:cubicBezTo>
                <a:cubicBezTo>
                  <a:pt x="139" y="55"/>
                  <a:pt x="139" y="55"/>
                  <a:pt x="139" y="55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39" y="51"/>
                  <a:pt x="138" y="50"/>
                  <a:pt x="137" y="49"/>
                </a:cubicBezTo>
                <a:cubicBezTo>
                  <a:pt x="137" y="48"/>
                  <a:pt x="136" y="48"/>
                  <a:pt x="136" y="48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8" y="61"/>
                  <a:pt x="140" y="62"/>
                  <a:pt x="141" y="62"/>
                </a:cubicBezTo>
                <a:cubicBezTo>
                  <a:pt x="143" y="63"/>
                  <a:pt x="144" y="64"/>
                  <a:pt x="146" y="66"/>
                </a:cubicBezTo>
                <a:cubicBezTo>
                  <a:pt x="147" y="67"/>
                  <a:pt x="148" y="68"/>
                  <a:pt x="149" y="70"/>
                </a:cubicBezTo>
                <a:cubicBezTo>
                  <a:pt x="149" y="72"/>
                  <a:pt x="150" y="74"/>
                  <a:pt x="150" y="76"/>
                </a:cubicBezTo>
                <a:cubicBezTo>
                  <a:pt x="150" y="81"/>
                  <a:pt x="148" y="85"/>
                  <a:pt x="145" y="88"/>
                </a:cubicBezTo>
                <a:cubicBezTo>
                  <a:pt x="145" y="88"/>
                  <a:pt x="145" y="88"/>
                  <a:pt x="145" y="88"/>
                </a:cubicBezTo>
                <a:cubicBezTo>
                  <a:pt x="147" y="92"/>
                  <a:pt x="149" y="96"/>
                  <a:pt x="151" y="100"/>
                </a:cubicBezTo>
                <a:cubicBezTo>
                  <a:pt x="162" y="93"/>
                  <a:pt x="170" y="81"/>
                  <a:pt x="170" y="67"/>
                </a:cubicBezTo>
                <a:close/>
                <a:moveTo>
                  <a:pt x="132" y="17"/>
                </a:moveTo>
                <a:cubicBezTo>
                  <a:pt x="109" y="17"/>
                  <a:pt x="90" y="32"/>
                  <a:pt x="84" y="53"/>
                </a:cubicBezTo>
                <a:cubicBezTo>
                  <a:pt x="87" y="53"/>
                  <a:pt x="89" y="53"/>
                  <a:pt x="91" y="54"/>
                </a:cubicBezTo>
                <a:cubicBezTo>
                  <a:pt x="97" y="37"/>
                  <a:pt x="113" y="24"/>
                  <a:pt x="132" y="24"/>
                </a:cubicBezTo>
                <a:cubicBezTo>
                  <a:pt x="156" y="24"/>
                  <a:pt x="175" y="43"/>
                  <a:pt x="175" y="67"/>
                </a:cubicBezTo>
                <a:cubicBezTo>
                  <a:pt x="175" y="83"/>
                  <a:pt x="166" y="97"/>
                  <a:pt x="153" y="105"/>
                </a:cubicBezTo>
                <a:cubicBezTo>
                  <a:pt x="153" y="107"/>
                  <a:pt x="154" y="109"/>
                  <a:pt x="154" y="112"/>
                </a:cubicBezTo>
                <a:cubicBezTo>
                  <a:pt x="171" y="103"/>
                  <a:pt x="182" y="86"/>
                  <a:pt x="182" y="67"/>
                </a:cubicBezTo>
                <a:cubicBezTo>
                  <a:pt x="182" y="40"/>
                  <a:pt x="159" y="17"/>
                  <a:pt x="132" y="17"/>
                </a:cubicBezTo>
                <a:close/>
                <a:moveTo>
                  <a:pt x="33" y="28"/>
                </a:moveTo>
                <a:cubicBezTo>
                  <a:pt x="33" y="29"/>
                  <a:pt x="33" y="30"/>
                  <a:pt x="34" y="31"/>
                </a:cubicBezTo>
                <a:cubicBezTo>
                  <a:pt x="35" y="31"/>
                  <a:pt x="35" y="32"/>
                  <a:pt x="36" y="32"/>
                </a:cubicBezTo>
                <a:cubicBezTo>
                  <a:pt x="36" y="23"/>
                  <a:pt x="36" y="23"/>
                  <a:pt x="36" y="23"/>
                </a:cubicBezTo>
                <a:cubicBezTo>
                  <a:pt x="35" y="24"/>
                  <a:pt x="35" y="24"/>
                  <a:pt x="34" y="25"/>
                </a:cubicBezTo>
                <a:cubicBezTo>
                  <a:pt x="34" y="25"/>
                  <a:pt x="33" y="26"/>
                  <a:pt x="33" y="28"/>
                </a:cubicBezTo>
                <a:close/>
                <a:moveTo>
                  <a:pt x="35" y="71"/>
                </a:moveTo>
                <a:cubicBezTo>
                  <a:pt x="19" y="69"/>
                  <a:pt x="6" y="55"/>
                  <a:pt x="6" y="38"/>
                </a:cubicBezTo>
                <a:cubicBezTo>
                  <a:pt x="6" y="20"/>
                  <a:pt x="20" y="5"/>
                  <a:pt x="39" y="5"/>
                </a:cubicBezTo>
                <a:cubicBezTo>
                  <a:pt x="57" y="5"/>
                  <a:pt x="71" y="20"/>
                  <a:pt x="71" y="38"/>
                </a:cubicBezTo>
                <a:cubicBezTo>
                  <a:pt x="71" y="44"/>
                  <a:pt x="70" y="50"/>
                  <a:pt x="67" y="55"/>
                </a:cubicBezTo>
                <a:cubicBezTo>
                  <a:pt x="69" y="54"/>
                  <a:pt x="71" y="54"/>
                  <a:pt x="73" y="54"/>
                </a:cubicBezTo>
                <a:cubicBezTo>
                  <a:pt x="76" y="49"/>
                  <a:pt x="77" y="44"/>
                  <a:pt x="77" y="38"/>
                </a:cubicBezTo>
                <a:cubicBezTo>
                  <a:pt x="77" y="17"/>
                  <a:pt x="60" y="0"/>
                  <a:pt x="39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56"/>
                  <a:pt x="13" y="72"/>
                  <a:pt x="30" y="76"/>
                </a:cubicBezTo>
                <a:cubicBezTo>
                  <a:pt x="32" y="74"/>
                  <a:pt x="33" y="72"/>
                  <a:pt x="35" y="71"/>
                </a:cubicBezTo>
                <a:close/>
                <a:moveTo>
                  <a:pt x="41" y="41"/>
                </a:moveTo>
                <a:cubicBezTo>
                  <a:pt x="41" y="51"/>
                  <a:pt x="41" y="51"/>
                  <a:pt x="41" y="51"/>
                </a:cubicBezTo>
                <a:cubicBezTo>
                  <a:pt x="42" y="51"/>
                  <a:pt x="43" y="50"/>
                  <a:pt x="43" y="49"/>
                </a:cubicBezTo>
                <a:cubicBezTo>
                  <a:pt x="44" y="48"/>
                  <a:pt x="45" y="47"/>
                  <a:pt x="45" y="46"/>
                </a:cubicBezTo>
                <a:cubicBezTo>
                  <a:pt x="45" y="44"/>
                  <a:pt x="44" y="43"/>
                  <a:pt x="44" y="43"/>
                </a:cubicBezTo>
                <a:cubicBezTo>
                  <a:pt x="43" y="42"/>
                  <a:pt x="43" y="42"/>
                  <a:pt x="41" y="41"/>
                </a:cubicBezTo>
                <a:close/>
                <a:moveTo>
                  <a:pt x="67" y="38"/>
                </a:moveTo>
                <a:cubicBezTo>
                  <a:pt x="67" y="45"/>
                  <a:pt x="65" y="51"/>
                  <a:pt x="61" y="56"/>
                </a:cubicBezTo>
                <a:cubicBezTo>
                  <a:pt x="53" y="59"/>
                  <a:pt x="46" y="63"/>
                  <a:pt x="40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23" y="67"/>
                  <a:pt x="10" y="54"/>
                  <a:pt x="10" y="38"/>
                </a:cubicBezTo>
                <a:cubicBezTo>
                  <a:pt x="10" y="22"/>
                  <a:pt x="23" y="9"/>
                  <a:pt x="39" y="9"/>
                </a:cubicBezTo>
                <a:cubicBezTo>
                  <a:pt x="55" y="9"/>
                  <a:pt x="67" y="22"/>
                  <a:pt x="67" y="38"/>
                </a:cubicBezTo>
                <a:close/>
                <a:moveTo>
                  <a:pt x="52" y="45"/>
                </a:moveTo>
                <a:cubicBezTo>
                  <a:pt x="52" y="44"/>
                  <a:pt x="52" y="42"/>
                  <a:pt x="51" y="41"/>
                </a:cubicBezTo>
                <a:cubicBezTo>
                  <a:pt x="51" y="39"/>
                  <a:pt x="50" y="38"/>
                  <a:pt x="49" y="37"/>
                </a:cubicBezTo>
                <a:cubicBezTo>
                  <a:pt x="48" y="36"/>
                  <a:pt x="47" y="35"/>
                  <a:pt x="45" y="35"/>
                </a:cubicBezTo>
                <a:cubicBezTo>
                  <a:pt x="44" y="34"/>
                  <a:pt x="43" y="34"/>
                  <a:pt x="41" y="33"/>
                </a:cubicBezTo>
                <a:cubicBezTo>
                  <a:pt x="41" y="24"/>
                  <a:pt x="41" y="24"/>
                  <a:pt x="41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5"/>
                  <a:pt x="44" y="26"/>
                  <a:pt x="44" y="28"/>
                </a:cubicBezTo>
                <a:cubicBezTo>
                  <a:pt x="44" y="29"/>
                  <a:pt x="44" y="29"/>
                  <a:pt x="44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3"/>
                  <a:pt x="49" y="21"/>
                  <a:pt x="47" y="19"/>
                </a:cubicBezTo>
                <a:cubicBezTo>
                  <a:pt x="46" y="18"/>
                  <a:pt x="44" y="17"/>
                  <a:pt x="41" y="17"/>
                </a:cubicBezTo>
                <a:cubicBezTo>
                  <a:pt x="41" y="14"/>
                  <a:pt x="41" y="14"/>
                  <a:pt x="41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7"/>
                  <a:pt x="36" y="17"/>
                  <a:pt x="36" y="17"/>
                </a:cubicBezTo>
                <a:cubicBezTo>
                  <a:pt x="33" y="17"/>
                  <a:pt x="31" y="18"/>
                  <a:pt x="30" y="19"/>
                </a:cubicBezTo>
                <a:cubicBezTo>
                  <a:pt x="27" y="21"/>
                  <a:pt x="26" y="24"/>
                  <a:pt x="26" y="28"/>
                </a:cubicBezTo>
                <a:cubicBezTo>
                  <a:pt x="26" y="30"/>
                  <a:pt x="26" y="32"/>
                  <a:pt x="27" y="34"/>
                </a:cubicBezTo>
                <a:cubicBezTo>
                  <a:pt x="28" y="35"/>
                  <a:pt x="29" y="36"/>
                  <a:pt x="31" y="37"/>
                </a:cubicBezTo>
                <a:cubicBezTo>
                  <a:pt x="33" y="38"/>
                  <a:pt x="34" y="39"/>
                  <a:pt x="36" y="39"/>
                </a:cubicBezTo>
                <a:cubicBezTo>
                  <a:pt x="36" y="51"/>
                  <a:pt x="36" y="51"/>
                  <a:pt x="36" y="51"/>
                </a:cubicBezTo>
                <a:cubicBezTo>
                  <a:pt x="35" y="50"/>
                  <a:pt x="35" y="50"/>
                  <a:pt x="34" y="49"/>
                </a:cubicBezTo>
                <a:cubicBezTo>
                  <a:pt x="33" y="48"/>
                  <a:pt x="33" y="47"/>
                  <a:pt x="32" y="44"/>
                </a:cubicBezTo>
                <a:cubicBezTo>
                  <a:pt x="32" y="43"/>
                  <a:pt x="32" y="43"/>
                  <a:pt x="32" y="4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8"/>
                  <a:pt x="26" y="50"/>
                  <a:pt x="27" y="52"/>
                </a:cubicBezTo>
                <a:cubicBezTo>
                  <a:pt x="28" y="54"/>
                  <a:pt x="30" y="55"/>
                  <a:pt x="31" y="56"/>
                </a:cubicBezTo>
                <a:cubicBezTo>
                  <a:pt x="33" y="57"/>
                  <a:pt x="34" y="57"/>
                  <a:pt x="36" y="58"/>
                </a:cubicBezTo>
                <a:cubicBezTo>
                  <a:pt x="36" y="62"/>
                  <a:pt x="36" y="62"/>
                  <a:pt x="36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58"/>
                  <a:pt x="41" y="58"/>
                  <a:pt x="41" y="58"/>
                </a:cubicBezTo>
                <a:cubicBezTo>
                  <a:pt x="44" y="57"/>
                  <a:pt x="47" y="56"/>
                  <a:pt x="49" y="54"/>
                </a:cubicBezTo>
                <a:cubicBezTo>
                  <a:pt x="51" y="52"/>
                  <a:pt x="52" y="49"/>
                  <a:pt x="52" y="45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chemeClr val="lt1"/>
              </a:solidFill>
              <a:highlight>
                <a:srgbClr val="B3EBFF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矩形 110"/>
          <p:cNvSpPr/>
          <p:nvPr/>
        </p:nvSpPr>
        <p:spPr bwMode="auto">
          <a:xfrm>
            <a:off x="6952608" y="4778704"/>
            <a:ext cx="968670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银行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矩形 52"/>
          <p:cNvSpPr/>
          <p:nvPr/>
        </p:nvSpPr>
        <p:spPr bwMode="auto">
          <a:xfrm>
            <a:off x="6913165" y="3414136"/>
            <a:ext cx="4453673" cy="32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居民信息</a:t>
            </a:r>
            <a:endParaRPr kumimoji="1" lang="zh-CN" altLang="en-US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" name="矩形 64"/>
          <p:cNvSpPr/>
          <p:nvPr/>
        </p:nvSpPr>
        <p:spPr bwMode="auto">
          <a:xfrm>
            <a:off x="6913166" y="2100229"/>
            <a:ext cx="4470789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流通（运输</a:t>
            </a:r>
            <a:r>
              <a:rPr kumimoji="1" lang="ja-JP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邮政</a:t>
            </a:r>
            <a:r>
              <a:rPr kumimoji="1" lang="ja-JP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批发</a:t>
            </a:r>
            <a:r>
              <a:rPr kumimoji="1" lang="ja-JP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零售等）</a:t>
            </a:r>
            <a:endParaRPr kumimoji="1" lang="zh-CN" altLang="en-US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14" name="图表 48"/>
          <p:cNvGraphicFramePr/>
          <p:nvPr/>
        </p:nvGraphicFramePr>
        <p:xfrm>
          <a:off x="1429591" y="1130351"/>
          <a:ext cx="4609379" cy="372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5" name="Freeform 13"/>
          <p:cNvSpPr>
            <a:spLocks noEditPoints="1"/>
          </p:cNvSpPr>
          <p:nvPr/>
        </p:nvSpPr>
        <p:spPr bwMode="auto">
          <a:xfrm>
            <a:off x="3811851" y="3816151"/>
            <a:ext cx="437018" cy="407344"/>
          </a:xfrm>
          <a:custGeom>
            <a:avLst/>
            <a:gdLst>
              <a:gd name="T0" fmla="*/ 2147483646 w 513"/>
              <a:gd name="T1" fmla="*/ 2147483646 h 479"/>
              <a:gd name="T2" fmla="*/ 2147483646 w 513"/>
              <a:gd name="T3" fmla="*/ 2147483646 h 479"/>
              <a:gd name="T4" fmla="*/ 2147483646 w 513"/>
              <a:gd name="T5" fmla="*/ 2147483646 h 479"/>
              <a:gd name="T6" fmla="*/ 2147483646 w 513"/>
              <a:gd name="T7" fmla="*/ 2147483646 h 479"/>
              <a:gd name="T8" fmla="*/ 2147483646 w 513"/>
              <a:gd name="T9" fmla="*/ 2147483646 h 479"/>
              <a:gd name="T10" fmla="*/ 2147483646 w 513"/>
              <a:gd name="T11" fmla="*/ 2147483646 h 479"/>
              <a:gd name="T12" fmla="*/ 2147483646 w 513"/>
              <a:gd name="T13" fmla="*/ 2147483646 h 479"/>
              <a:gd name="T14" fmla="*/ 2147483646 w 513"/>
              <a:gd name="T15" fmla="*/ 2147483646 h 479"/>
              <a:gd name="T16" fmla="*/ 2147483646 w 513"/>
              <a:gd name="T17" fmla="*/ 2147483646 h 479"/>
              <a:gd name="T18" fmla="*/ 2147483646 w 513"/>
              <a:gd name="T19" fmla="*/ 2147483646 h 479"/>
              <a:gd name="T20" fmla="*/ 2147483646 w 513"/>
              <a:gd name="T21" fmla="*/ 2147483646 h 479"/>
              <a:gd name="T22" fmla="*/ 2147483646 w 513"/>
              <a:gd name="T23" fmla="*/ 2147483646 h 479"/>
              <a:gd name="T24" fmla="*/ 2147483646 w 513"/>
              <a:gd name="T25" fmla="*/ 2147483646 h 479"/>
              <a:gd name="T26" fmla="*/ 2147483646 w 513"/>
              <a:gd name="T27" fmla="*/ 2147483646 h 479"/>
              <a:gd name="T28" fmla="*/ 2147483646 w 513"/>
              <a:gd name="T29" fmla="*/ 2147483646 h 479"/>
              <a:gd name="T30" fmla="*/ 2147483646 w 513"/>
              <a:gd name="T31" fmla="*/ 2147483646 h 479"/>
              <a:gd name="T32" fmla="*/ 2147483646 w 513"/>
              <a:gd name="T33" fmla="*/ 2147483646 h 479"/>
              <a:gd name="T34" fmla="*/ 2147483646 w 513"/>
              <a:gd name="T35" fmla="*/ 2147483646 h 479"/>
              <a:gd name="T36" fmla="*/ 2147483646 w 513"/>
              <a:gd name="T37" fmla="*/ 2147483646 h 479"/>
              <a:gd name="T38" fmla="*/ 2147483646 w 513"/>
              <a:gd name="T39" fmla="*/ 2147483646 h 479"/>
              <a:gd name="T40" fmla="*/ 2147483646 w 513"/>
              <a:gd name="T41" fmla="*/ 2147483646 h 479"/>
              <a:gd name="T42" fmla="*/ 2147483646 w 513"/>
              <a:gd name="T43" fmla="*/ 0 h 479"/>
              <a:gd name="T44" fmla="*/ 2147483646 w 513"/>
              <a:gd name="T45" fmla="*/ 2147483646 h 479"/>
              <a:gd name="T46" fmla="*/ 2147483646 w 513"/>
              <a:gd name="T47" fmla="*/ 2147483646 h 479"/>
              <a:gd name="T48" fmla="*/ 2147483646 w 513"/>
              <a:gd name="T49" fmla="*/ 2147483646 h 479"/>
              <a:gd name="T50" fmla="*/ 2147483646 w 513"/>
              <a:gd name="T51" fmla="*/ 2147483646 h 479"/>
              <a:gd name="T52" fmla="*/ 2147483646 w 513"/>
              <a:gd name="T53" fmla="*/ 2147483646 h 479"/>
              <a:gd name="T54" fmla="*/ 2147483646 w 513"/>
              <a:gd name="T55" fmla="*/ 2147483646 h 479"/>
              <a:gd name="T56" fmla="*/ 2147483646 w 513"/>
              <a:gd name="T57" fmla="*/ 2147483646 h 479"/>
              <a:gd name="T58" fmla="*/ 2147483646 w 513"/>
              <a:gd name="T59" fmla="*/ 2147483646 h 479"/>
              <a:gd name="T60" fmla="*/ 2147483646 w 513"/>
              <a:gd name="T61" fmla="*/ 2147483646 h 479"/>
              <a:gd name="T62" fmla="*/ 2147483646 w 513"/>
              <a:gd name="T63" fmla="*/ 2147483646 h 479"/>
              <a:gd name="T64" fmla="*/ 2147483646 w 513"/>
              <a:gd name="T65" fmla="*/ 2147483646 h 479"/>
              <a:gd name="T66" fmla="*/ 2147483646 w 513"/>
              <a:gd name="T67" fmla="*/ 2147483646 h 479"/>
              <a:gd name="T68" fmla="*/ 2147483646 w 513"/>
              <a:gd name="T69" fmla="*/ 2147483646 h 479"/>
              <a:gd name="T70" fmla="*/ 2147483646 w 513"/>
              <a:gd name="T71" fmla="*/ 2147483646 h 479"/>
              <a:gd name="T72" fmla="*/ 2147483646 w 513"/>
              <a:gd name="T73" fmla="*/ 2147483646 h 479"/>
              <a:gd name="T74" fmla="*/ 2147483646 w 513"/>
              <a:gd name="T75" fmla="*/ 2147483646 h 479"/>
              <a:gd name="T76" fmla="*/ 2147483646 w 513"/>
              <a:gd name="T77" fmla="*/ 2147483646 h 479"/>
              <a:gd name="T78" fmla="*/ 2147483646 w 513"/>
              <a:gd name="T79" fmla="*/ 2147483646 h 479"/>
              <a:gd name="T80" fmla="*/ 2147483646 w 513"/>
              <a:gd name="T81" fmla="*/ 2147483646 h 479"/>
              <a:gd name="T82" fmla="*/ 2147483646 w 513"/>
              <a:gd name="T83" fmla="*/ 2147483646 h 479"/>
              <a:gd name="T84" fmla="*/ 2147483646 w 513"/>
              <a:gd name="T85" fmla="*/ 2147483646 h 479"/>
              <a:gd name="T86" fmla="*/ 2147483646 w 513"/>
              <a:gd name="T87" fmla="*/ 2147483646 h 479"/>
              <a:gd name="T88" fmla="*/ 2147483646 w 513"/>
              <a:gd name="T89" fmla="*/ 2147483646 h 479"/>
              <a:gd name="T90" fmla="*/ 2147483646 w 513"/>
              <a:gd name="T91" fmla="*/ 2147483646 h 479"/>
              <a:gd name="T92" fmla="*/ 2147483646 w 513"/>
              <a:gd name="T93" fmla="*/ 2147483646 h 479"/>
              <a:gd name="T94" fmla="*/ 2147483646 w 513"/>
              <a:gd name="T95" fmla="*/ 2147483646 h 47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3" h="479">
                <a:moveTo>
                  <a:pt x="513" y="244"/>
                </a:moveTo>
                <a:lnTo>
                  <a:pt x="513" y="223"/>
                </a:lnTo>
                <a:lnTo>
                  <a:pt x="378" y="223"/>
                </a:lnTo>
                <a:lnTo>
                  <a:pt x="378" y="244"/>
                </a:lnTo>
                <a:lnTo>
                  <a:pt x="378" y="251"/>
                </a:lnTo>
                <a:lnTo>
                  <a:pt x="374" y="251"/>
                </a:lnTo>
                <a:lnTo>
                  <a:pt x="374" y="323"/>
                </a:lnTo>
                <a:lnTo>
                  <a:pt x="378" y="323"/>
                </a:lnTo>
                <a:lnTo>
                  <a:pt x="378" y="360"/>
                </a:lnTo>
                <a:lnTo>
                  <a:pt x="374" y="360"/>
                </a:lnTo>
                <a:lnTo>
                  <a:pt x="374" y="448"/>
                </a:lnTo>
                <a:lnTo>
                  <a:pt x="378" y="448"/>
                </a:lnTo>
                <a:lnTo>
                  <a:pt x="378" y="455"/>
                </a:lnTo>
                <a:lnTo>
                  <a:pt x="378" y="479"/>
                </a:lnTo>
                <a:lnTo>
                  <a:pt x="513" y="479"/>
                </a:lnTo>
                <a:lnTo>
                  <a:pt x="513" y="455"/>
                </a:lnTo>
                <a:lnTo>
                  <a:pt x="508" y="455"/>
                </a:lnTo>
                <a:lnTo>
                  <a:pt x="508" y="244"/>
                </a:lnTo>
                <a:lnTo>
                  <a:pt x="513" y="244"/>
                </a:lnTo>
                <a:close/>
                <a:moveTo>
                  <a:pt x="442" y="410"/>
                </a:moveTo>
                <a:lnTo>
                  <a:pt x="411" y="410"/>
                </a:lnTo>
                <a:lnTo>
                  <a:pt x="411" y="372"/>
                </a:lnTo>
                <a:lnTo>
                  <a:pt x="442" y="372"/>
                </a:lnTo>
                <a:lnTo>
                  <a:pt x="442" y="410"/>
                </a:lnTo>
                <a:close/>
                <a:moveTo>
                  <a:pt x="442" y="299"/>
                </a:moveTo>
                <a:lnTo>
                  <a:pt x="411" y="299"/>
                </a:lnTo>
                <a:lnTo>
                  <a:pt x="411" y="263"/>
                </a:lnTo>
                <a:lnTo>
                  <a:pt x="442" y="263"/>
                </a:lnTo>
                <a:lnTo>
                  <a:pt x="442" y="299"/>
                </a:lnTo>
                <a:close/>
                <a:moveTo>
                  <a:pt x="485" y="410"/>
                </a:moveTo>
                <a:lnTo>
                  <a:pt x="456" y="410"/>
                </a:lnTo>
                <a:lnTo>
                  <a:pt x="456" y="372"/>
                </a:lnTo>
                <a:lnTo>
                  <a:pt x="485" y="372"/>
                </a:lnTo>
                <a:lnTo>
                  <a:pt x="485" y="410"/>
                </a:lnTo>
                <a:close/>
                <a:moveTo>
                  <a:pt x="485" y="299"/>
                </a:moveTo>
                <a:lnTo>
                  <a:pt x="456" y="299"/>
                </a:lnTo>
                <a:lnTo>
                  <a:pt x="456" y="263"/>
                </a:lnTo>
                <a:lnTo>
                  <a:pt x="485" y="263"/>
                </a:lnTo>
                <a:lnTo>
                  <a:pt x="485" y="299"/>
                </a:lnTo>
                <a:close/>
                <a:moveTo>
                  <a:pt x="132" y="244"/>
                </a:moveTo>
                <a:lnTo>
                  <a:pt x="132" y="223"/>
                </a:lnTo>
                <a:lnTo>
                  <a:pt x="0" y="223"/>
                </a:lnTo>
                <a:lnTo>
                  <a:pt x="0" y="244"/>
                </a:lnTo>
                <a:lnTo>
                  <a:pt x="5" y="244"/>
                </a:lnTo>
                <a:lnTo>
                  <a:pt x="5" y="455"/>
                </a:lnTo>
                <a:lnTo>
                  <a:pt x="0" y="455"/>
                </a:lnTo>
                <a:lnTo>
                  <a:pt x="0" y="479"/>
                </a:lnTo>
                <a:lnTo>
                  <a:pt x="132" y="479"/>
                </a:lnTo>
                <a:lnTo>
                  <a:pt x="132" y="455"/>
                </a:lnTo>
                <a:lnTo>
                  <a:pt x="132" y="448"/>
                </a:lnTo>
                <a:lnTo>
                  <a:pt x="137" y="448"/>
                </a:lnTo>
                <a:lnTo>
                  <a:pt x="137" y="360"/>
                </a:lnTo>
                <a:lnTo>
                  <a:pt x="132" y="360"/>
                </a:lnTo>
                <a:lnTo>
                  <a:pt x="132" y="323"/>
                </a:lnTo>
                <a:lnTo>
                  <a:pt x="137" y="323"/>
                </a:lnTo>
                <a:lnTo>
                  <a:pt x="137" y="251"/>
                </a:lnTo>
                <a:lnTo>
                  <a:pt x="132" y="251"/>
                </a:lnTo>
                <a:lnTo>
                  <a:pt x="132" y="244"/>
                </a:lnTo>
                <a:close/>
                <a:moveTo>
                  <a:pt x="57" y="410"/>
                </a:moveTo>
                <a:lnTo>
                  <a:pt x="26" y="410"/>
                </a:lnTo>
                <a:lnTo>
                  <a:pt x="26" y="372"/>
                </a:lnTo>
                <a:lnTo>
                  <a:pt x="57" y="372"/>
                </a:lnTo>
                <a:lnTo>
                  <a:pt x="57" y="410"/>
                </a:lnTo>
                <a:close/>
                <a:moveTo>
                  <a:pt x="57" y="299"/>
                </a:moveTo>
                <a:lnTo>
                  <a:pt x="26" y="299"/>
                </a:lnTo>
                <a:lnTo>
                  <a:pt x="26" y="263"/>
                </a:lnTo>
                <a:lnTo>
                  <a:pt x="57" y="263"/>
                </a:lnTo>
                <a:lnTo>
                  <a:pt x="57" y="299"/>
                </a:lnTo>
                <a:close/>
                <a:moveTo>
                  <a:pt x="99" y="410"/>
                </a:moveTo>
                <a:lnTo>
                  <a:pt x="71" y="410"/>
                </a:lnTo>
                <a:lnTo>
                  <a:pt x="71" y="372"/>
                </a:lnTo>
                <a:lnTo>
                  <a:pt x="99" y="372"/>
                </a:lnTo>
                <a:lnTo>
                  <a:pt x="99" y="410"/>
                </a:lnTo>
                <a:close/>
                <a:moveTo>
                  <a:pt x="99" y="299"/>
                </a:moveTo>
                <a:lnTo>
                  <a:pt x="71" y="299"/>
                </a:lnTo>
                <a:lnTo>
                  <a:pt x="71" y="263"/>
                </a:lnTo>
                <a:lnTo>
                  <a:pt x="99" y="263"/>
                </a:lnTo>
                <a:lnTo>
                  <a:pt x="99" y="299"/>
                </a:lnTo>
                <a:close/>
                <a:moveTo>
                  <a:pt x="338" y="93"/>
                </a:moveTo>
                <a:lnTo>
                  <a:pt x="262" y="93"/>
                </a:lnTo>
                <a:lnTo>
                  <a:pt x="262" y="41"/>
                </a:lnTo>
                <a:lnTo>
                  <a:pt x="291" y="41"/>
                </a:lnTo>
                <a:lnTo>
                  <a:pt x="291" y="43"/>
                </a:lnTo>
                <a:lnTo>
                  <a:pt x="333" y="43"/>
                </a:lnTo>
                <a:lnTo>
                  <a:pt x="317" y="22"/>
                </a:lnTo>
                <a:lnTo>
                  <a:pt x="333" y="3"/>
                </a:lnTo>
                <a:lnTo>
                  <a:pt x="300" y="3"/>
                </a:lnTo>
                <a:lnTo>
                  <a:pt x="300" y="0"/>
                </a:lnTo>
                <a:lnTo>
                  <a:pt x="262" y="0"/>
                </a:lnTo>
                <a:lnTo>
                  <a:pt x="253" y="0"/>
                </a:lnTo>
                <a:lnTo>
                  <a:pt x="253" y="93"/>
                </a:lnTo>
                <a:lnTo>
                  <a:pt x="173" y="93"/>
                </a:lnTo>
                <a:lnTo>
                  <a:pt x="173" y="114"/>
                </a:lnTo>
                <a:lnTo>
                  <a:pt x="149" y="114"/>
                </a:lnTo>
                <a:lnTo>
                  <a:pt x="149" y="135"/>
                </a:lnTo>
                <a:lnTo>
                  <a:pt x="154" y="135"/>
                </a:lnTo>
                <a:lnTo>
                  <a:pt x="154" y="223"/>
                </a:lnTo>
                <a:lnTo>
                  <a:pt x="149" y="223"/>
                </a:lnTo>
                <a:lnTo>
                  <a:pt x="149" y="244"/>
                </a:lnTo>
                <a:lnTo>
                  <a:pt x="154" y="244"/>
                </a:lnTo>
                <a:lnTo>
                  <a:pt x="154" y="330"/>
                </a:lnTo>
                <a:lnTo>
                  <a:pt x="149" y="330"/>
                </a:lnTo>
                <a:lnTo>
                  <a:pt x="149" y="353"/>
                </a:lnTo>
                <a:lnTo>
                  <a:pt x="154" y="353"/>
                </a:lnTo>
                <a:lnTo>
                  <a:pt x="154" y="455"/>
                </a:lnTo>
                <a:lnTo>
                  <a:pt x="149" y="455"/>
                </a:lnTo>
                <a:lnTo>
                  <a:pt x="149" y="479"/>
                </a:lnTo>
                <a:lnTo>
                  <a:pt x="364" y="479"/>
                </a:lnTo>
                <a:lnTo>
                  <a:pt x="364" y="455"/>
                </a:lnTo>
                <a:lnTo>
                  <a:pt x="359" y="455"/>
                </a:lnTo>
                <a:lnTo>
                  <a:pt x="359" y="353"/>
                </a:lnTo>
                <a:lnTo>
                  <a:pt x="364" y="353"/>
                </a:lnTo>
                <a:lnTo>
                  <a:pt x="364" y="330"/>
                </a:lnTo>
                <a:lnTo>
                  <a:pt x="359" y="330"/>
                </a:lnTo>
                <a:lnTo>
                  <a:pt x="359" y="244"/>
                </a:lnTo>
                <a:lnTo>
                  <a:pt x="364" y="244"/>
                </a:lnTo>
                <a:lnTo>
                  <a:pt x="364" y="223"/>
                </a:lnTo>
                <a:lnTo>
                  <a:pt x="359" y="223"/>
                </a:lnTo>
                <a:lnTo>
                  <a:pt x="359" y="135"/>
                </a:lnTo>
                <a:lnTo>
                  <a:pt x="364" y="135"/>
                </a:lnTo>
                <a:lnTo>
                  <a:pt x="364" y="114"/>
                </a:lnTo>
                <a:lnTo>
                  <a:pt x="338" y="114"/>
                </a:lnTo>
                <a:lnTo>
                  <a:pt x="338" y="93"/>
                </a:lnTo>
                <a:close/>
                <a:moveTo>
                  <a:pt x="248" y="188"/>
                </a:moveTo>
                <a:lnTo>
                  <a:pt x="220" y="188"/>
                </a:lnTo>
                <a:lnTo>
                  <a:pt x="220" y="150"/>
                </a:lnTo>
                <a:lnTo>
                  <a:pt x="248" y="150"/>
                </a:lnTo>
                <a:lnTo>
                  <a:pt x="248" y="188"/>
                </a:lnTo>
                <a:close/>
                <a:moveTo>
                  <a:pt x="177" y="150"/>
                </a:moveTo>
                <a:lnTo>
                  <a:pt x="206" y="150"/>
                </a:lnTo>
                <a:lnTo>
                  <a:pt x="206" y="188"/>
                </a:lnTo>
                <a:lnTo>
                  <a:pt x="177" y="188"/>
                </a:lnTo>
                <a:lnTo>
                  <a:pt x="177" y="150"/>
                </a:lnTo>
                <a:close/>
                <a:moveTo>
                  <a:pt x="206" y="299"/>
                </a:moveTo>
                <a:lnTo>
                  <a:pt x="177" y="299"/>
                </a:lnTo>
                <a:lnTo>
                  <a:pt x="177" y="263"/>
                </a:lnTo>
                <a:lnTo>
                  <a:pt x="206" y="263"/>
                </a:lnTo>
                <a:lnTo>
                  <a:pt x="206" y="299"/>
                </a:lnTo>
                <a:close/>
                <a:moveTo>
                  <a:pt x="210" y="372"/>
                </a:moveTo>
                <a:lnTo>
                  <a:pt x="210" y="410"/>
                </a:lnTo>
                <a:lnTo>
                  <a:pt x="210" y="413"/>
                </a:lnTo>
                <a:lnTo>
                  <a:pt x="177" y="413"/>
                </a:lnTo>
                <a:lnTo>
                  <a:pt x="177" y="410"/>
                </a:lnTo>
                <a:lnTo>
                  <a:pt x="177" y="372"/>
                </a:lnTo>
                <a:lnTo>
                  <a:pt x="177" y="370"/>
                </a:lnTo>
                <a:lnTo>
                  <a:pt x="210" y="370"/>
                </a:lnTo>
                <a:lnTo>
                  <a:pt x="210" y="372"/>
                </a:lnTo>
                <a:close/>
                <a:moveTo>
                  <a:pt x="220" y="263"/>
                </a:moveTo>
                <a:lnTo>
                  <a:pt x="248" y="263"/>
                </a:lnTo>
                <a:lnTo>
                  <a:pt x="248" y="299"/>
                </a:lnTo>
                <a:lnTo>
                  <a:pt x="220" y="299"/>
                </a:lnTo>
                <a:lnTo>
                  <a:pt x="220" y="263"/>
                </a:lnTo>
                <a:close/>
                <a:moveTo>
                  <a:pt x="286" y="455"/>
                </a:moveTo>
                <a:lnTo>
                  <a:pt x="227" y="455"/>
                </a:lnTo>
                <a:lnTo>
                  <a:pt x="227" y="372"/>
                </a:lnTo>
                <a:lnTo>
                  <a:pt x="286" y="372"/>
                </a:lnTo>
                <a:lnTo>
                  <a:pt x="286" y="455"/>
                </a:lnTo>
                <a:close/>
                <a:moveTo>
                  <a:pt x="293" y="299"/>
                </a:moveTo>
                <a:lnTo>
                  <a:pt x="262" y="299"/>
                </a:lnTo>
                <a:lnTo>
                  <a:pt x="262" y="263"/>
                </a:lnTo>
                <a:lnTo>
                  <a:pt x="293" y="263"/>
                </a:lnTo>
                <a:lnTo>
                  <a:pt x="293" y="299"/>
                </a:lnTo>
                <a:close/>
                <a:moveTo>
                  <a:pt x="293" y="188"/>
                </a:moveTo>
                <a:lnTo>
                  <a:pt x="262" y="188"/>
                </a:lnTo>
                <a:lnTo>
                  <a:pt x="262" y="150"/>
                </a:lnTo>
                <a:lnTo>
                  <a:pt x="293" y="150"/>
                </a:lnTo>
                <a:lnTo>
                  <a:pt x="293" y="188"/>
                </a:lnTo>
                <a:close/>
                <a:moveTo>
                  <a:pt x="336" y="372"/>
                </a:moveTo>
                <a:lnTo>
                  <a:pt x="336" y="410"/>
                </a:lnTo>
                <a:lnTo>
                  <a:pt x="336" y="413"/>
                </a:lnTo>
                <a:lnTo>
                  <a:pt x="333" y="413"/>
                </a:lnTo>
                <a:lnTo>
                  <a:pt x="303" y="413"/>
                </a:lnTo>
                <a:lnTo>
                  <a:pt x="300" y="413"/>
                </a:lnTo>
                <a:lnTo>
                  <a:pt x="300" y="410"/>
                </a:lnTo>
                <a:lnTo>
                  <a:pt x="300" y="372"/>
                </a:lnTo>
                <a:lnTo>
                  <a:pt x="300" y="370"/>
                </a:lnTo>
                <a:lnTo>
                  <a:pt x="303" y="370"/>
                </a:lnTo>
                <a:lnTo>
                  <a:pt x="333" y="370"/>
                </a:lnTo>
                <a:lnTo>
                  <a:pt x="336" y="370"/>
                </a:lnTo>
                <a:lnTo>
                  <a:pt x="336" y="372"/>
                </a:lnTo>
                <a:close/>
                <a:moveTo>
                  <a:pt x="336" y="299"/>
                </a:moveTo>
                <a:lnTo>
                  <a:pt x="307" y="299"/>
                </a:lnTo>
                <a:lnTo>
                  <a:pt x="307" y="263"/>
                </a:lnTo>
                <a:lnTo>
                  <a:pt x="336" y="263"/>
                </a:lnTo>
                <a:lnTo>
                  <a:pt x="336" y="299"/>
                </a:lnTo>
                <a:close/>
                <a:moveTo>
                  <a:pt x="336" y="188"/>
                </a:moveTo>
                <a:lnTo>
                  <a:pt x="307" y="188"/>
                </a:lnTo>
                <a:lnTo>
                  <a:pt x="307" y="150"/>
                </a:lnTo>
                <a:lnTo>
                  <a:pt x="336" y="150"/>
                </a:lnTo>
                <a:lnTo>
                  <a:pt x="336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Freeform 58"/>
          <p:cNvSpPr>
            <a:spLocks noEditPoints="1"/>
          </p:cNvSpPr>
          <p:nvPr/>
        </p:nvSpPr>
        <p:spPr bwMode="auto">
          <a:xfrm>
            <a:off x="1752053" y="3238255"/>
            <a:ext cx="435598" cy="464974"/>
          </a:xfrm>
          <a:custGeom>
            <a:avLst/>
            <a:gdLst>
              <a:gd name="T0" fmla="*/ 91 w 182"/>
              <a:gd name="T1" fmla="*/ 146 h 194"/>
              <a:gd name="T2" fmla="*/ 92 w 182"/>
              <a:gd name="T3" fmla="*/ 134 h 194"/>
              <a:gd name="T4" fmla="*/ 15 w 182"/>
              <a:gd name="T5" fmla="*/ 126 h 194"/>
              <a:gd name="T6" fmla="*/ 141 w 182"/>
              <a:gd name="T7" fmla="*/ 126 h 194"/>
              <a:gd name="T8" fmla="*/ 83 w 182"/>
              <a:gd name="T9" fmla="*/ 184 h 194"/>
              <a:gd name="T10" fmla="*/ 83 w 182"/>
              <a:gd name="T11" fmla="*/ 177 h 194"/>
              <a:gd name="T12" fmla="*/ 134 w 182"/>
              <a:gd name="T13" fmla="*/ 126 h 194"/>
              <a:gd name="T14" fmla="*/ 101 w 182"/>
              <a:gd name="T15" fmla="*/ 124 h 194"/>
              <a:gd name="T16" fmla="*/ 88 w 182"/>
              <a:gd name="T17" fmla="*/ 100 h 194"/>
              <a:gd name="T18" fmla="*/ 92 w 182"/>
              <a:gd name="T19" fmla="*/ 110 h 194"/>
              <a:gd name="T20" fmla="*/ 98 w 182"/>
              <a:gd name="T21" fmla="*/ 92 h 194"/>
              <a:gd name="T22" fmla="*/ 78 w 182"/>
              <a:gd name="T23" fmla="*/ 84 h 194"/>
              <a:gd name="T24" fmla="*/ 60 w 182"/>
              <a:gd name="T25" fmla="*/ 108 h 194"/>
              <a:gd name="T26" fmla="*/ 78 w 182"/>
              <a:gd name="T27" fmla="*/ 128 h 194"/>
              <a:gd name="T28" fmla="*/ 72 w 182"/>
              <a:gd name="T29" fmla="*/ 137 h 194"/>
              <a:gd name="T30" fmla="*/ 59 w 182"/>
              <a:gd name="T31" fmla="*/ 139 h 194"/>
              <a:gd name="T32" fmla="*/ 78 w 182"/>
              <a:gd name="T33" fmla="*/ 161 h 194"/>
              <a:gd name="T34" fmla="*/ 88 w 182"/>
              <a:gd name="T35" fmla="*/ 161 h 194"/>
              <a:gd name="T36" fmla="*/ 73 w 182"/>
              <a:gd name="T37" fmla="*/ 108 h 194"/>
              <a:gd name="T38" fmla="*/ 78 w 182"/>
              <a:gd name="T39" fmla="*/ 100 h 194"/>
              <a:gd name="T40" fmla="*/ 139 w 182"/>
              <a:gd name="T41" fmla="*/ 73 h 194"/>
              <a:gd name="T42" fmla="*/ 139 w 182"/>
              <a:gd name="T43" fmla="*/ 80 h 194"/>
              <a:gd name="T44" fmla="*/ 129 w 182"/>
              <a:gd name="T45" fmla="*/ 69 h 194"/>
              <a:gd name="T46" fmla="*/ 129 w 182"/>
              <a:gd name="T47" fmla="*/ 48 h 194"/>
              <a:gd name="T48" fmla="*/ 126 w 182"/>
              <a:gd name="T49" fmla="*/ 57 h 194"/>
              <a:gd name="T50" fmla="*/ 170 w 182"/>
              <a:gd name="T51" fmla="*/ 67 h 194"/>
              <a:gd name="T52" fmla="*/ 118 w 182"/>
              <a:gd name="T53" fmla="*/ 63 h 194"/>
              <a:gd name="T54" fmla="*/ 120 w 182"/>
              <a:gd name="T55" fmla="*/ 42 h 194"/>
              <a:gd name="T56" fmla="*/ 136 w 182"/>
              <a:gd name="T57" fmla="*/ 36 h 194"/>
              <a:gd name="T58" fmla="*/ 149 w 182"/>
              <a:gd name="T59" fmla="*/ 52 h 194"/>
              <a:gd name="T60" fmla="*/ 139 w 182"/>
              <a:gd name="T61" fmla="*/ 53 h 194"/>
              <a:gd name="T62" fmla="*/ 136 w 182"/>
              <a:gd name="T63" fmla="*/ 61 h 194"/>
              <a:gd name="T64" fmla="*/ 149 w 182"/>
              <a:gd name="T65" fmla="*/ 70 h 194"/>
              <a:gd name="T66" fmla="*/ 145 w 182"/>
              <a:gd name="T67" fmla="*/ 88 h 194"/>
              <a:gd name="T68" fmla="*/ 132 w 182"/>
              <a:gd name="T69" fmla="*/ 17 h 194"/>
              <a:gd name="T70" fmla="*/ 132 w 182"/>
              <a:gd name="T71" fmla="*/ 24 h 194"/>
              <a:gd name="T72" fmla="*/ 154 w 182"/>
              <a:gd name="T73" fmla="*/ 112 h 194"/>
              <a:gd name="T74" fmla="*/ 33 w 182"/>
              <a:gd name="T75" fmla="*/ 28 h 194"/>
              <a:gd name="T76" fmla="*/ 36 w 182"/>
              <a:gd name="T77" fmla="*/ 23 h 194"/>
              <a:gd name="T78" fmla="*/ 35 w 182"/>
              <a:gd name="T79" fmla="*/ 71 h 194"/>
              <a:gd name="T80" fmla="*/ 71 w 182"/>
              <a:gd name="T81" fmla="*/ 38 h 194"/>
              <a:gd name="T82" fmla="*/ 77 w 182"/>
              <a:gd name="T83" fmla="*/ 38 h 194"/>
              <a:gd name="T84" fmla="*/ 30 w 182"/>
              <a:gd name="T85" fmla="*/ 76 h 194"/>
              <a:gd name="T86" fmla="*/ 41 w 182"/>
              <a:gd name="T87" fmla="*/ 51 h 194"/>
              <a:gd name="T88" fmla="*/ 44 w 182"/>
              <a:gd name="T89" fmla="*/ 43 h 194"/>
              <a:gd name="T90" fmla="*/ 61 w 182"/>
              <a:gd name="T91" fmla="*/ 56 h 194"/>
              <a:gd name="T92" fmla="*/ 10 w 182"/>
              <a:gd name="T93" fmla="*/ 38 h 194"/>
              <a:gd name="T94" fmla="*/ 52 w 182"/>
              <a:gd name="T95" fmla="*/ 45 h 194"/>
              <a:gd name="T96" fmla="*/ 45 w 182"/>
              <a:gd name="T97" fmla="*/ 35 h 194"/>
              <a:gd name="T98" fmla="*/ 42 w 182"/>
              <a:gd name="T99" fmla="*/ 24 h 194"/>
              <a:gd name="T100" fmla="*/ 51 w 182"/>
              <a:gd name="T101" fmla="*/ 28 h 194"/>
              <a:gd name="T102" fmla="*/ 41 w 182"/>
              <a:gd name="T103" fmla="*/ 17 h 194"/>
              <a:gd name="T104" fmla="*/ 36 w 182"/>
              <a:gd name="T105" fmla="*/ 17 h 194"/>
              <a:gd name="T106" fmla="*/ 27 w 182"/>
              <a:gd name="T107" fmla="*/ 34 h 194"/>
              <a:gd name="T108" fmla="*/ 36 w 182"/>
              <a:gd name="T109" fmla="*/ 51 h 194"/>
              <a:gd name="T110" fmla="*/ 32 w 182"/>
              <a:gd name="T111" fmla="*/ 43 h 194"/>
              <a:gd name="T112" fmla="*/ 27 w 182"/>
              <a:gd name="T113" fmla="*/ 52 h 194"/>
              <a:gd name="T114" fmla="*/ 36 w 182"/>
              <a:gd name="T115" fmla="*/ 62 h 194"/>
              <a:gd name="T116" fmla="*/ 49 w 182"/>
              <a:gd name="T117" fmla="*/ 5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2" h="194">
                <a:moveTo>
                  <a:pt x="92" y="134"/>
                </a:moveTo>
                <a:cubicBezTo>
                  <a:pt x="93" y="135"/>
                  <a:pt x="93" y="137"/>
                  <a:pt x="93" y="139"/>
                </a:cubicBezTo>
                <a:cubicBezTo>
                  <a:pt x="93" y="142"/>
                  <a:pt x="93" y="144"/>
                  <a:pt x="91" y="146"/>
                </a:cubicBezTo>
                <a:cubicBezTo>
                  <a:pt x="90" y="147"/>
                  <a:pt x="89" y="148"/>
                  <a:pt x="88" y="148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0" y="132"/>
                  <a:pt x="91" y="133"/>
                  <a:pt x="92" y="134"/>
                </a:cubicBezTo>
                <a:close/>
                <a:moveTo>
                  <a:pt x="150" y="126"/>
                </a:moveTo>
                <a:cubicBezTo>
                  <a:pt x="150" y="163"/>
                  <a:pt x="120" y="194"/>
                  <a:pt x="83" y="194"/>
                </a:cubicBezTo>
                <a:cubicBezTo>
                  <a:pt x="46" y="194"/>
                  <a:pt x="15" y="163"/>
                  <a:pt x="15" y="126"/>
                </a:cubicBezTo>
                <a:cubicBezTo>
                  <a:pt x="15" y="89"/>
                  <a:pt x="46" y="59"/>
                  <a:pt x="83" y="59"/>
                </a:cubicBezTo>
                <a:cubicBezTo>
                  <a:pt x="120" y="59"/>
                  <a:pt x="150" y="89"/>
                  <a:pt x="150" y="126"/>
                </a:cubicBezTo>
                <a:close/>
                <a:moveTo>
                  <a:pt x="141" y="126"/>
                </a:moveTo>
                <a:cubicBezTo>
                  <a:pt x="141" y="94"/>
                  <a:pt x="115" y="69"/>
                  <a:pt x="83" y="69"/>
                </a:cubicBezTo>
                <a:cubicBezTo>
                  <a:pt x="51" y="69"/>
                  <a:pt x="25" y="94"/>
                  <a:pt x="25" y="126"/>
                </a:cubicBezTo>
                <a:cubicBezTo>
                  <a:pt x="25" y="158"/>
                  <a:pt x="51" y="184"/>
                  <a:pt x="83" y="184"/>
                </a:cubicBezTo>
                <a:cubicBezTo>
                  <a:pt x="115" y="184"/>
                  <a:pt x="141" y="158"/>
                  <a:pt x="141" y="126"/>
                </a:cubicBezTo>
                <a:close/>
                <a:moveTo>
                  <a:pt x="134" y="126"/>
                </a:moveTo>
                <a:cubicBezTo>
                  <a:pt x="134" y="155"/>
                  <a:pt x="111" y="177"/>
                  <a:pt x="83" y="177"/>
                </a:cubicBezTo>
                <a:cubicBezTo>
                  <a:pt x="55" y="177"/>
                  <a:pt x="32" y="155"/>
                  <a:pt x="32" y="126"/>
                </a:cubicBezTo>
                <a:cubicBezTo>
                  <a:pt x="32" y="98"/>
                  <a:pt x="55" y="75"/>
                  <a:pt x="83" y="75"/>
                </a:cubicBezTo>
                <a:cubicBezTo>
                  <a:pt x="111" y="75"/>
                  <a:pt x="134" y="98"/>
                  <a:pt x="134" y="126"/>
                </a:cubicBezTo>
                <a:close/>
                <a:moveTo>
                  <a:pt x="107" y="139"/>
                </a:moveTo>
                <a:cubicBezTo>
                  <a:pt x="107" y="136"/>
                  <a:pt x="106" y="133"/>
                  <a:pt x="105" y="131"/>
                </a:cubicBezTo>
                <a:cubicBezTo>
                  <a:pt x="104" y="128"/>
                  <a:pt x="103" y="126"/>
                  <a:pt x="101" y="124"/>
                </a:cubicBezTo>
                <a:cubicBezTo>
                  <a:pt x="99" y="123"/>
                  <a:pt x="97" y="121"/>
                  <a:pt x="94" y="120"/>
                </a:cubicBezTo>
                <a:cubicBezTo>
                  <a:pt x="93" y="119"/>
                  <a:pt x="91" y="119"/>
                  <a:pt x="88" y="118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1"/>
                  <a:pt x="89" y="101"/>
                  <a:pt x="90" y="102"/>
                </a:cubicBezTo>
                <a:cubicBezTo>
                  <a:pt x="91" y="103"/>
                  <a:pt x="91" y="105"/>
                  <a:pt x="92" y="108"/>
                </a:cubicBezTo>
                <a:cubicBezTo>
                  <a:pt x="92" y="110"/>
                  <a:pt x="92" y="110"/>
                  <a:pt x="92" y="110"/>
                </a:cubicBezTo>
                <a:cubicBezTo>
                  <a:pt x="105" y="108"/>
                  <a:pt x="105" y="108"/>
                  <a:pt x="105" y="108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04" y="100"/>
                  <a:pt x="102" y="96"/>
                  <a:pt x="98" y="92"/>
                </a:cubicBezTo>
                <a:cubicBezTo>
                  <a:pt x="95" y="90"/>
                  <a:pt x="92" y="89"/>
                  <a:pt x="88" y="88"/>
                </a:cubicBezTo>
                <a:cubicBezTo>
                  <a:pt x="88" y="84"/>
                  <a:pt x="88" y="84"/>
                  <a:pt x="8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8"/>
                  <a:pt x="78" y="88"/>
                  <a:pt x="78" y="88"/>
                </a:cubicBezTo>
                <a:cubicBezTo>
                  <a:pt x="73" y="89"/>
                  <a:pt x="70" y="90"/>
                  <a:pt x="67" y="93"/>
                </a:cubicBezTo>
                <a:cubicBezTo>
                  <a:pt x="63" y="97"/>
                  <a:pt x="60" y="102"/>
                  <a:pt x="60" y="108"/>
                </a:cubicBezTo>
                <a:cubicBezTo>
                  <a:pt x="60" y="112"/>
                  <a:pt x="61" y="115"/>
                  <a:pt x="63" y="118"/>
                </a:cubicBezTo>
                <a:cubicBezTo>
                  <a:pt x="64" y="121"/>
                  <a:pt x="66" y="123"/>
                  <a:pt x="69" y="125"/>
                </a:cubicBezTo>
                <a:cubicBezTo>
                  <a:pt x="72" y="126"/>
                  <a:pt x="75" y="128"/>
                  <a:pt x="78" y="128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7" y="148"/>
                  <a:pt x="76" y="147"/>
                  <a:pt x="75" y="145"/>
                </a:cubicBezTo>
                <a:cubicBezTo>
                  <a:pt x="73" y="144"/>
                  <a:pt x="72" y="141"/>
                  <a:pt x="72" y="137"/>
                </a:cubicBezTo>
                <a:cubicBezTo>
                  <a:pt x="71" y="135"/>
                  <a:pt x="71" y="135"/>
                  <a:pt x="71" y="135"/>
                </a:cubicBezTo>
                <a:cubicBezTo>
                  <a:pt x="59" y="137"/>
                  <a:pt x="59" y="137"/>
                  <a:pt x="59" y="137"/>
                </a:cubicBezTo>
                <a:cubicBezTo>
                  <a:pt x="59" y="139"/>
                  <a:pt x="59" y="139"/>
                  <a:pt x="59" y="139"/>
                </a:cubicBezTo>
                <a:cubicBezTo>
                  <a:pt x="59" y="144"/>
                  <a:pt x="60" y="148"/>
                  <a:pt x="62" y="151"/>
                </a:cubicBezTo>
                <a:cubicBezTo>
                  <a:pt x="64" y="154"/>
                  <a:pt x="67" y="156"/>
                  <a:pt x="70" y="158"/>
                </a:cubicBezTo>
                <a:cubicBezTo>
                  <a:pt x="72" y="159"/>
                  <a:pt x="75" y="160"/>
                  <a:pt x="78" y="161"/>
                </a:cubicBezTo>
                <a:cubicBezTo>
                  <a:pt x="78" y="169"/>
                  <a:pt x="78" y="169"/>
                  <a:pt x="78" y="169"/>
                </a:cubicBezTo>
                <a:cubicBezTo>
                  <a:pt x="88" y="169"/>
                  <a:pt x="88" y="169"/>
                  <a:pt x="88" y="169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93" y="160"/>
                  <a:pt x="97" y="158"/>
                  <a:pt x="101" y="154"/>
                </a:cubicBezTo>
                <a:cubicBezTo>
                  <a:pt x="105" y="150"/>
                  <a:pt x="107" y="145"/>
                  <a:pt x="107" y="139"/>
                </a:cubicBezTo>
                <a:close/>
                <a:moveTo>
                  <a:pt x="73" y="108"/>
                </a:moveTo>
                <a:cubicBezTo>
                  <a:pt x="73" y="110"/>
                  <a:pt x="74" y="111"/>
                  <a:pt x="75" y="113"/>
                </a:cubicBezTo>
                <a:cubicBezTo>
                  <a:pt x="76" y="114"/>
                  <a:pt x="77" y="114"/>
                  <a:pt x="78" y="115"/>
                </a:cubicBezTo>
                <a:cubicBezTo>
                  <a:pt x="78" y="100"/>
                  <a:pt x="78" y="100"/>
                  <a:pt x="78" y="100"/>
                </a:cubicBezTo>
                <a:cubicBezTo>
                  <a:pt x="77" y="101"/>
                  <a:pt x="76" y="101"/>
                  <a:pt x="75" y="102"/>
                </a:cubicBezTo>
                <a:cubicBezTo>
                  <a:pt x="74" y="104"/>
                  <a:pt x="73" y="106"/>
                  <a:pt x="73" y="108"/>
                </a:cubicBezTo>
                <a:close/>
                <a:moveTo>
                  <a:pt x="139" y="73"/>
                </a:moveTo>
                <a:cubicBezTo>
                  <a:pt x="138" y="72"/>
                  <a:pt x="138" y="71"/>
                  <a:pt x="136" y="71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7" y="77"/>
                  <a:pt x="138" y="79"/>
                  <a:pt x="139" y="80"/>
                </a:cubicBezTo>
                <a:cubicBezTo>
                  <a:pt x="140" y="79"/>
                  <a:pt x="140" y="78"/>
                  <a:pt x="140" y="77"/>
                </a:cubicBezTo>
                <a:cubicBezTo>
                  <a:pt x="140" y="75"/>
                  <a:pt x="140" y="73"/>
                  <a:pt x="139" y="73"/>
                </a:cubicBezTo>
                <a:close/>
                <a:moveTo>
                  <a:pt x="129" y="69"/>
                </a:moveTo>
                <a:cubicBezTo>
                  <a:pt x="128" y="68"/>
                  <a:pt x="127" y="68"/>
                  <a:pt x="126" y="68"/>
                </a:cubicBezTo>
                <a:cubicBezTo>
                  <a:pt x="127" y="68"/>
                  <a:pt x="128" y="69"/>
                  <a:pt x="129" y="69"/>
                </a:cubicBezTo>
                <a:close/>
                <a:moveTo>
                  <a:pt x="129" y="48"/>
                </a:moveTo>
                <a:cubicBezTo>
                  <a:pt x="128" y="48"/>
                  <a:pt x="127" y="48"/>
                  <a:pt x="126" y="49"/>
                </a:cubicBezTo>
                <a:cubicBezTo>
                  <a:pt x="125" y="50"/>
                  <a:pt x="125" y="52"/>
                  <a:pt x="125" y="53"/>
                </a:cubicBezTo>
                <a:cubicBezTo>
                  <a:pt x="125" y="55"/>
                  <a:pt x="125" y="56"/>
                  <a:pt x="126" y="57"/>
                </a:cubicBezTo>
                <a:cubicBezTo>
                  <a:pt x="127" y="58"/>
                  <a:pt x="128" y="58"/>
                  <a:pt x="129" y="59"/>
                </a:cubicBezTo>
                <a:lnTo>
                  <a:pt x="129" y="48"/>
                </a:lnTo>
                <a:close/>
                <a:moveTo>
                  <a:pt x="170" y="67"/>
                </a:moveTo>
                <a:cubicBezTo>
                  <a:pt x="170" y="46"/>
                  <a:pt x="153" y="29"/>
                  <a:pt x="132" y="29"/>
                </a:cubicBezTo>
                <a:cubicBezTo>
                  <a:pt x="116" y="29"/>
                  <a:pt x="102" y="40"/>
                  <a:pt x="96" y="55"/>
                </a:cubicBezTo>
                <a:cubicBezTo>
                  <a:pt x="104" y="56"/>
                  <a:pt x="112" y="59"/>
                  <a:pt x="118" y="63"/>
                </a:cubicBezTo>
                <a:cubicBezTo>
                  <a:pt x="118" y="62"/>
                  <a:pt x="117" y="61"/>
                  <a:pt x="117" y="61"/>
                </a:cubicBezTo>
                <a:cubicBezTo>
                  <a:pt x="116" y="59"/>
                  <a:pt x="115" y="56"/>
                  <a:pt x="115" y="54"/>
                </a:cubicBezTo>
                <a:cubicBezTo>
                  <a:pt x="115" y="49"/>
                  <a:pt x="117" y="45"/>
                  <a:pt x="120" y="42"/>
                </a:cubicBezTo>
                <a:cubicBezTo>
                  <a:pt x="122" y="40"/>
                  <a:pt x="125" y="39"/>
                  <a:pt x="129" y="39"/>
                </a:cubicBezTo>
                <a:cubicBezTo>
                  <a:pt x="129" y="36"/>
                  <a:pt x="129" y="36"/>
                  <a:pt x="129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9" y="39"/>
                  <a:pt x="141" y="40"/>
                  <a:pt x="143" y="42"/>
                </a:cubicBezTo>
                <a:cubicBezTo>
                  <a:pt x="146" y="44"/>
                  <a:pt x="148" y="48"/>
                  <a:pt x="149" y="52"/>
                </a:cubicBezTo>
                <a:cubicBezTo>
                  <a:pt x="149" y="54"/>
                  <a:pt x="149" y="54"/>
                  <a:pt x="149" y="54"/>
                </a:cubicBezTo>
                <a:cubicBezTo>
                  <a:pt x="139" y="55"/>
                  <a:pt x="139" y="55"/>
                  <a:pt x="139" y="55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39" y="51"/>
                  <a:pt x="138" y="50"/>
                  <a:pt x="137" y="49"/>
                </a:cubicBezTo>
                <a:cubicBezTo>
                  <a:pt x="137" y="48"/>
                  <a:pt x="136" y="48"/>
                  <a:pt x="136" y="48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8" y="61"/>
                  <a:pt x="140" y="62"/>
                  <a:pt x="141" y="62"/>
                </a:cubicBezTo>
                <a:cubicBezTo>
                  <a:pt x="143" y="63"/>
                  <a:pt x="144" y="64"/>
                  <a:pt x="146" y="66"/>
                </a:cubicBezTo>
                <a:cubicBezTo>
                  <a:pt x="147" y="67"/>
                  <a:pt x="148" y="68"/>
                  <a:pt x="149" y="70"/>
                </a:cubicBezTo>
                <a:cubicBezTo>
                  <a:pt x="149" y="72"/>
                  <a:pt x="150" y="74"/>
                  <a:pt x="150" y="76"/>
                </a:cubicBezTo>
                <a:cubicBezTo>
                  <a:pt x="150" y="81"/>
                  <a:pt x="148" y="85"/>
                  <a:pt x="145" y="88"/>
                </a:cubicBezTo>
                <a:cubicBezTo>
                  <a:pt x="145" y="88"/>
                  <a:pt x="145" y="88"/>
                  <a:pt x="145" y="88"/>
                </a:cubicBezTo>
                <a:cubicBezTo>
                  <a:pt x="147" y="92"/>
                  <a:pt x="149" y="96"/>
                  <a:pt x="151" y="100"/>
                </a:cubicBezTo>
                <a:cubicBezTo>
                  <a:pt x="162" y="93"/>
                  <a:pt x="170" y="81"/>
                  <a:pt x="170" y="67"/>
                </a:cubicBezTo>
                <a:close/>
                <a:moveTo>
                  <a:pt x="132" y="17"/>
                </a:moveTo>
                <a:cubicBezTo>
                  <a:pt x="109" y="17"/>
                  <a:pt x="90" y="32"/>
                  <a:pt x="84" y="53"/>
                </a:cubicBezTo>
                <a:cubicBezTo>
                  <a:pt x="87" y="53"/>
                  <a:pt x="89" y="53"/>
                  <a:pt x="91" y="54"/>
                </a:cubicBezTo>
                <a:cubicBezTo>
                  <a:pt x="97" y="37"/>
                  <a:pt x="113" y="24"/>
                  <a:pt x="132" y="24"/>
                </a:cubicBezTo>
                <a:cubicBezTo>
                  <a:pt x="156" y="24"/>
                  <a:pt x="175" y="43"/>
                  <a:pt x="175" y="67"/>
                </a:cubicBezTo>
                <a:cubicBezTo>
                  <a:pt x="175" y="83"/>
                  <a:pt x="166" y="97"/>
                  <a:pt x="153" y="105"/>
                </a:cubicBezTo>
                <a:cubicBezTo>
                  <a:pt x="153" y="107"/>
                  <a:pt x="154" y="109"/>
                  <a:pt x="154" y="112"/>
                </a:cubicBezTo>
                <a:cubicBezTo>
                  <a:pt x="171" y="103"/>
                  <a:pt x="182" y="86"/>
                  <a:pt x="182" y="67"/>
                </a:cubicBezTo>
                <a:cubicBezTo>
                  <a:pt x="182" y="40"/>
                  <a:pt x="159" y="17"/>
                  <a:pt x="132" y="17"/>
                </a:cubicBezTo>
                <a:close/>
                <a:moveTo>
                  <a:pt x="33" y="28"/>
                </a:moveTo>
                <a:cubicBezTo>
                  <a:pt x="33" y="29"/>
                  <a:pt x="33" y="30"/>
                  <a:pt x="34" y="31"/>
                </a:cubicBezTo>
                <a:cubicBezTo>
                  <a:pt x="35" y="31"/>
                  <a:pt x="35" y="32"/>
                  <a:pt x="36" y="32"/>
                </a:cubicBezTo>
                <a:cubicBezTo>
                  <a:pt x="36" y="23"/>
                  <a:pt x="36" y="23"/>
                  <a:pt x="36" y="23"/>
                </a:cubicBezTo>
                <a:cubicBezTo>
                  <a:pt x="35" y="24"/>
                  <a:pt x="35" y="24"/>
                  <a:pt x="34" y="25"/>
                </a:cubicBezTo>
                <a:cubicBezTo>
                  <a:pt x="34" y="25"/>
                  <a:pt x="33" y="26"/>
                  <a:pt x="33" y="28"/>
                </a:cubicBezTo>
                <a:close/>
                <a:moveTo>
                  <a:pt x="35" y="71"/>
                </a:moveTo>
                <a:cubicBezTo>
                  <a:pt x="19" y="69"/>
                  <a:pt x="6" y="55"/>
                  <a:pt x="6" y="38"/>
                </a:cubicBezTo>
                <a:cubicBezTo>
                  <a:pt x="6" y="20"/>
                  <a:pt x="20" y="5"/>
                  <a:pt x="39" y="5"/>
                </a:cubicBezTo>
                <a:cubicBezTo>
                  <a:pt x="57" y="5"/>
                  <a:pt x="71" y="20"/>
                  <a:pt x="71" y="38"/>
                </a:cubicBezTo>
                <a:cubicBezTo>
                  <a:pt x="71" y="44"/>
                  <a:pt x="70" y="50"/>
                  <a:pt x="67" y="55"/>
                </a:cubicBezTo>
                <a:cubicBezTo>
                  <a:pt x="69" y="54"/>
                  <a:pt x="71" y="54"/>
                  <a:pt x="73" y="54"/>
                </a:cubicBezTo>
                <a:cubicBezTo>
                  <a:pt x="76" y="49"/>
                  <a:pt x="77" y="44"/>
                  <a:pt x="77" y="38"/>
                </a:cubicBezTo>
                <a:cubicBezTo>
                  <a:pt x="77" y="17"/>
                  <a:pt x="60" y="0"/>
                  <a:pt x="39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56"/>
                  <a:pt x="13" y="72"/>
                  <a:pt x="30" y="76"/>
                </a:cubicBezTo>
                <a:cubicBezTo>
                  <a:pt x="32" y="74"/>
                  <a:pt x="33" y="72"/>
                  <a:pt x="35" y="71"/>
                </a:cubicBezTo>
                <a:close/>
                <a:moveTo>
                  <a:pt x="41" y="41"/>
                </a:moveTo>
                <a:cubicBezTo>
                  <a:pt x="41" y="51"/>
                  <a:pt x="41" y="51"/>
                  <a:pt x="41" y="51"/>
                </a:cubicBezTo>
                <a:cubicBezTo>
                  <a:pt x="42" y="51"/>
                  <a:pt x="43" y="50"/>
                  <a:pt x="43" y="49"/>
                </a:cubicBezTo>
                <a:cubicBezTo>
                  <a:pt x="44" y="48"/>
                  <a:pt x="45" y="47"/>
                  <a:pt x="45" y="46"/>
                </a:cubicBezTo>
                <a:cubicBezTo>
                  <a:pt x="45" y="44"/>
                  <a:pt x="44" y="43"/>
                  <a:pt x="44" y="43"/>
                </a:cubicBezTo>
                <a:cubicBezTo>
                  <a:pt x="43" y="42"/>
                  <a:pt x="43" y="42"/>
                  <a:pt x="41" y="41"/>
                </a:cubicBezTo>
                <a:close/>
                <a:moveTo>
                  <a:pt x="67" y="38"/>
                </a:moveTo>
                <a:cubicBezTo>
                  <a:pt x="67" y="45"/>
                  <a:pt x="65" y="51"/>
                  <a:pt x="61" y="56"/>
                </a:cubicBezTo>
                <a:cubicBezTo>
                  <a:pt x="53" y="59"/>
                  <a:pt x="46" y="63"/>
                  <a:pt x="40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23" y="67"/>
                  <a:pt x="10" y="54"/>
                  <a:pt x="10" y="38"/>
                </a:cubicBezTo>
                <a:cubicBezTo>
                  <a:pt x="10" y="22"/>
                  <a:pt x="23" y="9"/>
                  <a:pt x="39" y="9"/>
                </a:cubicBezTo>
                <a:cubicBezTo>
                  <a:pt x="55" y="9"/>
                  <a:pt x="67" y="22"/>
                  <a:pt x="67" y="38"/>
                </a:cubicBezTo>
                <a:close/>
                <a:moveTo>
                  <a:pt x="52" y="45"/>
                </a:moveTo>
                <a:cubicBezTo>
                  <a:pt x="52" y="44"/>
                  <a:pt x="52" y="42"/>
                  <a:pt x="51" y="41"/>
                </a:cubicBezTo>
                <a:cubicBezTo>
                  <a:pt x="51" y="39"/>
                  <a:pt x="50" y="38"/>
                  <a:pt x="49" y="37"/>
                </a:cubicBezTo>
                <a:cubicBezTo>
                  <a:pt x="48" y="36"/>
                  <a:pt x="47" y="35"/>
                  <a:pt x="45" y="35"/>
                </a:cubicBezTo>
                <a:cubicBezTo>
                  <a:pt x="44" y="34"/>
                  <a:pt x="43" y="34"/>
                  <a:pt x="41" y="33"/>
                </a:cubicBezTo>
                <a:cubicBezTo>
                  <a:pt x="41" y="24"/>
                  <a:pt x="41" y="24"/>
                  <a:pt x="41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5"/>
                  <a:pt x="44" y="26"/>
                  <a:pt x="44" y="28"/>
                </a:cubicBezTo>
                <a:cubicBezTo>
                  <a:pt x="44" y="29"/>
                  <a:pt x="44" y="29"/>
                  <a:pt x="44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3"/>
                  <a:pt x="49" y="21"/>
                  <a:pt x="47" y="19"/>
                </a:cubicBezTo>
                <a:cubicBezTo>
                  <a:pt x="46" y="18"/>
                  <a:pt x="44" y="17"/>
                  <a:pt x="41" y="17"/>
                </a:cubicBezTo>
                <a:cubicBezTo>
                  <a:pt x="41" y="14"/>
                  <a:pt x="41" y="14"/>
                  <a:pt x="41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7"/>
                  <a:pt x="36" y="17"/>
                  <a:pt x="36" y="17"/>
                </a:cubicBezTo>
                <a:cubicBezTo>
                  <a:pt x="33" y="17"/>
                  <a:pt x="31" y="18"/>
                  <a:pt x="30" y="19"/>
                </a:cubicBezTo>
                <a:cubicBezTo>
                  <a:pt x="27" y="21"/>
                  <a:pt x="26" y="24"/>
                  <a:pt x="26" y="28"/>
                </a:cubicBezTo>
                <a:cubicBezTo>
                  <a:pt x="26" y="30"/>
                  <a:pt x="26" y="32"/>
                  <a:pt x="27" y="34"/>
                </a:cubicBezTo>
                <a:cubicBezTo>
                  <a:pt x="28" y="35"/>
                  <a:pt x="29" y="36"/>
                  <a:pt x="31" y="37"/>
                </a:cubicBezTo>
                <a:cubicBezTo>
                  <a:pt x="33" y="38"/>
                  <a:pt x="34" y="39"/>
                  <a:pt x="36" y="39"/>
                </a:cubicBezTo>
                <a:cubicBezTo>
                  <a:pt x="36" y="51"/>
                  <a:pt x="36" y="51"/>
                  <a:pt x="36" y="51"/>
                </a:cubicBezTo>
                <a:cubicBezTo>
                  <a:pt x="35" y="50"/>
                  <a:pt x="35" y="50"/>
                  <a:pt x="34" y="49"/>
                </a:cubicBezTo>
                <a:cubicBezTo>
                  <a:pt x="33" y="48"/>
                  <a:pt x="33" y="47"/>
                  <a:pt x="32" y="44"/>
                </a:cubicBezTo>
                <a:cubicBezTo>
                  <a:pt x="32" y="43"/>
                  <a:pt x="32" y="43"/>
                  <a:pt x="32" y="4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8"/>
                  <a:pt x="26" y="50"/>
                  <a:pt x="27" y="52"/>
                </a:cubicBezTo>
                <a:cubicBezTo>
                  <a:pt x="28" y="54"/>
                  <a:pt x="30" y="55"/>
                  <a:pt x="31" y="56"/>
                </a:cubicBezTo>
                <a:cubicBezTo>
                  <a:pt x="33" y="57"/>
                  <a:pt x="34" y="57"/>
                  <a:pt x="36" y="58"/>
                </a:cubicBezTo>
                <a:cubicBezTo>
                  <a:pt x="36" y="62"/>
                  <a:pt x="36" y="62"/>
                  <a:pt x="36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58"/>
                  <a:pt x="41" y="58"/>
                  <a:pt x="41" y="58"/>
                </a:cubicBezTo>
                <a:cubicBezTo>
                  <a:pt x="44" y="57"/>
                  <a:pt x="47" y="56"/>
                  <a:pt x="49" y="54"/>
                </a:cubicBezTo>
                <a:cubicBezTo>
                  <a:pt x="51" y="52"/>
                  <a:pt x="52" y="49"/>
                  <a:pt x="52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Freeform 45"/>
          <p:cNvSpPr>
            <a:spLocks noEditPoints="1"/>
          </p:cNvSpPr>
          <p:nvPr/>
        </p:nvSpPr>
        <p:spPr bwMode="auto">
          <a:xfrm>
            <a:off x="3654334" y="1774327"/>
            <a:ext cx="402752" cy="409742"/>
          </a:xfrm>
          <a:custGeom>
            <a:avLst/>
            <a:gdLst>
              <a:gd name="T0" fmla="*/ 159 w 195"/>
              <a:gd name="T1" fmla="*/ 100 h 198"/>
              <a:gd name="T2" fmla="*/ 149 w 195"/>
              <a:gd name="T3" fmla="*/ 83 h 198"/>
              <a:gd name="T4" fmla="*/ 148 w 195"/>
              <a:gd name="T5" fmla="*/ 64 h 198"/>
              <a:gd name="T6" fmla="*/ 136 w 195"/>
              <a:gd name="T7" fmla="*/ 61 h 198"/>
              <a:gd name="T8" fmla="*/ 133 w 195"/>
              <a:gd name="T9" fmla="*/ 49 h 198"/>
              <a:gd name="T10" fmla="*/ 114 w 195"/>
              <a:gd name="T11" fmla="*/ 48 h 198"/>
              <a:gd name="T12" fmla="*/ 97 w 195"/>
              <a:gd name="T13" fmla="*/ 38 h 198"/>
              <a:gd name="T14" fmla="*/ 81 w 195"/>
              <a:gd name="T15" fmla="*/ 48 h 198"/>
              <a:gd name="T16" fmla="*/ 61 w 195"/>
              <a:gd name="T17" fmla="*/ 51 h 198"/>
              <a:gd name="T18" fmla="*/ 50 w 195"/>
              <a:gd name="T19" fmla="*/ 62 h 198"/>
              <a:gd name="T20" fmla="*/ 47 w 195"/>
              <a:gd name="T21" fmla="*/ 82 h 198"/>
              <a:gd name="T22" fmla="*/ 37 w 195"/>
              <a:gd name="T23" fmla="*/ 97 h 198"/>
              <a:gd name="T24" fmla="*/ 47 w 195"/>
              <a:gd name="T25" fmla="*/ 115 h 198"/>
              <a:gd name="T26" fmla="*/ 48 w 195"/>
              <a:gd name="T27" fmla="*/ 133 h 198"/>
              <a:gd name="T28" fmla="*/ 60 w 195"/>
              <a:gd name="T29" fmla="*/ 137 h 198"/>
              <a:gd name="T30" fmla="*/ 63 w 195"/>
              <a:gd name="T31" fmla="*/ 149 h 198"/>
              <a:gd name="T32" fmla="*/ 82 w 195"/>
              <a:gd name="T33" fmla="*/ 150 h 198"/>
              <a:gd name="T34" fmla="*/ 99 w 195"/>
              <a:gd name="T35" fmla="*/ 160 h 198"/>
              <a:gd name="T36" fmla="*/ 115 w 195"/>
              <a:gd name="T37" fmla="*/ 150 h 198"/>
              <a:gd name="T38" fmla="*/ 135 w 195"/>
              <a:gd name="T39" fmla="*/ 147 h 198"/>
              <a:gd name="T40" fmla="*/ 146 w 195"/>
              <a:gd name="T41" fmla="*/ 136 h 198"/>
              <a:gd name="T42" fmla="*/ 149 w 195"/>
              <a:gd name="T43" fmla="*/ 116 h 198"/>
              <a:gd name="T44" fmla="*/ 116 w 195"/>
              <a:gd name="T45" fmla="*/ 68 h 198"/>
              <a:gd name="T46" fmla="*/ 94 w 195"/>
              <a:gd name="T47" fmla="*/ 82 h 198"/>
              <a:gd name="T48" fmla="*/ 116 w 195"/>
              <a:gd name="T49" fmla="*/ 68 h 198"/>
              <a:gd name="T50" fmla="*/ 93 w 195"/>
              <a:gd name="T51" fmla="*/ 103 h 198"/>
              <a:gd name="T52" fmla="*/ 102 w 195"/>
              <a:gd name="T53" fmla="*/ 94 h 198"/>
              <a:gd name="T54" fmla="*/ 67 w 195"/>
              <a:gd name="T55" fmla="*/ 117 h 198"/>
              <a:gd name="T56" fmla="*/ 81 w 195"/>
              <a:gd name="T57" fmla="*/ 95 h 198"/>
              <a:gd name="T58" fmla="*/ 67 w 195"/>
              <a:gd name="T59" fmla="*/ 117 h 198"/>
              <a:gd name="T60" fmla="*/ 94 w 195"/>
              <a:gd name="T61" fmla="*/ 115 h 198"/>
              <a:gd name="T62" fmla="*/ 116 w 195"/>
              <a:gd name="T63" fmla="*/ 130 h 198"/>
              <a:gd name="T64" fmla="*/ 129 w 195"/>
              <a:gd name="T65" fmla="*/ 117 h 198"/>
              <a:gd name="T66" fmla="*/ 115 w 195"/>
              <a:gd name="T67" fmla="*/ 95 h 198"/>
              <a:gd name="T68" fmla="*/ 129 w 195"/>
              <a:gd name="T69" fmla="*/ 117 h 198"/>
              <a:gd name="T70" fmla="*/ 0 w 195"/>
              <a:gd name="T71" fmla="*/ 46 h 198"/>
              <a:gd name="T72" fmla="*/ 98 w 195"/>
              <a:gd name="T73" fmla="*/ 0 h 198"/>
              <a:gd name="T74" fmla="*/ 183 w 195"/>
              <a:gd name="T75" fmla="*/ 83 h 198"/>
              <a:gd name="T76" fmla="*/ 23 w 195"/>
              <a:gd name="T77" fmla="*/ 54 h 198"/>
              <a:gd name="T78" fmla="*/ 7 w 195"/>
              <a:gd name="T79" fmla="*/ 81 h 198"/>
              <a:gd name="T80" fmla="*/ 184 w 195"/>
              <a:gd name="T81" fmla="*/ 148 h 198"/>
              <a:gd name="T82" fmla="*/ 1 w 195"/>
              <a:gd name="T83" fmla="*/ 117 h 198"/>
              <a:gd name="T84" fmla="*/ 98 w 195"/>
              <a:gd name="T85" fmla="*/ 186 h 198"/>
              <a:gd name="T86" fmla="*/ 162 w 195"/>
              <a:gd name="T87" fmla="*/ 139 h 198"/>
              <a:gd name="T88" fmla="*/ 195 w 195"/>
              <a:gd name="T89" fmla="*/ 15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198">
                <a:moveTo>
                  <a:pt x="156" y="116"/>
                </a:moveTo>
                <a:cubicBezTo>
                  <a:pt x="158" y="111"/>
                  <a:pt x="159" y="106"/>
                  <a:pt x="159" y="100"/>
                </a:cubicBezTo>
                <a:cubicBezTo>
                  <a:pt x="156" y="100"/>
                  <a:pt x="154" y="100"/>
                  <a:pt x="152" y="98"/>
                </a:cubicBezTo>
                <a:cubicBezTo>
                  <a:pt x="152" y="93"/>
                  <a:pt x="151" y="88"/>
                  <a:pt x="149" y="83"/>
                </a:cubicBezTo>
                <a:cubicBezTo>
                  <a:pt x="151" y="81"/>
                  <a:pt x="153" y="79"/>
                  <a:pt x="155" y="79"/>
                </a:cubicBezTo>
                <a:cubicBezTo>
                  <a:pt x="154" y="74"/>
                  <a:pt x="151" y="69"/>
                  <a:pt x="148" y="64"/>
                </a:cubicBezTo>
                <a:cubicBezTo>
                  <a:pt x="146" y="66"/>
                  <a:pt x="143" y="67"/>
                  <a:pt x="141" y="67"/>
                </a:cubicBezTo>
                <a:cubicBezTo>
                  <a:pt x="139" y="65"/>
                  <a:pt x="138" y="63"/>
                  <a:pt x="136" y="61"/>
                </a:cubicBezTo>
                <a:cubicBezTo>
                  <a:pt x="134" y="59"/>
                  <a:pt x="132" y="57"/>
                  <a:pt x="130" y="56"/>
                </a:cubicBezTo>
                <a:cubicBezTo>
                  <a:pt x="130" y="53"/>
                  <a:pt x="131" y="51"/>
                  <a:pt x="133" y="49"/>
                </a:cubicBezTo>
                <a:cubicBezTo>
                  <a:pt x="128" y="46"/>
                  <a:pt x="123" y="43"/>
                  <a:pt x="118" y="41"/>
                </a:cubicBezTo>
                <a:cubicBezTo>
                  <a:pt x="117" y="44"/>
                  <a:pt x="116" y="46"/>
                  <a:pt x="114" y="48"/>
                </a:cubicBezTo>
                <a:cubicBezTo>
                  <a:pt x="109" y="46"/>
                  <a:pt x="104" y="45"/>
                  <a:pt x="99" y="45"/>
                </a:cubicBezTo>
                <a:cubicBezTo>
                  <a:pt x="97" y="43"/>
                  <a:pt x="96" y="41"/>
                  <a:pt x="97" y="38"/>
                </a:cubicBezTo>
                <a:cubicBezTo>
                  <a:pt x="91" y="38"/>
                  <a:pt x="86" y="39"/>
                  <a:pt x="80" y="41"/>
                </a:cubicBezTo>
                <a:cubicBezTo>
                  <a:pt x="81" y="43"/>
                  <a:pt x="81" y="46"/>
                  <a:pt x="81" y="48"/>
                </a:cubicBezTo>
                <a:cubicBezTo>
                  <a:pt x="76" y="50"/>
                  <a:pt x="71" y="52"/>
                  <a:pt x="67" y="55"/>
                </a:cubicBezTo>
                <a:cubicBezTo>
                  <a:pt x="65" y="54"/>
                  <a:pt x="63" y="53"/>
                  <a:pt x="61" y="51"/>
                </a:cubicBezTo>
                <a:cubicBezTo>
                  <a:pt x="59" y="52"/>
                  <a:pt x="57" y="54"/>
                  <a:pt x="55" y="56"/>
                </a:cubicBezTo>
                <a:cubicBezTo>
                  <a:pt x="53" y="58"/>
                  <a:pt x="51" y="60"/>
                  <a:pt x="50" y="62"/>
                </a:cubicBezTo>
                <a:cubicBezTo>
                  <a:pt x="52" y="63"/>
                  <a:pt x="53" y="66"/>
                  <a:pt x="54" y="68"/>
                </a:cubicBezTo>
                <a:cubicBezTo>
                  <a:pt x="51" y="72"/>
                  <a:pt x="49" y="77"/>
                  <a:pt x="47" y="82"/>
                </a:cubicBezTo>
                <a:cubicBezTo>
                  <a:pt x="45" y="82"/>
                  <a:pt x="42" y="82"/>
                  <a:pt x="40" y="81"/>
                </a:cubicBezTo>
                <a:cubicBezTo>
                  <a:pt x="38" y="87"/>
                  <a:pt x="37" y="92"/>
                  <a:pt x="37" y="97"/>
                </a:cubicBezTo>
                <a:cubicBezTo>
                  <a:pt x="40" y="97"/>
                  <a:pt x="42" y="98"/>
                  <a:pt x="44" y="100"/>
                </a:cubicBezTo>
                <a:cubicBezTo>
                  <a:pt x="44" y="105"/>
                  <a:pt x="45" y="110"/>
                  <a:pt x="47" y="115"/>
                </a:cubicBezTo>
                <a:cubicBezTo>
                  <a:pt x="45" y="117"/>
                  <a:pt x="43" y="118"/>
                  <a:pt x="41" y="119"/>
                </a:cubicBezTo>
                <a:cubicBezTo>
                  <a:pt x="42" y="124"/>
                  <a:pt x="45" y="129"/>
                  <a:pt x="48" y="133"/>
                </a:cubicBezTo>
                <a:cubicBezTo>
                  <a:pt x="50" y="132"/>
                  <a:pt x="53" y="131"/>
                  <a:pt x="55" y="131"/>
                </a:cubicBezTo>
                <a:cubicBezTo>
                  <a:pt x="57" y="133"/>
                  <a:pt x="58" y="135"/>
                  <a:pt x="60" y="137"/>
                </a:cubicBezTo>
                <a:cubicBezTo>
                  <a:pt x="62" y="139"/>
                  <a:pt x="64" y="140"/>
                  <a:pt x="66" y="142"/>
                </a:cubicBezTo>
                <a:cubicBezTo>
                  <a:pt x="66" y="144"/>
                  <a:pt x="65" y="147"/>
                  <a:pt x="63" y="149"/>
                </a:cubicBezTo>
                <a:cubicBezTo>
                  <a:pt x="68" y="152"/>
                  <a:pt x="73" y="154"/>
                  <a:pt x="78" y="156"/>
                </a:cubicBezTo>
                <a:cubicBezTo>
                  <a:pt x="79" y="154"/>
                  <a:pt x="80" y="152"/>
                  <a:pt x="82" y="150"/>
                </a:cubicBezTo>
                <a:cubicBezTo>
                  <a:pt x="87" y="152"/>
                  <a:pt x="92" y="152"/>
                  <a:pt x="97" y="152"/>
                </a:cubicBezTo>
                <a:cubicBezTo>
                  <a:pt x="99" y="154"/>
                  <a:pt x="100" y="157"/>
                  <a:pt x="99" y="160"/>
                </a:cubicBezTo>
                <a:cubicBezTo>
                  <a:pt x="105" y="159"/>
                  <a:pt x="110" y="159"/>
                  <a:pt x="115" y="157"/>
                </a:cubicBezTo>
                <a:cubicBezTo>
                  <a:pt x="114" y="155"/>
                  <a:pt x="114" y="152"/>
                  <a:pt x="115" y="150"/>
                </a:cubicBezTo>
                <a:cubicBezTo>
                  <a:pt x="120" y="148"/>
                  <a:pt x="125" y="146"/>
                  <a:pt x="129" y="143"/>
                </a:cubicBezTo>
                <a:cubicBezTo>
                  <a:pt x="131" y="143"/>
                  <a:pt x="133" y="145"/>
                  <a:pt x="135" y="147"/>
                </a:cubicBezTo>
                <a:cubicBezTo>
                  <a:pt x="137" y="146"/>
                  <a:pt x="139" y="144"/>
                  <a:pt x="141" y="142"/>
                </a:cubicBezTo>
                <a:cubicBezTo>
                  <a:pt x="143" y="140"/>
                  <a:pt x="145" y="138"/>
                  <a:pt x="146" y="136"/>
                </a:cubicBezTo>
                <a:cubicBezTo>
                  <a:pt x="144" y="134"/>
                  <a:pt x="143" y="132"/>
                  <a:pt x="142" y="130"/>
                </a:cubicBezTo>
                <a:cubicBezTo>
                  <a:pt x="145" y="125"/>
                  <a:pt x="147" y="121"/>
                  <a:pt x="149" y="116"/>
                </a:cubicBezTo>
                <a:cubicBezTo>
                  <a:pt x="151" y="115"/>
                  <a:pt x="154" y="115"/>
                  <a:pt x="156" y="116"/>
                </a:cubicBezTo>
                <a:close/>
                <a:moveTo>
                  <a:pt x="116" y="68"/>
                </a:moveTo>
                <a:cubicBezTo>
                  <a:pt x="102" y="82"/>
                  <a:pt x="102" y="82"/>
                  <a:pt x="102" y="82"/>
                </a:cubicBezTo>
                <a:cubicBezTo>
                  <a:pt x="99" y="82"/>
                  <a:pt x="97" y="82"/>
                  <a:pt x="94" y="82"/>
                </a:cubicBezTo>
                <a:cubicBezTo>
                  <a:pt x="80" y="68"/>
                  <a:pt x="80" y="68"/>
                  <a:pt x="80" y="68"/>
                </a:cubicBezTo>
                <a:cubicBezTo>
                  <a:pt x="91" y="62"/>
                  <a:pt x="105" y="62"/>
                  <a:pt x="116" y="68"/>
                </a:cubicBezTo>
                <a:close/>
                <a:moveTo>
                  <a:pt x="102" y="103"/>
                </a:moveTo>
                <a:cubicBezTo>
                  <a:pt x="100" y="106"/>
                  <a:pt x="96" y="106"/>
                  <a:pt x="93" y="103"/>
                </a:cubicBezTo>
                <a:cubicBezTo>
                  <a:pt x="91" y="101"/>
                  <a:pt x="91" y="97"/>
                  <a:pt x="93" y="94"/>
                </a:cubicBezTo>
                <a:cubicBezTo>
                  <a:pt x="96" y="92"/>
                  <a:pt x="100" y="92"/>
                  <a:pt x="102" y="94"/>
                </a:cubicBezTo>
                <a:cubicBezTo>
                  <a:pt x="105" y="97"/>
                  <a:pt x="105" y="101"/>
                  <a:pt x="102" y="103"/>
                </a:cubicBezTo>
                <a:close/>
                <a:moveTo>
                  <a:pt x="67" y="117"/>
                </a:moveTo>
                <a:cubicBezTo>
                  <a:pt x="61" y="106"/>
                  <a:pt x="61" y="92"/>
                  <a:pt x="67" y="81"/>
                </a:cubicBezTo>
                <a:cubicBezTo>
                  <a:pt x="81" y="95"/>
                  <a:pt x="81" y="95"/>
                  <a:pt x="81" y="95"/>
                </a:cubicBezTo>
                <a:cubicBezTo>
                  <a:pt x="81" y="97"/>
                  <a:pt x="81" y="100"/>
                  <a:pt x="81" y="103"/>
                </a:cubicBezTo>
                <a:lnTo>
                  <a:pt x="67" y="117"/>
                </a:lnTo>
                <a:close/>
                <a:moveTo>
                  <a:pt x="80" y="130"/>
                </a:moveTo>
                <a:cubicBezTo>
                  <a:pt x="94" y="115"/>
                  <a:pt x="94" y="115"/>
                  <a:pt x="94" y="115"/>
                </a:cubicBezTo>
                <a:cubicBezTo>
                  <a:pt x="97" y="116"/>
                  <a:pt x="99" y="116"/>
                  <a:pt x="102" y="115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05" y="136"/>
                  <a:pt x="91" y="136"/>
                  <a:pt x="80" y="130"/>
                </a:cubicBezTo>
                <a:close/>
                <a:moveTo>
                  <a:pt x="129" y="117"/>
                </a:moveTo>
                <a:cubicBezTo>
                  <a:pt x="115" y="103"/>
                  <a:pt x="115" y="103"/>
                  <a:pt x="115" y="103"/>
                </a:cubicBezTo>
                <a:cubicBezTo>
                  <a:pt x="115" y="100"/>
                  <a:pt x="115" y="97"/>
                  <a:pt x="115" y="95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5" y="92"/>
                  <a:pt x="135" y="106"/>
                  <a:pt x="129" y="117"/>
                </a:cubicBezTo>
                <a:close/>
                <a:moveTo>
                  <a:pt x="7" y="81"/>
                </a:moveTo>
                <a:cubicBezTo>
                  <a:pt x="0" y="46"/>
                  <a:pt x="0" y="46"/>
                  <a:pt x="0" y="46"/>
                </a:cubicBezTo>
                <a:cubicBezTo>
                  <a:pt x="12" y="50"/>
                  <a:pt x="12" y="50"/>
                  <a:pt x="12" y="50"/>
                </a:cubicBezTo>
                <a:cubicBezTo>
                  <a:pt x="29" y="19"/>
                  <a:pt x="62" y="0"/>
                  <a:pt x="98" y="0"/>
                </a:cubicBezTo>
                <a:cubicBezTo>
                  <a:pt x="145" y="0"/>
                  <a:pt x="186" y="34"/>
                  <a:pt x="195" y="80"/>
                </a:cubicBezTo>
                <a:cubicBezTo>
                  <a:pt x="183" y="83"/>
                  <a:pt x="183" y="83"/>
                  <a:pt x="183" y="83"/>
                </a:cubicBezTo>
                <a:cubicBezTo>
                  <a:pt x="176" y="42"/>
                  <a:pt x="140" y="12"/>
                  <a:pt x="98" y="12"/>
                </a:cubicBezTo>
                <a:cubicBezTo>
                  <a:pt x="67" y="12"/>
                  <a:pt x="39" y="28"/>
                  <a:pt x="23" y="54"/>
                </a:cubicBezTo>
                <a:cubicBezTo>
                  <a:pt x="34" y="58"/>
                  <a:pt x="34" y="58"/>
                  <a:pt x="34" y="58"/>
                </a:cubicBezTo>
                <a:lnTo>
                  <a:pt x="7" y="81"/>
                </a:lnTo>
                <a:close/>
                <a:moveTo>
                  <a:pt x="195" y="152"/>
                </a:moveTo>
                <a:cubicBezTo>
                  <a:pt x="184" y="148"/>
                  <a:pt x="184" y="148"/>
                  <a:pt x="184" y="148"/>
                </a:cubicBezTo>
                <a:cubicBezTo>
                  <a:pt x="167" y="179"/>
                  <a:pt x="134" y="198"/>
                  <a:pt x="98" y="198"/>
                </a:cubicBezTo>
                <a:cubicBezTo>
                  <a:pt x="50" y="198"/>
                  <a:pt x="10" y="164"/>
                  <a:pt x="1" y="117"/>
                </a:cubicBezTo>
                <a:cubicBezTo>
                  <a:pt x="13" y="115"/>
                  <a:pt x="13" y="115"/>
                  <a:pt x="13" y="115"/>
                </a:cubicBezTo>
                <a:cubicBezTo>
                  <a:pt x="20" y="156"/>
                  <a:pt x="56" y="186"/>
                  <a:pt x="98" y="186"/>
                </a:cubicBezTo>
                <a:cubicBezTo>
                  <a:pt x="129" y="186"/>
                  <a:pt x="157" y="170"/>
                  <a:pt x="173" y="143"/>
                </a:cubicBezTo>
                <a:cubicBezTo>
                  <a:pt x="162" y="139"/>
                  <a:pt x="162" y="139"/>
                  <a:pt x="162" y="139"/>
                </a:cubicBezTo>
                <a:cubicBezTo>
                  <a:pt x="189" y="116"/>
                  <a:pt x="189" y="116"/>
                  <a:pt x="189" y="116"/>
                </a:cubicBezTo>
                <a:lnTo>
                  <a:pt x="195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8" name="文本框 47"/>
          <p:cNvSpPr txBox="1">
            <a:spLocks noChangeArrowheads="1"/>
          </p:cNvSpPr>
          <p:nvPr/>
        </p:nvSpPr>
        <p:spPr bwMode="auto">
          <a:xfrm>
            <a:off x="6942705" y="977144"/>
            <a:ext cx="3155809" cy="31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8" tIns="43198" rIns="86398" bIns="43198">
            <a:spAutoFit/>
          </a:bodyPr>
          <a:lstStyle>
            <a:lvl1pPr>
              <a:spcBef>
                <a:spcPct val="20000"/>
              </a:spcBef>
              <a:buClr>
                <a:srgbClr val="2A79C0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zh-CN" altLang="en-US" sz="151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制造、信息通信</a:t>
            </a:r>
            <a:r>
              <a:rPr lang="ja-JP" altLang="en-US" sz="151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51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流通</a:t>
            </a:r>
            <a:endParaRPr lang="zh-CN" altLang="en-US" sz="151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9" name="矩形 90"/>
          <p:cNvSpPr/>
          <p:nvPr/>
        </p:nvSpPr>
        <p:spPr bwMode="auto">
          <a:xfrm>
            <a:off x="8000162" y="4778704"/>
            <a:ext cx="1289267" cy="32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信用社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矩形 90"/>
          <p:cNvSpPr/>
          <p:nvPr/>
        </p:nvSpPr>
        <p:spPr bwMode="auto">
          <a:xfrm>
            <a:off x="9152290" y="4778704"/>
            <a:ext cx="1289267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人寿保险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90"/>
          <p:cNvSpPr/>
          <p:nvPr/>
        </p:nvSpPr>
        <p:spPr bwMode="auto">
          <a:xfrm>
            <a:off x="6952608" y="5030583"/>
            <a:ext cx="1289267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财产保险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" name="矩形 90"/>
          <p:cNvSpPr/>
          <p:nvPr/>
        </p:nvSpPr>
        <p:spPr bwMode="auto">
          <a:xfrm>
            <a:off x="8000162" y="5030583"/>
            <a:ext cx="1289267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互助保险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" name="矩形 90"/>
          <p:cNvSpPr/>
          <p:nvPr/>
        </p:nvSpPr>
        <p:spPr bwMode="auto">
          <a:xfrm>
            <a:off x="9152290" y="5030583"/>
            <a:ext cx="1289267" cy="35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证券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4" name="矩形 90"/>
          <p:cNvSpPr/>
          <p:nvPr/>
        </p:nvSpPr>
        <p:spPr bwMode="auto">
          <a:xfrm>
            <a:off x="6952608" y="5298764"/>
            <a:ext cx="1289267" cy="32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信用卡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5" name="矩形 90"/>
          <p:cNvSpPr/>
          <p:nvPr/>
        </p:nvSpPr>
        <p:spPr bwMode="auto">
          <a:xfrm>
            <a:off x="8000162" y="5298764"/>
            <a:ext cx="1289267" cy="32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租赁</a:t>
            </a:r>
            <a:endParaRPr kumimoji="1" lang="en-US" altLang="ja-JP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" name="矩形 52"/>
          <p:cNvSpPr/>
          <p:nvPr/>
        </p:nvSpPr>
        <p:spPr bwMode="auto">
          <a:xfrm>
            <a:off x="8064871" y="3404602"/>
            <a:ext cx="1696466" cy="32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行政经营</a:t>
            </a:r>
            <a:endParaRPr kumimoji="1" lang="zh-CN" altLang="en-US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矩形 126"/>
          <p:cNvSpPr/>
          <p:nvPr/>
        </p:nvSpPr>
        <p:spPr bwMode="auto">
          <a:xfrm>
            <a:off x="9261092" y="3414136"/>
            <a:ext cx="1341564" cy="32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公共事业</a:t>
            </a:r>
            <a:endParaRPr kumimoji="1" lang="zh-CN" altLang="en-US" sz="1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3808673" y="1081218"/>
            <a:ext cx="136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产业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44.2</a:t>
            </a:r>
            <a:r>
              <a:rPr lang="en-US" altLang="ja-JP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%</a:t>
            </a:r>
            <a:endParaRPr lang="zh-CN" altLang="en-US" sz="2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Aharoni" pitchFamily="2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4176861" y="4104183"/>
            <a:ext cx="136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ja-JP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公共</a:t>
            </a:r>
            <a:endParaRPr lang="en-US" altLang="ja-JP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Aharoni" pitchFamily="2" charset="0"/>
            </a:endParaRPr>
          </a:p>
          <a:p>
            <a:pPr lvl="0" algn="ctr" eaLnBrk="1" hangingPunct="1"/>
            <a:r>
              <a:rPr lang="en-US" altLang="zh-CN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19.3</a:t>
            </a:r>
            <a:r>
              <a:rPr lang="en-US" altLang="ja-JP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Aharoni" pitchFamily="2" charset="0"/>
              </a:rPr>
              <a:t>%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Aharoni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63588" y="2701324"/>
            <a:ext cx="1356001" cy="627026"/>
          </a:xfrm>
          <a:prstGeom prst="rect">
            <a:avLst/>
          </a:prstGeom>
          <a:solidFill>
            <a:srgbClr val="EA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39"/>
          <p:cNvSpPr>
            <a:spLocks noChangeAspect="1"/>
          </p:cNvSpPr>
          <p:nvPr/>
        </p:nvSpPr>
        <p:spPr>
          <a:xfrm>
            <a:off x="2302545" y="2656687"/>
            <a:ext cx="1783278" cy="812366"/>
          </a:xfrm>
          <a:prstGeom prst="ellipse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/>
            <a:r>
              <a:rPr lang="zh-CN" altLang="en-US" sz="21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业务构成</a:t>
            </a:r>
            <a:endParaRPr lang="ja-JP" altLang="en-US" sz="211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 UI" panose="020B060403050404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3" y="1550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社会责任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38" name="Picture 4" descr="E:\[Work]\图片资料\常用图片\社会责任.jp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2230944" y="938059"/>
            <a:ext cx="7484901" cy="324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矩形 39"/>
          <p:cNvSpPr/>
          <p:nvPr/>
        </p:nvSpPr>
        <p:spPr bwMode="auto">
          <a:xfrm>
            <a:off x="1699999" y="4765984"/>
            <a:ext cx="40684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捐资成立华信希望小学、设立奖学金制度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资助希望工程学龄儿童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资助贫困大学生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数字空间绿色低碳行动倡议企业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义务劳动、植树造林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向灾区捐款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E6"/>
              </a:buClr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矩形 6"/>
          <p:cNvSpPr>
            <a:spLocks noChangeArrowheads="1"/>
          </p:cNvSpPr>
          <p:nvPr/>
        </p:nvSpPr>
        <p:spPr bwMode="auto">
          <a:xfrm>
            <a:off x="2818809" y="4382837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2A79C0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重视公益事业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2" name="矩形 8"/>
          <p:cNvSpPr>
            <a:spLocks noChangeArrowheads="1"/>
          </p:cNvSpPr>
          <p:nvPr/>
        </p:nvSpPr>
        <p:spPr bwMode="auto">
          <a:xfrm>
            <a:off x="6341354" y="4750595"/>
            <a:ext cx="375042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A79C0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E46C0A"/>
              </a:buClr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获得纳税最高信誉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AAA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级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，近十年来累计实际缴纳税款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亿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余元，缴纳各种保险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30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亿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余元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6"/>
          <p:cNvSpPr>
            <a:spLocks noChangeArrowheads="1"/>
          </p:cNvSpPr>
          <p:nvPr/>
        </p:nvSpPr>
        <p:spPr bwMode="auto">
          <a:xfrm>
            <a:off x="7598073" y="4382837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2A79C0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足额纳税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6" name="矩形 60"/>
          <p:cNvSpPr>
            <a:spLocks noChangeArrowheads="1"/>
          </p:cNvSpPr>
          <p:nvPr/>
        </p:nvSpPr>
        <p:spPr bwMode="auto">
          <a:xfrm>
            <a:off x="4474373" y="436713"/>
            <a:ext cx="39629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A79C0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rgbClr val="00B3F2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Clr>
                <a:srgbClr val="5DD5FF"/>
              </a:buClr>
              <a:buSzPct val="7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•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EFFF"/>
              </a:buClr>
              <a:buFont typeface="微软雅黑" panose="020B0503020204020204" charset="-122"/>
              <a:buChar char="○"/>
              <a:defRPr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A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信华信支持可持续发展践行社会责任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AAE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7" name="Freeform 9"/>
          <p:cNvSpPr>
            <a:spLocks noEditPoints="1"/>
          </p:cNvSpPr>
          <p:nvPr/>
        </p:nvSpPr>
        <p:spPr bwMode="auto">
          <a:xfrm>
            <a:off x="4016826" y="415227"/>
            <a:ext cx="435511" cy="391048"/>
          </a:xfrm>
          <a:custGeom>
            <a:avLst/>
            <a:gdLst>
              <a:gd name="T0" fmla="*/ 564144434 w 276"/>
              <a:gd name="T1" fmla="*/ 645921959 h 248"/>
              <a:gd name="T2" fmla="*/ 568967270 w 276"/>
              <a:gd name="T3" fmla="*/ 559155569 h 248"/>
              <a:gd name="T4" fmla="*/ 602718337 w 276"/>
              <a:gd name="T5" fmla="*/ 645921959 h 248"/>
              <a:gd name="T6" fmla="*/ 578610746 w 276"/>
              <a:gd name="T7" fmla="*/ 612179718 h 248"/>
              <a:gd name="T8" fmla="*/ 515927055 w 276"/>
              <a:gd name="T9" fmla="*/ 612179718 h 248"/>
              <a:gd name="T10" fmla="*/ 588254222 w 276"/>
              <a:gd name="T11" fmla="*/ 626640051 h 248"/>
              <a:gd name="T12" fmla="*/ 602718337 w 276"/>
              <a:gd name="T13" fmla="*/ 265116354 h 248"/>
              <a:gd name="T14" fmla="*/ 414671657 w 276"/>
              <a:gd name="T15" fmla="*/ 660382293 h 248"/>
              <a:gd name="T16" fmla="*/ 327878178 w 276"/>
              <a:gd name="T17" fmla="*/ 592897810 h 248"/>
              <a:gd name="T18" fmla="*/ 284483635 w 276"/>
              <a:gd name="T19" fmla="*/ 530234903 h 248"/>
              <a:gd name="T20" fmla="*/ 284483635 w 276"/>
              <a:gd name="T21" fmla="*/ 568796523 h 248"/>
              <a:gd name="T22" fmla="*/ 236266256 w 276"/>
              <a:gd name="T23" fmla="*/ 457928846 h 248"/>
              <a:gd name="T24" fmla="*/ 245909732 w 276"/>
              <a:gd name="T25" fmla="*/ 303680170 h 248"/>
              <a:gd name="T26" fmla="*/ 245909732 w 276"/>
              <a:gd name="T27" fmla="*/ 221733159 h 248"/>
              <a:gd name="T28" fmla="*/ 183226040 w 276"/>
              <a:gd name="T29" fmla="*/ 221733159 h 248"/>
              <a:gd name="T30" fmla="*/ 1022212831 w 276"/>
              <a:gd name="T31" fmla="*/ 486851708 h 248"/>
              <a:gd name="T32" fmla="*/ 1031856307 w 276"/>
              <a:gd name="T33" fmla="*/ 419367226 h 248"/>
              <a:gd name="T34" fmla="*/ 1012569355 w 276"/>
              <a:gd name="T35" fmla="*/ 375984031 h 248"/>
              <a:gd name="T36" fmla="*/ 998103043 w 276"/>
              <a:gd name="T37" fmla="*/ 332600836 h 248"/>
              <a:gd name="T38" fmla="*/ 920955236 w 276"/>
              <a:gd name="T39" fmla="*/ 231374113 h 248"/>
              <a:gd name="T40" fmla="*/ 858271545 w 276"/>
              <a:gd name="T41" fmla="*/ 212094400 h 248"/>
              <a:gd name="T42" fmla="*/ 810054166 w 276"/>
              <a:gd name="T43" fmla="*/ 236195687 h 248"/>
              <a:gd name="T44" fmla="*/ 795590051 w 276"/>
              <a:gd name="T45" fmla="*/ 159070251 h 248"/>
              <a:gd name="T46" fmla="*/ 771480262 w 276"/>
              <a:gd name="T47" fmla="*/ 101226723 h 248"/>
              <a:gd name="T48" fmla="*/ 670224865 w 276"/>
              <a:gd name="T49" fmla="*/ 77125436 h 248"/>
              <a:gd name="T50" fmla="*/ 723262883 w 276"/>
              <a:gd name="T51" fmla="*/ 139788343 h 248"/>
              <a:gd name="T52" fmla="*/ 723262883 w 276"/>
              <a:gd name="T53" fmla="*/ 183171538 h 248"/>
              <a:gd name="T54" fmla="*/ 703975932 w 276"/>
              <a:gd name="T55" fmla="*/ 212094400 h 248"/>
              <a:gd name="T56" fmla="*/ 650935716 w 276"/>
              <a:gd name="T57" fmla="*/ 183171538 h 248"/>
              <a:gd name="T58" fmla="*/ 684688980 w 276"/>
              <a:gd name="T59" fmla="*/ 231374113 h 248"/>
              <a:gd name="T60" fmla="*/ 723262883 w 276"/>
              <a:gd name="T61" fmla="*/ 245836641 h 248"/>
              <a:gd name="T62" fmla="*/ 766659623 w 276"/>
              <a:gd name="T63" fmla="*/ 308499549 h 248"/>
              <a:gd name="T64" fmla="*/ 761836787 w 276"/>
              <a:gd name="T65" fmla="*/ 371164652 h 248"/>
              <a:gd name="T66" fmla="*/ 718442244 w 276"/>
              <a:gd name="T67" fmla="*/ 337422411 h 248"/>
              <a:gd name="T68" fmla="*/ 703975932 w 276"/>
              <a:gd name="T69" fmla="*/ 366343077 h 248"/>
              <a:gd name="T70" fmla="*/ 670224865 w 276"/>
              <a:gd name="T71" fmla="*/ 390444364 h 248"/>
              <a:gd name="T72" fmla="*/ 597897698 w 276"/>
              <a:gd name="T73" fmla="*/ 453109467 h 248"/>
              <a:gd name="T74" fmla="*/ 525570531 w 276"/>
              <a:gd name="T75" fmla="*/ 573615902 h 248"/>
              <a:gd name="T76" fmla="*/ 458066200 w 276"/>
              <a:gd name="T77" fmla="*/ 539873661 h 248"/>
              <a:gd name="T78" fmla="*/ 400205345 w 276"/>
              <a:gd name="T79" fmla="*/ 607358144 h 248"/>
              <a:gd name="T80" fmla="*/ 482175988 w 276"/>
              <a:gd name="T81" fmla="*/ 621820672 h 248"/>
              <a:gd name="T82" fmla="*/ 511106415 w 276"/>
              <a:gd name="T83" fmla="*/ 679664200 h 248"/>
              <a:gd name="T84" fmla="*/ 568967270 w 276"/>
              <a:gd name="T85" fmla="*/ 698943913 h 248"/>
              <a:gd name="T86" fmla="*/ 1012569355 w 276"/>
              <a:gd name="T87" fmla="*/ 356702123 h 248"/>
              <a:gd name="T88" fmla="*/ 525570531 w 276"/>
              <a:gd name="T89" fmla="*/ 106046102 h 248"/>
              <a:gd name="T90" fmla="*/ 631648764 w 276"/>
              <a:gd name="T91" fmla="*/ 144609918 h 248"/>
              <a:gd name="T92" fmla="*/ 578610746 w 276"/>
              <a:gd name="T93" fmla="*/ 173530584 h 248"/>
              <a:gd name="T94" fmla="*/ 520749891 w 276"/>
              <a:gd name="T95" fmla="*/ 236195687 h 248"/>
              <a:gd name="T96" fmla="*/ 588254222 w 276"/>
              <a:gd name="T97" fmla="*/ 303680170 h 248"/>
              <a:gd name="T98" fmla="*/ 626828125 w 276"/>
              <a:gd name="T99" fmla="*/ 216913780 h 248"/>
              <a:gd name="T100" fmla="*/ 665402028 w 276"/>
              <a:gd name="T101" fmla="*/ 159070251 h 248"/>
              <a:gd name="T102" fmla="*/ 655758553 w 276"/>
              <a:gd name="T103" fmla="*/ 120508631 h 248"/>
              <a:gd name="T104" fmla="*/ 626828125 w 276"/>
              <a:gd name="T105" fmla="*/ 67484482 h 248"/>
              <a:gd name="T106" fmla="*/ 593074861 w 276"/>
              <a:gd name="T107" fmla="*/ 96405148 h 248"/>
              <a:gd name="T108" fmla="*/ 602718337 w 276"/>
              <a:gd name="T109" fmla="*/ 91585769 h 248"/>
              <a:gd name="T110" fmla="*/ 506283579 w 276"/>
              <a:gd name="T111" fmla="*/ 53024149 h 248"/>
              <a:gd name="T112" fmla="*/ 535214006 w 276"/>
              <a:gd name="T113" fmla="*/ 86766390 h 248"/>
              <a:gd name="T114" fmla="*/ 573787910 w 276"/>
              <a:gd name="T115" fmla="*/ 57843528 h 248"/>
              <a:gd name="T116" fmla="*/ 477353151 w 276"/>
              <a:gd name="T117" fmla="*/ 110867677 h 248"/>
              <a:gd name="T118" fmla="*/ 438779248 w 276"/>
              <a:gd name="T119" fmla="*/ 91585769 h 248"/>
              <a:gd name="T120" fmla="*/ 366454278 w 276"/>
              <a:gd name="T121" fmla="*/ 86766390 h 248"/>
              <a:gd name="T122" fmla="*/ 617184649 w 276"/>
              <a:gd name="T123" fmla="*/ 202453446 h 2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76" h="248">
                <a:moveTo>
                  <a:pt x="115" y="122"/>
                </a:moveTo>
                <a:cubicBezTo>
                  <a:pt x="115" y="122"/>
                  <a:pt x="115" y="122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6" y="119"/>
                  <a:pt x="116" y="119"/>
                  <a:pt x="116" y="119"/>
                </a:cubicBezTo>
                <a:cubicBezTo>
                  <a:pt x="116" y="119"/>
                  <a:pt x="116" y="119"/>
                  <a:pt x="116" y="119"/>
                </a:cubicBezTo>
                <a:cubicBezTo>
                  <a:pt x="116" y="119"/>
                  <a:pt x="116" y="119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7" y="123"/>
                  <a:pt x="117" y="123"/>
                  <a:pt x="117" y="123"/>
                </a:cubicBezTo>
                <a:cubicBezTo>
                  <a:pt x="117" y="123"/>
                  <a:pt x="117" y="123"/>
                  <a:pt x="117" y="123"/>
                </a:cubicBezTo>
                <a:cubicBezTo>
                  <a:pt x="117" y="123"/>
                  <a:pt x="117" y="123"/>
                  <a:pt x="116" y="123"/>
                </a:cubicBezTo>
                <a:cubicBezTo>
                  <a:pt x="116" y="123"/>
                  <a:pt x="115" y="123"/>
                  <a:pt x="115" y="122"/>
                </a:cubicBezTo>
                <a:close/>
                <a:moveTo>
                  <a:pt x="118" y="132"/>
                </a:moveTo>
                <a:cubicBezTo>
                  <a:pt x="117" y="132"/>
                  <a:pt x="117" y="132"/>
                  <a:pt x="117" y="131"/>
                </a:cubicBezTo>
                <a:cubicBezTo>
                  <a:pt x="117" y="131"/>
                  <a:pt x="117" y="131"/>
                  <a:pt x="116" y="131"/>
                </a:cubicBezTo>
                <a:cubicBezTo>
                  <a:pt x="116" y="131"/>
                  <a:pt x="116" y="131"/>
                  <a:pt x="115" y="131"/>
                </a:cubicBezTo>
                <a:cubicBezTo>
                  <a:pt x="115" y="131"/>
                  <a:pt x="115" y="131"/>
                  <a:pt x="115" y="131"/>
                </a:cubicBezTo>
                <a:cubicBezTo>
                  <a:pt x="115" y="131"/>
                  <a:pt x="115" y="131"/>
                  <a:pt x="115" y="131"/>
                </a:cubicBezTo>
                <a:cubicBezTo>
                  <a:pt x="115" y="131"/>
                  <a:pt x="114" y="131"/>
                  <a:pt x="114" y="131"/>
                </a:cubicBezTo>
                <a:cubicBezTo>
                  <a:pt x="114" y="132"/>
                  <a:pt x="114" y="132"/>
                  <a:pt x="114" y="132"/>
                </a:cubicBezTo>
                <a:cubicBezTo>
                  <a:pt x="113" y="132"/>
                  <a:pt x="114" y="133"/>
                  <a:pt x="114" y="133"/>
                </a:cubicBezTo>
                <a:cubicBezTo>
                  <a:pt x="114" y="133"/>
                  <a:pt x="115" y="134"/>
                  <a:pt x="115" y="134"/>
                </a:cubicBezTo>
                <a:cubicBezTo>
                  <a:pt x="115" y="134"/>
                  <a:pt x="115" y="134"/>
                  <a:pt x="115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7" y="134"/>
                </a:cubicBezTo>
                <a:cubicBezTo>
                  <a:pt x="117" y="134"/>
                  <a:pt x="118" y="134"/>
                  <a:pt x="119" y="133"/>
                </a:cubicBezTo>
                <a:cubicBezTo>
                  <a:pt x="119" y="133"/>
                  <a:pt x="119" y="133"/>
                  <a:pt x="118" y="132"/>
                </a:cubicBezTo>
                <a:cubicBezTo>
                  <a:pt x="118" y="132"/>
                  <a:pt x="118" y="132"/>
                  <a:pt x="118" y="132"/>
                </a:cubicBezTo>
                <a:cubicBezTo>
                  <a:pt x="118" y="132"/>
                  <a:pt x="118" y="132"/>
                  <a:pt x="118" y="132"/>
                </a:cubicBezTo>
                <a:close/>
                <a:moveTo>
                  <a:pt x="122" y="122"/>
                </a:moveTo>
                <a:cubicBezTo>
                  <a:pt x="121" y="122"/>
                  <a:pt x="121" y="122"/>
                  <a:pt x="121" y="122"/>
                </a:cubicBezTo>
                <a:cubicBezTo>
                  <a:pt x="121" y="122"/>
                  <a:pt x="121" y="121"/>
                  <a:pt x="121" y="121"/>
                </a:cubicBezTo>
                <a:cubicBezTo>
                  <a:pt x="121" y="121"/>
                  <a:pt x="121" y="121"/>
                  <a:pt x="121" y="121"/>
                </a:cubicBezTo>
                <a:cubicBezTo>
                  <a:pt x="121" y="121"/>
                  <a:pt x="120" y="120"/>
                  <a:pt x="120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120"/>
                  <a:pt x="120" y="119"/>
                  <a:pt x="119" y="119"/>
                </a:cubicBezTo>
                <a:cubicBezTo>
                  <a:pt x="119" y="119"/>
                  <a:pt x="119" y="118"/>
                  <a:pt x="118" y="119"/>
                </a:cubicBezTo>
                <a:cubicBezTo>
                  <a:pt x="118" y="119"/>
                  <a:pt x="118" y="119"/>
                  <a:pt x="118" y="119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8" y="121"/>
                  <a:pt x="118" y="121"/>
                  <a:pt x="119" y="121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9" y="123"/>
                  <a:pt x="119" y="123"/>
                  <a:pt x="119" y="123"/>
                </a:cubicBezTo>
                <a:cubicBezTo>
                  <a:pt x="119" y="123"/>
                  <a:pt x="119" y="123"/>
                  <a:pt x="120" y="123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24"/>
                  <a:pt x="120" y="124"/>
                  <a:pt x="121" y="124"/>
                </a:cubicBezTo>
                <a:cubicBezTo>
                  <a:pt x="121" y="124"/>
                  <a:pt x="121" y="124"/>
                  <a:pt x="121" y="124"/>
                </a:cubicBezTo>
                <a:cubicBezTo>
                  <a:pt x="121" y="124"/>
                  <a:pt x="121" y="124"/>
                  <a:pt x="121" y="124"/>
                </a:cubicBezTo>
                <a:cubicBezTo>
                  <a:pt x="121" y="124"/>
                  <a:pt x="121" y="123"/>
                  <a:pt x="121" y="123"/>
                </a:cubicBezTo>
                <a:cubicBezTo>
                  <a:pt x="121" y="123"/>
                  <a:pt x="121" y="123"/>
                  <a:pt x="121" y="123"/>
                </a:cubicBezTo>
                <a:cubicBezTo>
                  <a:pt x="121" y="123"/>
                  <a:pt x="121" y="123"/>
                  <a:pt x="121" y="122"/>
                </a:cubicBezTo>
                <a:cubicBezTo>
                  <a:pt x="121" y="122"/>
                  <a:pt x="121" y="122"/>
                  <a:pt x="121" y="122"/>
                </a:cubicBezTo>
                <a:lnTo>
                  <a:pt x="122" y="122"/>
                </a:lnTo>
                <a:close/>
                <a:moveTo>
                  <a:pt x="118" y="116"/>
                </a:moveTo>
                <a:cubicBezTo>
                  <a:pt x="118" y="116"/>
                  <a:pt x="118" y="116"/>
                  <a:pt x="118" y="116"/>
                </a:cubicBezTo>
                <a:cubicBezTo>
                  <a:pt x="118" y="116"/>
                  <a:pt x="118" y="116"/>
                  <a:pt x="118" y="116"/>
                </a:cubicBezTo>
                <a:cubicBezTo>
                  <a:pt x="118" y="116"/>
                  <a:pt x="117" y="116"/>
                  <a:pt x="117" y="116"/>
                </a:cubicBezTo>
                <a:cubicBezTo>
                  <a:pt x="117" y="116"/>
                  <a:pt x="117" y="116"/>
                  <a:pt x="117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5" y="116"/>
                  <a:pt x="115" y="116"/>
                  <a:pt x="115" y="116"/>
                </a:cubicBezTo>
                <a:cubicBezTo>
                  <a:pt x="115" y="116"/>
                  <a:pt x="114" y="116"/>
                  <a:pt x="114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4" y="118"/>
                  <a:pt x="115" y="118"/>
                  <a:pt x="115" y="118"/>
                </a:cubicBezTo>
                <a:cubicBezTo>
                  <a:pt x="115" y="118"/>
                  <a:pt x="115" y="118"/>
                  <a:pt x="115" y="118"/>
                </a:cubicBezTo>
                <a:cubicBezTo>
                  <a:pt x="116" y="118"/>
                  <a:pt x="116" y="118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9"/>
                  <a:pt x="117" y="119"/>
                </a:cubicBezTo>
                <a:cubicBezTo>
                  <a:pt x="118" y="119"/>
                  <a:pt x="118" y="119"/>
                  <a:pt x="118" y="119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18" y="118"/>
                  <a:pt x="119" y="117"/>
                  <a:pt x="118" y="117"/>
                </a:cubicBezTo>
                <a:cubicBezTo>
                  <a:pt x="118" y="117"/>
                  <a:pt x="118" y="117"/>
                  <a:pt x="118" y="116"/>
                </a:cubicBezTo>
                <a:close/>
                <a:moveTo>
                  <a:pt x="123" y="131"/>
                </a:moveTo>
                <a:cubicBezTo>
                  <a:pt x="123" y="131"/>
                  <a:pt x="122" y="131"/>
                  <a:pt x="122" y="131"/>
                </a:cubicBezTo>
                <a:cubicBezTo>
                  <a:pt x="122" y="131"/>
                  <a:pt x="121" y="131"/>
                  <a:pt x="121" y="131"/>
                </a:cubicBezTo>
                <a:cubicBezTo>
                  <a:pt x="121" y="131"/>
                  <a:pt x="120" y="132"/>
                  <a:pt x="120" y="132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0" y="133"/>
                  <a:pt x="120" y="133"/>
                  <a:pt x="121" y="133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1" y="133"/>
                  <a:pt x="121" y="134"/>
                  <a:pt x="122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2" y="133"/>
                  <a:pt x="123" y="133"/>
                  <a:pt x="123" y="133"/>
                </a:cubicBezTo>
                <a:cubicBezTo>
                  <a:pt x="124" y="134"/>
                  <a:pt x="124" y="134"/>
                  <a:pt x="124" y="133"/>
                </a:cubicBezTo>
                <a:cubicBezTo>
                  <a:pt x="124" y="133"/>
                  <a:pt x="125" y="133"/>
                  <a:pt x="125" y="133"/>
                </a:cubicBezTo>
                <a:cubicBezTo>
                  <a:pt x="125" y="133"/>
                  <a:pt x="125" y="133"/>
                  <a:pt x="125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134"/>
                  <a:pt x="127" y="134"/>
                  <a:pt x="127" y="133"/>
                </a:cubicBezTo>
                <a:cubicBezTo>
                  <a:pt x="127" y="133"/>
                  <a:pt x="127" y="133"/>
                  <a:pt x="127" y="133"/>
                </a:cubicBezTo>
                <a:cubicBezTo>
                  <a:pt x="127" y="133"/>
                  <a:pt x="127" y="133"/>
                  <a:pt x="127" y="133"/>
                </a:cubicBezTo>
                <a:cubicBezTo>
                  <a:pt x="128" y="133"/>
                  <a:pt x="128" y="133"/>
                  <a:pt x="129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0" y="133"/>
                  <a:pt x="130" y="133"/>
                  <a:pt x="130" y="133"/>
                </a:cubicBezTo>
                <a:cubicBezTo>
                  <a:pt x="130" y="133"/>
                  <a:pt x="130" y="133"/>
                  <a:pt x="130" y="133"/>
                </a:cubicBezTo>
                <a:cubicBezTo>
                  <a:pt x="131" y="132"/>
                  <a:pt x="131" y="132"/>
                  <a:pt x="132" y="131"/>
                </a:cubicBezTo>
                <a:cubicBezTo>
                  <a:pt x="132" y="131"/>
                  <a:pt x="132" y="131"/>
                  <a:pt x="131" y="131"/>
                </a:cubicBezTo>
                <a:cubicBezTo>
                  <a:pt x="131" y="130"/>
                  <a:pt x="131" y="130"/>
                  <a:pt x="131" y="130"/>
                </a:cubicBezTo>
                <a:cubicBezTo>
                  <a:pt x="131" y="130"/>
                  <a:pt x="131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130" y="130"/>
                  <a:pt x="130" y="130"/>
                  <a:pt x="129" y="129"/>
                </a:cubicBezTo>
                <a:cubicBezTo>
                  <a:pt x="129" y="129"/>
                  <a:pt x="129" y="129"/>
                  <a:pt x="129" y="129"/>
                </a:cubicBezTo>
                <a:cubicBezTo>
                  <a:pt x="129" y="129"/>
                  <a:pt x="128" y="129"/>
                  <a:pt x="128" y="129"/>
                </a:cubicBezTo>
                <a:cubicBezTo>
                  <a:pt x="128" y="129"/>
                  <a:pt x="128" y="129"/>
                  <a:pt x="128" y="129"/>
                </a:cubicBezTo>
                <a:cubicBezTo>
                  <a:pt x="128" y="129"/>
                  <a:pt x="127" y="129"/>
                  <a:pt x="127" y="129"/>
                </a:cubicBezTo>
                <a:cubicBezTo>
                  <a:pt x="127" y="129"/>
                  <a:pt x="126" y="129"/>
                  <a:pt x="126" y="129"/>
                </a:cubicBezTo>
                <a:cubicBezTo>
                  <a:pt x="126" y="129"/>
                  <a:pt x="126" y="129"/>
                  <a:pt x="125" y="129"/>
                </a:cubicBezTo>
                <a:cubicBezTo>
                  <a:pt x="125" y="129"/>
                  <a:pt x="125" y="129"/>
                  <a:pt x="125" y="129"/>
                </a:cubicBezTo>
                <a:cubicBezTo>
                  <a:pt x="124" y="129"/>
                  <a:pt x="124" y="129"/>
                  <a:pt x="124" y="129"/>
                </a:cubicBezTo>
                <a:cubicBezTo>
                  <a:pt x="124" y="129"/>
                  <a:pt x="124" y="129"/>
                  <a:pt x="124" y="129"/>
                </a:cubicBezTo>
                <a:cubicBezTo>
                  <a:pt x="123" y="129"/>
                  <a:pt x="123" y="129"/>
                  <a:pt x="123" y="129"/>
                </a:cubicBezTo>
                <a:cubicBezTo>
                  <a:pt x="122" y="129"/>
                  <a:pt x="122" y="129"/>
                  <a:pt x="122" y="129"/>
                </a:cubicBezTo>
                <a:cubicBezTo>
                  <a:pt x="122" y="129"/>
                  <a:pt x="122" y="129"/>
                  <a:pt x="122" y="129"/>
                </a:cubicBezTo>
                <a:cubicBezTo>
                  <a:pt x="122" y="129"/>
                  <a:pt x="122" y="129"/>
                  <a:pt x="122" y="129"/>
                </a:cubicBezTo>
                <a:cubicBezTo>
                  <a:pt x="122" y="128"/>
                  <a:pt x="122" y="128"/>
                  <a:pt x="121" y="128"/>
                </a:cubicBezTo>
                <a:cubicBezTo>
                  <a:pt x="121" y="128"/>
                  <a:pt x="121" y="128"/>
                  <a:pt x="121" y="128"/>
                </a:cubicBezTo>
                <a:cubicBezTo>
                  <a:pt x="121" y="128"/>
                  <a:pt x="121" y="127"/>
                  <a:pt x="121" y="127"/>
                </a:cubicBezTo>
                <a:cubicBezTo>
                  <a:pt x="121" y="127"/>
                  <a:pt x="120" y="127"/>
                  <a:pt x="120" y="127"/>
                </a:cubicBezTo>
                <a:cubicBezTo>
                  <a:pt x="120" y="127"/>
                  <a:pt x="120" y="127"/>
                  <a:pt x="120" y="127"/>
                </a:cubicBezTo>
                <a:cubicBezTo>
                  <a:pt x="120" y="127"/>
                  <a:pt x="120" y="126"/>
                  <a:pt x="119" y="127"/>
                </a:cubicBezTo>
                <a:cubicBezTo>
                  <a:pt x="119" y="127"/>
                  <a:pt x="119" y="126"/>
                  <a:pt x="118" y="126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25"/>
                  <a:pt x="117" y="125"/>
                  <a:pt x="116" y="125"/>
                </a:cubicBezTo>
                <a:cubicBezTo>
                  <a:pt x="116" y="125"/>
                  <a:pt x="116" y="125"/>
                  <a:pt x="115" y="125"/>
                </a:cubicBezTo>
                <a:cubicBezTo>
                  <a:pt x="115" y="125"/>
                  <a:pt x="115" y="124"/>
                  <a:pt x="115" y="124"/>
                </a:cubicBezTo>
                <a:cubicBezTo>
                  <a:pt x="114" y="124"/>
                  <a:pt x="114" y="124"/>
                  <a:pt x="113" y="124"/>
                </a:cubicBezTo>
                <a:cubicBezTo>
                  <a:pt x="113" y="124"/>
                  <a:pt x="113" y="124"/>
                  <a:pt x="113" y="124"/>
                </a:cubicBezTo>
                <a:cubicBezTo>
                  <a:pt x="113" y="124"/>
                  <a:pt x="113" y="124"/>
                  <a:pt x="113" y="123"/>
                </a:cubicBezTo>
                <a:cubicBezTo>
                  <a:pt x="113" y="123"/>
                  <a:pt x="113" y="123"/>
                  <a:pt x="113" y="123"/>
                </a:cubicBezTo>
                <a:cubicBezTo>
                  <a:pt x="112" y="123"/>
                  <a:pt x="112" y="123"/>
                  <a:pt x="111" y="123"/>
                </a:cubicBezTo>
                <a:cubicBezTo>
                  <a:pt x="111" y="123"/>
                  <a:pt x="111" y="123"/>
                  <a:pt x="110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10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8" y="123"/>
                  <a:pt x="107" y="123"/>
                </a:cubicBezTo>
                <a:cubicBezTo>
                  <a:pt x="107" y="123"/>
                  <a:pt x="107" y="123"/>
                  <a:pt x="107" y="123"/>
                </a:cubicBezTo>
                <a:cubicBezTo>
                  <a:pt x="107" y="123"/>
                  <a:pt x="106" y="123"/>
                  <a:pt x="106" y="123"/>
                </a:cubicBezTo>
                <a:cubicBezTo>
                  <a:pt x="106" y="123"/>
                  <a:pt x="106" y="123"/>
                  <a:pt x="106" y="123"/>
                </a:cubicBezTo>
                <a:cubicBezTo>
                  <a:pt x="105" y="123"/>
                  <a:pt x="104" y="124"/>
                  <a:pt x="104" y="124"/>
                </a:cubicBezTo>
                <a:cubicBezTo>
                  <a:pt x="104" y="124"/>
                  <a:pt x="104" y="124"/>
                  <a:pt x="104" y="125"/>
                </a:cubicBezTo>
                <a:cubicBezTo>
                  <a:pt x="104" y="125"/>
                  <a:pt x="104" y="125"/>
                  <a:pt x="104" y="125"/>
                </a:cubicBezTo>
                <a:cubicBezTo>
                  <a:pt x="104" y="125"/>
                  <a:pt x="104" y="125"/>
                  <a:pt x="103" y="125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04" y="126"/>
                  <a:pt x="104" y="126"/>
                  <a:pt x="105" y="126"/>
                </a:cubicBezTo>
                <a:cubicBezTo>
                  <a:pt x="105" y="126"/>
                  <a:pt x="105" y="126"/>
                  <a:pt x="105" y="126"/>
                </a:cubicBezTo>
                <a:cubicBezTo>
                  <a:pt x="105" y="126"/>
                  <a:pt x="105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cubicBezTo>
                  <a:pt x="106" y="127"/>
                  <a:pt x="106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8" y="127"/>
                  <a:pt x="108" y="127"/>
                  <a:pt x="108" y="126"/>
                </a:cubicBezTo>
                <a:cubicBezTo>
                  <a:pt x="108" y="126"/>
                  <a:pt x="108" y="126"/>
                  <a:pt x="108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9" y="126"/>
                  <a:pt x="109" y="126"/>
                  <a:pt x="110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10" y="126"/>
                  <a:pt x="110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7"/>
                  <a:pt x="112" y="127"/>
                  <a:pt x="112" y="127"/>
                </a:cubicBezTo>
                <a:cubicBezTo>
                  <a:pt x="112" y="127"/>
                  <a:pt x="112" y="127"/>
                  <a:pt x="11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27"/>
                  <a:pt x="114" y="127"/>
                  <a:pt x="114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3" y="128"/>
                  <a:pt x="113" y="128"/>
                  <a:pt x="113" y="128"/>
                </a:cubicBezTo>
                <a:cubicBezTo>
                  <a:pt x="114" y="129"/>
                  <a:pt x="114" y="129"/>
                  <a:pt x="114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6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30"/>
                  <a:pt x="115" y="130"/>
                  <a:pt x="115" y="130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16" y="130"/>
                  <a:pt x="117" y="130"/>
                  <a:pt x="117" y="130"/>
                </a:cubicBezTo>
                <a:cubicBezTo>
                  <a:pt x="117" y="130"/>
                  <a:pt x="117" y="130"/>
                  <a:pt x="117" y="130"/>
                </a:cubicBezTo>
                <a:cubicBezTo>
                  <a:pt x="118" y="130"/>
                  <a:pt x="118" y="130"/>
                  <a:pt x="118" y="130"/>
                </a:cubicBezTo>
                <a:cubicBezTo>
                  <a:pt x="118" y="130"/>
                  <a:pt x="118" y="130"/>
                  <a:pt x="118" y="130"/>
                </a:cubicBezTo>
                <a:cubicBezTo>
                  <a:pt x="118" y="130"/>
                  <a:pt x="118" y="130"/>
                  <a:pt x="118" y="130"/>
                </a:cubicBezTo>
                <a:cubicBezTo>
                  <a:pt x="118" y="130"/>
                  <a:pt x="119" y="130"/>
                  <a:pt x="119" y="130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0" y="130"/>
                  <a:pt x="120" y="130"/>
                  <a:pt x="121" y="130"/>
                </a:cubicBezTo>
                <a:cubicBezTo>
                  <a:pt x="121" y="130"/>
                  <a:pt x="121" y="130"/>
                  <a:pt x="122" y="130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23" y="130"/>
                  <a:pt x="123" y="130"/>
                  <a:pt x="123" y="130"/>
                </a:cubicBezTo>
                <a:cubicBezTo>
                  <a:pt x="123" y="130"/>
                  <a:pt x="123" y="130"/>
                  <a:pt x="123" y="130"/>
                </a:cubicBezTo>
                <a:cubicBezTo>
                  <a:pt x="123" y="130"/>
                  <a:pt x="123" y="130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lose/>
                <a:moveTo>
                  <a:pt x="49" y="60"/>
                </a:moveTo>
                <a:cubicBezTo>
                  <a:pt x="49" y="60"/>
                  <a:pt x="49" y="60"/>
                  <a:pt x="50" y="60"/>
                </a:cubicBezTo>
                <a:cubicBezTo>
                  <a:pt x="50" y="60"/>
                  <a:pt x="50" y="60"/>
                  <a:pt x="50" y="60"/>
                </a:cubicBezTo>
                <a:cubicBezTo>
                  <a:pt x="50" y="60"/>
                  <a:pt x="51" y="60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8"/>
                  <a:pt x="51" y="57"/>
                  <a:pt x="51" y="57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1" y="53"/>
                  <a:pt x="51" y="53"/>
                  <a:pt x="51" y="54"/>
                </a:cubicBezTo>
                <a:cubicBezTo>
                  <a:pt x="50" y="54"/>
                  <a:pt x="50" y="54"/>
                  <a:pt x="50" y="54"/>
                </a:cubicBezTo>
                <a:cubicBezTo>
                  <a:pt x="50" y="54"/>
                  <a:pt x="50" y="54"/>
                  <a:pt x="50" y="54"/>
                </a:cubicBezTo>
                <a:cubicBezTo>
                  <a:pt x="50" y="53"/>
                  <a:pt x="49" y="54"/>
                  <a:pt x="49" y="54"/>
                </a:cubicBezTo>
                <a:cubicBezTo>
                  <a:pt x="49" y="55"/>
                  <a:pt x="49" y="56"/>
                  <a:pt x="49" y="56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8"/>
                  <a:pt x="49" y="59"/>
                  <a:pt x="49" y="60"/>
                </a:cubicBezTo>
                <a:cubicBezTo>
                  <a:pt x="49" y="60"/>
                  <a:pt x="49" y="60"/>
                  <a:pt x="49" y="60"/>
                </a:cubicBezTo>
                <a:close/>
                <a:moveTo>
                  <a:pt x="126" y="52"/>
                </a:moveTo>
                <a:cubicBezTo>
                  <a:pt x="126" y="52"/>
                  <a:pt x="126" y="52"/>
                  <a:pt x="126" y="52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5" y="53"/>
                  <a:pt x="125" y="53"/>
                </a:cubicBezTo>
                <a:cubicBezTo>
                  <a:pt x="124" y="53"/>
                  <a:pt x="124" y="53"/>
                  <a:pt x="124" y="54"/>
                </a:cubicBezTo>
                <a:cubicBezTo>
                  <a:pt x="124" y="54"/>
                  <a:pt x="124" y="54"/>
                  <a:pt x="124" y="54"/>
                </a:cubicBezTo>
                <a:cubicBezTo>
                  <a:pt x="124" y="54"/>
                  <a:pt x="124" y="55"/>
                  <a:pt x="124" y="55"/>
                </a:cubicBezTo>
                <a:cubicBezTo>
                  <a:pt x="125" y="55"/>
                  <a:pt x="125" y="55"/>
                  <a:pt x="125" y="55"/>
                </a:cubicBezTo>
                <a:cubicBezTo>
                  <a:pt x="125" y="55"/>
                  <a:pt x="125" y="55"/>
                  <a:pt x="125" y="55"/>
                </a:cubicBezTo>
                <a:cubicBezTo>
                  <a:pt x="125" y="55"/>
                  <a:pt x="125" y="55"/>
                  <a:pt x="126" y="55"/>
                </a:cubicBezTo>
                <a:cubicBezTo>
                  <a:pt x="126" y="54"/>
                  <a:pt x="126" y="54"/>
                  <a:pt x="126" y="54"/>
                </a:cubicBezTo>
                <a:cubicBezTo>
                  <a:pt x="127" y="53"/>
                  <a:pt x="126" y="53"/>
                  <a:pt x="126" y="52"/>
                </a:cubicBezTo>
                <a:close/>
                <a:moveTo>
                  <a:pt x="104" y="149"/>
                </a:moveTo>
                <a:cubicBezTo>
                  <a:pt x="104" y="149"/>
                  <a:pt x="104" y="149"/>
                  <a:pt x="103" y="149"/>
                </a:cubicBezTo>
                <a:cubicBezTo>
                  <a:pt x="103" y="149"/>
                  <a:pt x="103" y="149"/>
                  <a:pt x="103" y="148"/>
                </a:cubicBezTo>
                <a:cubicBezTo>
                  <a:pt x="103" y="148"/>
                  <a:pt x="103" y="148"/>
                  <a:pt x="103" y="148"/>
                </a:cubicBezTo>
                <a:cubicBezTo>
                  <a:pt x="103" y="148"/>
                  <a:pt x="103" y="148"/>
                  <a:pt x="102" y="148"/>
                </a:cubicBezTo>
                <a:cubicBezTo>
                  <a:pt x="102" y="148"/>
                  <a:pt x="100" y="147"/>
                  <a:pt x="100" y="147"/>
                </a:cubicBezTo>
                <a:cubicBezTo>
                  <a:pt x="100" y="146"/>
                  <a:pt x="100" y="146"/>
                  <a:pt x="100" y="146"/>
                </a:cubicBezTo>
                <a:cubicBezTo>
                  <a:pt x="100" y="146"/>
                  <a:pt x="100" y="145"/>
                  <a:pt x="100" y="145"/>
                </a:cubicBezTo>
                <a:cubicBezTo>
                  <a:pt x="100" y="145"/>
                  <a:pt x="100" y="145"/>
                  <a:pt x="100" y="145"/>
                </a:cubicBezTo>
                <a:cubicBezTo>
                  <a:pt x="99" y="145"/>
                  <a:pt x="99" y="144"/>
                  <a:pt x="99" y="144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4"/>
                  <a:pt x="98" y="143"/>
                  <a:pt x="98" y="143"/>
                </a:cubicBezTo>
                <a:cubicBezTo>
                  <a:pt x="98" y="143"/>
                  <a:pt x="98" y="143"/>
                  <a:pt x="97" y="143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97" y="142"/>
                  <a:pt x="96" y="142"/>
                  <a:pt x="96" y="142"/>
                </a:cubicBezTo>
                <a:cubicBezTo>
                  <a:pt x="96" y="142"/>
                  <a:pt x="96" y="142"/>
                  <a:pt x="95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95" y="142"/>
                  <a:pt x="94" y="142"/>
                  <a:pt x="94" y="142"/>
                </a:cubicBezTo>
                <a:cubicBezTo>
                  <a:pt x="94" y="142"/>
                  <a:pt x="94" y="142"/>
                  <a:pt x="94" y="142"/>
                </a:cubicBezTo>
                <a:cubicBezTo>
                  <a:pt x="94" y="141"/>
                  <a:pt x="93" y="141"/>
                  <a:pt x="93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2" y="141"/>
                  <a:pt x="92" y="141"/>
                  <a:pt x="92" y="141"/>
                </a:cubicBezTo>
                <a:cubicBezTo>
                  <a:pt x="91" y="141"/>
                  <a:pt x="91" y="141"/>
                  <a:pt x="91" y="141"/>
                </a:cubicBezTo>
                <a:cubicBezTo>
                  <a:pt x="91" y="141"/>
                  <a:pt x="91" y="141"/>
                  <a:pt x="91" y="141"/>
                </a:cubicBezTo>
                <a:cubicBezTo>
                  <a:pt x="91" y="141"/>
                  <a:pt x="90" y="140"/>
                  <a:pt x="90" y="140"/>
                </a:cubicBezTo>
                <a:cubicBezTo>
                  <a:pt x="90" y="139"/>
                  <a:pt x="89" y="139"/>
                  <a:pt x="89" y="139"/>
                </a:cubicBezTo>
                <a:cubicBezTo>
                  <a:pt x="88" y="139"/>
                  <a:pt x="88" y="138"/>
                  <a:pt x="88" y="138"/>
                </a:cubicBezTo>
                <a:cubicBezTo>
                  <a:pt x="88" y="138"/>
                  <a:pt x="88" y="137"/>
                  <a:pt x="88" y="137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7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5" y="137"/>
                  <a:pt x="85" y="137"/>
                  <a:pt x="85" y="137"/>
                </a:cubicBezTo>
                <a:cubicBezTo>
                  <a:pt x="85" y="137"/>
                  <a:pt x="85" y="137"/>
                  <a:pt x="85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7"/>
                  <a:pt x="83" y="137"/>
                  <a:pt x="83" y="137"/>
                </a:cubicBezTo>
                <a:cubicBezTo>
                  <a:pt x="83" y="137"/>
                  <a:pt x="83" y="137"/>
                  <a:pt x="83" y="137"/>
                </a:cubicBezTo>
                <a:cubicBezTo>
                  <a:pt x="82" y="137"/>
                  <a:pt x="82" y="137"/>
                  <a:pt x="81" y="137"/>
                </a:cubicBezTo>
                <a:cubicBezTo>
                  <a:pt x="81" y="137"/>
                  <a:pt x="80" y="137"/>
                  <a:pt x="80" y="137"/>
                </a:cubicBezTo>
                <a:cubicBezTo>
                  <a:pt x="80" y="136"/>
                  <a:pt x="80" y="136"/>
                  <a:pt x="79" y="136"/>
                </a:cubicBezTo>
                <a:cubicBezTo>
                  <a:pt x="79" y="136"/>
                  <a:pt x="78" y="136"/>
                  <a:pt x="78" y="136"/>
                </a:cubicBezTo>
                <a:cubicBezTo>
                  <a:pt x="78" y="135"/>
                  <a:pt x="78" y="135"/>
                  <a:pt x="78" y="135"/>
                </a:cubicBezTo>
                <a:cubicBezTo>
                  <a:pt x="78" y="135"/>
                  <a:pt x="78" y="135"/>
                  <a:pt x="77" y="135"/>
                </a:cubicBezTo>
                <a:cubicBezTo>
                  <a:pt x="77" y="135"/>
                  <a:pt x="76" y="135"/>
                  <a:pt x="76" y="135"/>
                </a:cubicBezTo>
                <a:cubicBezTo>
                  <a:pt x="76" y="134"/>
                  <a:pt x="76" y="134"/>
                  <a:pt x="75" y="134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4" y="134"/>
                  <a:pt x="74" y="134"/>
                  <a:pt x="74" y="134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2" y="133"/>
                  <a:pt x="72" y="133"/>
                  <a:pt x="72" y="132"/>
                </a:cubicBezTo>
                <a:cubicBezTo>
                  <a:pt x="71" y="132"/>
                  <a:pt x="71" y="132"/>
                  <a:pt x="71" y="132"/>
                </a:cubicBezTo>
                <a:cubicBezTo>
                  <a:pt x="71" y="132"/>
                  <a:pt x="71" y="132"/>
                  <a:pt x="71" y="132"/>
                </a:cubicBezTo>
                <a:cubicBezTo>
                  <a:pt x="70" y="131"/>
                  <a:pt x="70" y="131"/>
                  <a:pt x="70" y="131"/>
                </a:cubicBezTo>
                <a:cubicBezTo>
                  <a:pt x="70" y="131"/>
                  <a:pt x="69" y="131"/>
                  <a:pt x="69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9"/>
                  <a:pt x="68" y="128"/>
                  <a:pt x="68" y="128"/>
                </a:cubicBezTo>
                <a:cubicBezTo>
                  <a:pt x="68" y="128"/>
                  <a:pt x="68" y="127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9" y="127"/>
                  <a:pt x="69" y="127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9" y="126"/>
                  <a:pt x="68" y="125"/>
                  <a:pt x="68" y="125"/>
                </a:cubicBezTo>
                <a:cubicBezTo>
                  <a:pt x="68" y="125"/>
                  <a:pt x="68" y="125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67" y="123"/>
                  <a:pt x="67" y="122"/>
                  <a:pt x="67" y="122"/>
                </a:cubicBezTo>
                <a:cubicBezTo>
                  <a:pt x="67" y="122"/>
                  <a:pt x="67" y="122"/>
                  <a:pt x="66" y="121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66" y="120"/>
                  <a:pt x="66" y="120"/>
                  <a:pt x="66" y="120"/>
                </a:cubicBezTo>
                <a:cubicBezTo>
                  <a:pt x="66" y="120"/>
                  <a:pt x="65" y="120"/>
                  <a:pt x="65" y="120"/>
                </a:cubicBezTo>
                <a:cubicBezTo>
                  <a:pt x="65" y="119"/>
                  <a:pt x="65" y="119"/>
                  <a:pt x="65" y="119"/>
                </a:cubicBezTo>
                <a:cubicBezTo>
                  <a:pt x="64" y="119"/>
                  <a:pt x="64" y="118"/>
                  <a:pt x="64" y="118"/>
                </a:cubicBezTo>
                <a:cubicBezTo>
                  <a:pt x="63" y="118"/>
                  <a:pt x="64" y="117"/>
                  <a:pt x="64" y="117"/>
                </a:cubicBezTo>
                <a:cubicBezTo>
                  <a:pt x="64" y="117"/>
                  <a:pt x="64" y="117"/>
                  <a:pt x="64" y="116"/>
                </a:cubicBezTo>
                <a:cubicBezTo>
                  <a:pt x="64" y="116"/>
                  <a:pt x="63" y="116"/>
                  <a:pt x="63" y="116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2" y="115"/>
                  <a:pt x="62" y="115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61" y="113"/>
                  <a:pt x="61" y="112"/>
                  <a:pt x="61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1"/>
                  <a:pt x="60" y="111"/>
                  <a:pt x="60" y="111"/>
                </a:cubicBezTo>
                <a:cubicBezTo>
                  <a:pt x="60" y="111"/>
                  <a:pt x="60" y="110"/>
                  <a:pt x="60" y="110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60" y="110"/>
                  <a:pt x="59" y="109"/>
                  <a:pt x="59" y="109"/>
                </a:cubicBezTo>
                <a:cubicBezTo>
                  <a:pt x="59" y="109"/>
                  <a:pt x="59" y="108"/>
                  <a:pt x="59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8" y="109"/>
                  <a:pt x="58" y="109"/>
                </a:cubicBezTo>
                <a:cubicBezTo>
                  <a:pt x="58" y="109"/>
                  <a:pt x="59" y="109"/>
                  <a:pt x="59" y="109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1"/>
                  <a:pt x="59" y="111"/>
                  <a:pt x="60" y="111"/>
                </a:cubicBezTo>
                <a:cubicBezTo>
                  <a:pt x="60" y="111"/>
                  <a:pt x="60" y="112"/>
                  <a:pt x="60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2"/>
                  <a:pt x="60" y="113"/>
                  <a:pt x="60" y="113"/>
                </a:cubicBezTo>
                <a:cubicBezTo>
                  <a:pt x="61" y="113"/>
                  <a:pt x="61" y="114"/>
                  <a:pt x="61" y="114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61" y="115"/>
                  <a:pt x="61" y="115"/>
                  <a:pt x="61" y="115"/>
                </a:cubicBezTo>
                <a:cubicBezTo>
                  <a:pt x="61" y="115"/>
                  <a:pt x="62" y="115"/>
                  <a:pt x="62" y="115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2" y="117"/>
                  <a:pt x="62" y="117"/>
                </a:cubicBezTo>
                <a:cubicBezTo>
                  <a:pt x="62" y="117"/>
                  <a:pt x="62" y="118"/>
                  <a:pt x="62" y="118"/>
                </a:cubicBezTo>
                <a:cubicBezTo>
                  <a:pt x="62" y="118"/>
                  <a:pt x="62" y="118"/>
                  <a:pt x="62" y="118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62" y="119"/>
                  <a:pt x="63" y="120"/>
                  <a:pt x="63" y="120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63" y="121"/>
                  <a:pt x="63" y="121"/>
                  <a:pt x="63" y="121"/>
                </a:cubicBezTo>
                <a:cubicBezTo>
                  <a:pt x="63" y="121"/>
                  <a:pt x="63" y="121"/>
                  <a:pt x="64" y="121"/>
                </a:cubicBezTo>
                <a:cubicBezTo>
                  <a:pt x="64" y="121"/>
                  <a:pt x="64" y="121"/>
                  <a:pt x="64" y="121"/>
                </a:cubicBezTo>
                <a:cubicBezTo>
                  <a:pt x="64" y="122"/>
                  <a:pt x="64" y="122"/>
                  <a:pt x="64" y="123"/>
                </a:cubicBezTo>
                <a:cubicBezTo>
                  <a:pt x="64" y="123"/>
                  <a:pt x="63" y="124"/>
                  <a:pt x="63" y="124"/>
                </a:cubicBezTo>
                <a:cubicBezTo>
                  <a:pt x="63" y="124"/>
                  <a:pt x="62" y="123"/>
                  <a:pt x="62" y="123"/>
                </a:cubicBezTo>
                <a:cubicBezTo>
                  <a:pt x="62" y="123"/>
                  <a:pt x="62" y="123"/>
                  <a:pt x="62" y="122"/>
                </a:cubicBezTo>
                <a:cubicBezTo>
                  <a:pt x="62" y="122"/>
                  <a:pt x="62" y="122"/>
                  <a:pt x="61" y="122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61" y="122"/>
                  <a:pt x="61" y="122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1" y="121"/>
                  <a:pt x="60" y="121"/>
                  <a:pt x="60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0" y="120"/>
                  <a:pt x="60" y="120"/>
                  <a:pt x="59" y="120"/>
                </a:cubicBezTo>
                <a:cubicBezTo>
                  <a:pt x="59" y="120"/>
                  <a:pt x="59" y="120"/>
                  <a:pt x="59" y="120"/>
                </a:cubicBezTo>
                <a:cubicBezTo>
                  <a:pt x="59" y="120"/>
                  <a:pt x="59" y="119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9" y="118"/>
                  <a:pt x="59" y="118"/>
                  <a:pt x="59" y="117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59" y="117"/>
                  <a:pt x="58" y="117"/>
                  <a:pt x="58" y="11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7" y="116"/>
                  <a:pt x="57" y="116"/>
                  <a:pt x="57" y="115"/>
                </a:cubicBezTo>
                <a:cubicBezTo>
                  <a:pt x="57" y="115"/>
                  <a:pt x="56" y="115"/>
                  <a:pt x="56" y="115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5" y="114"/>
                  <a:pt x="56" y="113"/>
                  <a:pt x="56" y="113"/>
                </a:cubicBezTo>
                <a:cubicBezTo>
                  <a:pt x="56" y="113"/>
                  <a:pt x="57" y="113"/>
                  <a:pt x="57" y="113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7" y="112"/>
                  <a:pt x="56" y="112"/>
                  <a:pt x="56" y="111"/>
                </a:cubicBezTo>
                <a:cubicBezTo>
                  <a:pt x="56" y="111"/>
                  <a:pt x="56" y="111"/>
                  <a:pt x="56" y="110"/>
                </a:cubicBezTo>
                <a:cubicBezTo>
                  <a:pt x="56" y="110"/>
                  <a:pt x="56" y="110"/>
                  <a:pt x="55" y="110"/>
                </a:cubicBezTo>
                <a:cubicBezTo>
                  <a:pt x="55" y="110"/>
                  <a:pt x="55" y="110"/>
                  <a:pt x="55" y="109"/>
                </a:cubicBezTo>
                <a:cubicBezTo>
                  <a:pt x="55" y="109"/>
                  <a:pt x="55" y="109"/>
                  <a:pt x="55" y="109"/>
                </a:cubicBezTo>
                <a:cubicBezTo>
                  <a:pt x="55" y="109"/>
                  <a:pt x="55" y="108"/>
                  <a:pt x="55" y="108"/>
                </a:cubicBezTo>
                <a:cubicBezTo>
                  <a:pt x="55" y="108"/>
                  <a:pt x="55" y="108"/>
                  <a:pt x="54" y="108"/>
                </a:cubicBezTo>
                <a:cubicBezTo>
                  <a:pt x="54" y="107"/>
                  <a:pt x="54" y="107"/>
                  <a:pt x="54" y="107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5"/>
                  <a:pt x="54" y="104"/>
                  <a:pt x="54" y="104"/>
                </a:cubicBezTo>
                <a:cubicBezTo>
                  <a:pt x="54" y="104"/>
                  <a:pt x="54" y="103"/>
                  <a:pt x="54" y="103"/>
                </a:cubicBezTo>
                <a:cubicBezTo>
                  <a:pt x="54" y="103"/>
                  <a:pt x="54" y="102"/>
                  <a:pt x="53" y="102"/>
                </a:cubicBezTo>
                <a:cubicBezTo>
                  <a:pt x="53" y="102"/>
                  <a:pt x="53" y="102"/>
                  <a:pt x="53" y="101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51" y="101"/>
                  <a:pt x="51" y="100"/>
                  <a:pt x="51" y="100"/>
                </a:cubicBezTo>
                <a:cubicBezTo>
                  <a:pt x="51" y="100"/>
                  <a:pt x="51" y="100"/>
                  <a:pt x="50" y="100"/>
                </a:cubicBezTo>
                <a:cubicBezTo>
                  <a:pt x="50" y="100"/>
                  <a:pt x="50" y="100"/>
                  <a:pt x="50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97"/>
                  <a:pt x="49" y="97"/>
                  <a:pt x="49" y="97"/>
                </a:cubicBezTo>
                <a:cubicBezTo>
                  <a:pt x="49" y="97"/>
                  <a:pt x="49" y="96"/>
                  <a:pt x="49" y="96"/>
                </a:cubicBezTo>
                <a:cubicBezTo>
                  <a:pt x="49" y="96"/>
                  <a:pt x="49" y="95"/>
                  <a:pt x="49" y="95"/>
                </a:cubicBezTo>
                <a:cubicBezTo>
                  <a:pt x="49" y="95"/>
                  <a:pt x="49" y="95"/>
                  <a:pt x="49" y="95"/>
                </a:cubicBezTo>
                <a:cubicBezTo>
                  <a:pt x="49" y="95"/>
                  <a:pt x="49" y="95"/>
                  <a:pt x="49" y="94"/>
                </a:cubicBezTo>
                <a:cubicBezTo>
                  <a:pt x="49" y="94"/>
                  <a:pt x="49" y="94"/>
                  <a:pt x="49" y="93"/>
                </a:cubicBezTo>
                <a:cubicBezTo>
                  <a:pt x="49" y="93"/>
                  <a:pt x="48" y="93"/>
                  <a:pt x="48" y="93"/>
                </a:cubicBezTo>
                <a:cubicBezTo>
                  <a:pt x="48" y="93"/>
                  <a:pt x="48" y="93"/>
                  <a:pt x="48" y="92"/>
                </a:cubicBezTo>
                <a:cubicBezTo>
                  <a:pt x="48" y="92"/>
                  <a:pt x="48" y="92"/>
                  <a:pt x="48" y="92"/>
                </a:cubicBezTo>
                <a:cubicBezTo>
                  <a:pt x="48" y="91"/>
                  <a:pt x="48" y="91"/>
                  <a:pt x="48" y="90"/>
                </a:cubicBezTo>
                <a:cubicBezTo>
                  <a:pt x="48" y="90"/>
                  <a:pt x="48" y="89"/>
                  <a:pt x="48" y="89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7"/>
                  <a:pt x="48" y="87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5"/>
                  <a:pt x="48" y="85"/>
                  <a:pt x="48" y="85"/>
                </a:cubicBezTo>
                <a:cubicBezTo>
                  <a:pt x="48" y="85"/>
                  <a:pt x="48" y="85"/>
                  <a:pt x="48" y="84"/>
                </a:cubicBezTo>
                <a:cubicBezTo>
                  <a:pt x="48" y="84"/>
                  <a:pt x="49" y="83"/>
                  <a:pt x="49" y="82"/>
                </a:cubicBezTo>
                <a:cubicBezTo>
                  <a:pt x="49" y="81"/>
                  <a:pt x="49" y="81"/>
                  <a:pt x="49" y="80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79"/>
                  <a:pt x="50" y="79"/>
                  <a:pt x="50" y="79"/>
                </a:cubicBezTo>
                <a:cubicBezTo>
                  <a:pt x="50" y="79"/>
                  <a:pt x="50" y="79"/>
                  <a:pt x="50" y="79"/>
                </a:cubicBezTo>
                <a:cubicBezTo>
                  <a:pt x="50" y="79"/>
                  <a:pt x="50" y="78"/>
                  <a:pt x="50" y="78"/>
                </a:cubicBezTo>
                <a:cubicBezTo>
                  <a:pt x="51" y="77"/>
                  <a:pt x="51" y="77"/>
                  <a:pt x="51" y="76"/>
                </a:cubicBezTo>
                <a:cubicBezTo>
                  <a:pt x="51" y="76"/>
                  <a:pt x="51" y="75"/>
                  <a:pt x="52" y="75"/>
                </a:cubicBezTo>
                <a:cubicBezTo>
                  <a:pt x="52" y="74"/>
                  <a:pt x="53" y="73"/>
                  <a:pt x="53" y="71"/>
                </a:cubicBezTo>
                <a:cubicBezTo>
                  <a:pt x="53" y="71"/>
                  <a:pt x="53" y="71"/>
                  <a:pt x="53" y="71"/>
                </a:cubicBezTo>
                <a:cubicBezTo>
                  <a:pt x="53" y="70"/>
                  <a:pt x="53" y="70"/>
                  <a:pt x="53" y="69"/>
                </a:cubicBezTo>
                <a:cubicBezTo>
                  <a:pt x="53" y="68"/>
                  <a:pt x="53" y="68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2" y="66"/>
                  <a:pt x="52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6"/>
                  <a:pt x="52" y="65"/>
                  <a:pt x="52" y="65"/>
                </a:cubicBezTo>
                <a:cubicBezTo>
                  <a:pt x="52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4"/>
                  <a:pt x="51" y="64"/>
                  <a:pt x="51" y="63"/>
                </a:cubicBezTo>
                <a:cubicBezTo>
                  <a:pt x="51" y="63"/>
                  <a:pt x="51" y="63"/>
                  <a:pt x="51" y="63"/>
                </a:cubicBezTo>
                <a:cubicBezTo>
                  <a:pt x="51" y="63"/>
                  <a:pt x="51" y="63"/>
                  <a:pt x="51" y="62"/>
                </a:cubicBezTo>
                <a:cubicBezTo>
                  <a:pt x="51" y="62"/>
                  <a:pt x="51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0"/>
                  <a:pt x="52" y="60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8"/>
                  <a:pt x="53" y="58"/>
                  <a:pt x="53" y="58"/>
                </a:cubicBezTo>
                <a:cubicBezTo>
                  <a:pt x="53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7"/>
                  <a:pt x="52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6"/>
                  <a:pt x="52" y="56"/>
                  <a:pt x="53" y="56"/>
                </a:cubicBezTo>
                <a:cubicBezTo>
                  <a:pt x="52" y="56"/>
                  <a:pt x="52" y="56"/>
                  <a:pt x="52" y="56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52" y="54"/>
                  <a:pt x="52" y="54"/>
                  <a:pt x="51" y="53"/>
                </a:cubicBezTo>
                <a:cubicBezTo>
                  <a:pt x="51" y="53"/>
                  <a:pt x="51" y="53"/>
                  <a:pt x="51" y="53"/>
                </a:cubicBezTo>
                <a:cubicBezTo>
                  <a:pt x="51" y="53"/>
                  <a:pt x="51" y="53"/>
                  <a:pt x="51" y="53"/>
                </a:cubicBezTo>
                <a:cubicBezTo>
                  <a:pt x="50" y="53"/>
                  <a:pt x="50" y="52"/>
                  <a:pt x="50" y="52"/>
                </a:cubicBezTo>
                <a:cubicBezTo>
                  <a:pt x="50" y="52"/>
                  <a:pt x="50" y="51"/>
                  <a:pt x="51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51"/>
                  <a:pt x="51" y="50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0"/>
                  <a:pt x="51" y="50"/>
                  <a:pt x="50" y="50"/>
                </a:cubicBezTo>
                <a:cubicBezTo>
                  <a:pt x="50" y="49"/>
                  <a:pt x="50" y="48"/>
                  <a:pt x="50" y="48"/>
                </a:cubicBezTo>
                <a:cubicBezTo>
                  <a:pt x="50" y="48"/>
                  <a:pt x="51" y="47"/>
                  <a:pt x="51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5"/>
                  <a:pt x="51" y="45"/>
                  <a:pt x="51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1" y="45"/>
                  <a:pt x="51" y="44"/>
                  <a:pt x="51" y="44"/>
                </a:cubicBezTo>
                <a:cubicBezTo>
                  <a:pt x="51" y="44"/>
                  <a:pt x="50" y="43"/>
                  <a:pt x="50" y="43"/>
                </a:cubicBezTo>
                <a:cubicBezTo>
                  <a:pt x="50" y="43"/>
                  <a:pt x="50" y="43"/>
                  <a:pt x="50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42"/>
                  <a:pt x="50" y="42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1"/>
                  <a:pt x="45" y="41"/>
                  <a:pt x="44" y="42"/>
                </a:cubicBezTo>
                <a:cubicBezTo>
                  <a:pt x="44" y="42"/>
                  <a:pt x="44" y="42"/>
                  <a:pt x="44" y="42"/>
                </a:cubicBezTo>
                <a:cubicBezTo>
                  <a:pt x="43" y="42"/>
                  <a:pt x="43" y="42"/>
                  <a:pt x="43" y="42"/>
                </a:cubicBezTo>
                <a:cubicBezTo>
                  <a:pt x="43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1" y="43"/>
                  <a:pt x="41" y="43"/>
                </a:cubicBezTo>
                <a:cubicBezTo>
                  <a:pt x="41" y="44"/>
                  <a:pt x="40" y="44"/>
                  <a:pt x="40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6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6" y="48"/>
                </a:cubicBezTo>
                <a:cubicBezTo>
                  <a:pt x="36" y="49"/>
                  <a:pt x="36" y="49"/>
                  <a:pt x="36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0"/>
                  <a:pt x="33" y="49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50"/>
                  <a:pt x="32" y="50"/>
                  <a:pt x="32" y="51"/>
                </a:cubicBezTo>
                <a:cubicBezTo>
                  <a:pt x="32" y="51"/>
                  <a:pt x="31" y="51"/>
                  <a:pt x="31" y="52"/>
                </a:cubicBezTo>
                <a:cubicBezTo>
                  <a:pt x="31" y="52"/>
                  <a:pt x="30" y="52"/>
                  <a:pt x="30" y="52"/>
                </a:cubicBezTo>
                <a:cubicBezTo>
                  <a:pt x="30" y="52"/>
                  <a:pt x="30" y="52"/>
                  <a:pt x="30" y="52"/>
                </a:cubicBezTo>
                <a:cubicBezTo>
                  <a:pt x="17" y="70"/>
                  <a:pt x="10" y="91"/>
                  <a:pt x="10" y="114"/>
                </a:cubicBezTo>
                <a:cubicBezTo>
                  <a:pt x="10" y="167"/>
                  <a:pt x="50" y="211"/>
                  <a:pt x="101" y="218"/>
                </a:cubicBezTo>
                <a:cubicBezTo>
                  <a:pt x="102" y="226"/>
                  <a:pt x="102" y="226"/>
                  <a:pt x="102" y="226"/>
                </a:cubicBezTo>
                <a:cubicBezTo>
                  <a:pt x="101" y="226"/>
                  <a:pt x="101" y="227"/>
                  <a:pt x="101" y="227"/>
                </a:cubicBezTo>
                <a:cubicBezTo>
                  <a:pt x="44" y="221"/>
                  <a:pt x="0" y="172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70" y="0"/>
                  <a:pt x="216" y="41"/>
                  <a:pt x="226" y="93"/>
                </a:cubicBezTo>
                <a:cubicBezTo>
                  <a:pt x="224" y="96"/>
                  <a:pt x="221" y="99"/>
                  <a:pt x="219" y="100"/>
                </a:cubicBezTo>
                <a:cubicBezTo>
                  <a:pt x="218" y="100"/>
                  <a:pt x="218" y="100"/>
                  <a:pt x="218" y="100"/>
                </a:cubicBezTo>
                <a:cubicBezTo>
                  <a:pt x="218" y="99"/>
                  <a:pt x="217" y="97"/>
                  <a:pt x="217" y="96"/>
                </a:cubicBezTo>
                <a:cubicBezTo>
                  <a:pt x="217" y="96"/>
                  <a:pt x="217" y="96"/>
                  <a:pt x="217" y="96"/>
                </a:cubicBezTo>
                <a:cubicBezTo>
                  <a:pt x="217" y="97"/>
                  <a:pt x="217" y="97"/>
                  <a:pt x="217" y="98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17" y="98"/>
                  <a:pt x="217" y="99"/>
                  <a:pt x="217" y="99"/>
                </a:cubicBezTo>
                <a:cubicBezTo>
                  <a:pt x="217" y="99"/>
                  <a:pt x="217" y="100"/>
                  <a:pt x="217" y="100"/>
                </a:cubicBezTo>
                <a:cubicBezTo>
                  <a:pt x="217" y="100"/>
                  <a:pt x="217" y="100"/>
                  <a:pt x="217" y="100"/>
                </a:cubicBezTo>
                <a:cubicBezTo>
                  <a:pt x="217" y="100"/>
                  <a:pt x="217" y="100"/>
                  <a:pt x="217" y="101"/>
                </a:cubicBezTo>
                <a:cubicBezTo>
                  <a:pt x="215" y="101"/>
                  <a:pt x="213" y="102"/>
                  <a:pt x="212" y="102"/>
                </a:cubicBezTo>
                <a:cubicBezTo>
                  <a:pt x="212" y="102"/>
                  <a:pt x="212" y="102"/>
                  <a:pt x="212" y="101"/>
                </a:cubicBezTo>
                <a:cubicBezTo>
                  <a:pt x="212" y="101"/>
                  <a:pt x="212" y="101"/>
                  <a:pt x="212" y="101"/>
                </a:cubicBezTo>
                <a:cubicBezTo>
                  <a:pt x="212" y="101"/>
                  <a:pt x="212" y="101"/>
                  <a:pt x="212" y="101"/>
                </a:cubicBezTo>
                <a:cubicBezTo>
                  <a:pt x="211" y="102"/>
                  <a:pt x="211" y="101"/>
                  <a:pt x="211" y="101"/>
                </a:cubicBezTo>
                <a:cubicBezTo>
                  <a:pt x="211" y="101"/>
                  <a:pt x="211" y="101"/>
                  <a:pt x="211" y="101"/>
                </a:cubicBezTo>
                <a:cubicBezTo>
                  <a:pt x="211" y="101"/>
                  <a:pt x="210" y="101"/>
                  <a:pt x="210" y="101"/>
                </a:cubicBezTo>
                <a:cubicBezTo>
                  <a:pt x="210" y="100"/>
                  <a:pt x="210" y="100"/>
                  <a:pt x="210" y="100"/>
                </a:cubicBezTo>
                <a:cubicBezTo>
                  <a:pt x="210" y="100"/>
                  <a:pt x="210" y="100"/>
                  <a:pt x="210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0" y="99"/>
                  <a:pt x="210" y="99"/>
                  <a:pt x="210" y="98"/>
                </a:cubicBezTo>
                <a:cubicBezTo>
                  <a:pt x="209" y="98"/>
                  <a:pt x="209" y="98"/>
                  <a:pt x="209" y="97"/>
                </a:cubicBezTo>
                <a:cubicBezTo>
                  <a:pt x="209" y="97"/>
                  <a:pt x="209" y="97"/>
                  <a:pt x="209" y="97"/>
                </a:cubicBezTo>
                <a:cubicBezTo>
                  <a:pt x="209" y="97"/>
                  <a:pt x="209" y="97"/>
                  <a:pt x="209" y="97"/>
                </a:cubicBezTo>
                <a:cubicBezTo>
                  <a:pt x="210" y="97"/>
                  <a:pt x="210" y="96"/>
                  <a:pt x="210" y="96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10" y="94"/>
                  <a:pt x="210" y="94"/>
                  <a:pt x="210" y="93"/>
                </a:cubicBezTo>
                <a:cubicBezTo>
                  <a:pt x="210" y="93"/>
                  <a:pt x="210" y="93"/>
                  <a:pt x="210" y="93"/>
                </a:cubicBezTo>
                <a:cubicBezTo>
                  <a:pt x="209" y="92"/>
                  <a:pt x="209" y="92"/>
                  <a:pt x="210" y="92"/>
                </a:cubicBezTo>
                <a:cubicBezTo>
                  <a:pt x="210" y="92"/>
                  <a:pt x="210" y="92"/>
                  <a:pt x="210" y="92"/>
                </a:cubicBezTo>
                <a:cubicBezTo>
                  <a:pt x="209" y="92"/>
                  <a:pt x="209" y="91"/>
                  <a:pt x="209" y="91"/>
                </a:cubicBezTo>
                <a:cubicBezTo>
                  <a:pt x="209" y="91"/>
                  <a:pt x="209" y="91"/>
                  <a:pt x="209" y="91"/>
                </a:cubicBezTo>
                <a:cubicBezTo>
                  <a:pt x="208" y="90"/>
                  <a:pt x="208" y="90"/>
                  <a:pt x="208" y="90"/>
                </a:cubicBezTo>
                <a:cubicBezTo>
                  <a:pt x="209" y="90"/>
                  <a:pt x="209" y="90"/>
                  <a:pt x="209" y="90"/>
                </a:cubicBezTo>
                <a:cubicBezTo>
                  <a:pt x="209" y="90"/>
                  <a:pt x="209" y="90"/>
                  <a:pt x="209" y="90"/>
                </a:cubicBezTo>
                <a:cubicBezTo>
                  <a:pt x="209" y="90"/>
                  <a:pt x="210" y="90"/>
                  <a:pt x="210" y="90"/>
                </a:cubicBezTo>
                <a:cubicBezTo>
                  <a:pt x="210" y="89"/>
                  <a:pt x="210" y="89"/>
                  <a:pt x="211" y="89"/>
                </a:cubicBezTo>
                <a:cubicBezTo>
                  <a:pt x="211" y="89"/>
                  <a:pt x="211" y="89"/>
                  <a:pt x="211" y="89"/>
                </a:cubicBezTo>
                <a:cubicBezTo>
                  <a:pt x="212" y="89"/>
                  <a:pt x="212" y="89"/>
                  <a:pt x="212" y="89"/>
                </a:cubicBezTo>
                <a:cubicBezTo>
                  <a:pt x="212" y="89"/>
                  <a:pt x="212" y="89"/>
                  <a:pt x="213" y="90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4" y="90"/>
                  <a:pt x="214" y="90"/>
                  <a:pt x="214" y="90"/>
                </a:cubicBezTo>
                <a:cubicBezTo>
                  <a:pt x="214" y="90"/>
                  <a:pt x="214" y="90"/>
                  <a:pt x="214" y="90"/>
                </a:cubicBezTo>
                <a:cubicBezTo>
                  <a:pt x="214" y="89"/>
                  <a:pt x="214" y="89"/>
                  <a:pt x="214" y="89"/>
                </a:cubicBezTo>
                <a:cubicBezTo>
                  <a:pt x="214" y="88"/>
                  <a:pt x="214" y="88"/>
                  <a:pt x="214" y="88"/>
                </a:cubicBezTo>
                <a:cubicBezTo>
                  <a:pt x="214" y="88"/>
                  <a:pt x="214" y="88"/>
                  <a:pt x="214" y="88"/>
                </a:cubicBezTo>
                <a:cubicBezTo>
                  <a:pt x="214" y="88"/>
                  <a:pt x="214" y="88"/>
                  <a:pt x="214" y="88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3" y="87"/>
                  <a:pt x="213" y="87"/>
                  <a:pt x="213" y="87"/>
                </a:cubicBezTo>
                <a:cubicBezTo>
                  <a:pt x="213" y="86"/>
                  <a:pt x="213" y="86"/>
                  <a:pt x="213" y="86"/>
                </a:cubicBezTo>
                <a:cubicBezTo>
                  <a:pt x="213" y="86"/>
                  <a:pt x="213" y="85"/>
                  <a:pt x="213" y="85"/>
                </a:cubicBezTo>
                <a:cubicBezTo>
                  <a:pt x="212" y="85"/>
                  <a:pt x="212" y="85"/>
                  <a:pt x="212" y="85"/>
                </a:cubicBezTo>
                <a:cubicBezTo>
                  <a:pt x="212" y="85"/>
                  <a:pt x="212" y="85"/>
                  <a:pt x="212" y="85"/>
                </a:cubicBezTo>
                <a:cubicBezTo>
                  <a:pt x="212" y="85"/>
                  <a:pt x="212" y="84"/>
                  <a:pt x="212" y="84"/>
                </a:cubicBezTo>
                <a:cubicBezTo>
                  <a:pt x="212" y="84"/>
                  <a:pt x="212" y="84"/>
                  <a:pt x="212" y="84"/>
                </a:cubicBezTo>
                <a:cubicBezTo>
                  <a:pt x="211" y="84"/>
                  <a:pt x="211" y="84"/>
                  <a:pt x="211" y="84"/>
                </a:cubicBezTo>
                <a:cubicBezTo>
                  <a:pt x="211" y="84"/>
                  <a:pt x="211" y="83"/>
                  <a:pt x="211" y="83"/>
                </a:cubicBezTo>
                <a:cubicBezTo>
                  <a:pt x="211" y="83"/>
                  <a:pt x="211" y="83"/>
                  <a:pt x="211" y="82"/>
                </a:cubicBezTo>
                <a:cubicBezTo>
                  <a:pt x="211" y="82"/>
                  <a:pt x="211" y="82"/>
                  <a:pt x="211" y="82"/>
                </a:cubicBezTo>
                <a:cubicBezTo>
                  <a:pt x="212" y="82"/>
                  <a:pt x="212" y="82"/>
                  <a:pt x="212" y="82"/>
                </a:cubicBezTo>
                <a:cubicBezTo>
                  <a:pt x="212" y="82"/>
                  <a:pt x="212" y="82"/>
                  <a:pt x="212" y="82"/>
                </a:cubicBezTo>
                <a:cubicBezTo>
                  <a:pt x="212" y="82"/>
                  <a:pt x="212" y="82"/>
                  <a:pt x="212" y="82"/>
                </a:cubicBezTo>
                <a:cubicBezTo>
                  <a:pt x="212" y="81"/>
                  <a:pt x="212" y="81"/>
                  <a:pt x="212" y="81"/>
                </a:cubicBezTo>
                <a:cubicBezTo>
                  <a:pt x="212" y="81"/>
                  <a:pt x="212" y="81"/>
                  <a:pt x="213" y="81"/>
                </a:cubicBezTo>
                <a:cubicBezTo>
                  <a:pt x="213" y="81"/>
                  <a:pt x="213" y="81"/>
                  <a:pt x="213" y="81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13" y="80"/>
                  <a:pt x="213" y="80"/>
                  <a:pt x="212" y="80"/>
                </a:cubicBezTo>
                <a:cubicBezTo>
                  <a:pt x="212" y="80"/>
                  <a:pt x="212" y="80"/>
                  <a:pt x="212" y="80"/>
                </a:cubicBezTo>
                <a:cubicBezTo>
                  <a:pt x="212" y="80"/>
                  <a:pt x="212" y="80"/>
                  <a:pt x="212" y="80"/>
                </a:cubicBezTo>
                <a:cubicBezTo>
                  <a:pt x="212" y="81"/>
                  <a:pt x="212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1" y="81"/>
                  <a:pt x="211" y="81"/>
                  <a:pt x="211" y="81"/>
                </a:cubicBezTo>
                <a:cubicBezTo>
                  <a:pt x="210" y="81"/>
                  <a:pt x="210" y="81"/>
                  <a:pt x="210" y="81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08" y="79"/>
                  <a:pt x="208" y="79"/>
                  <a:pt x="208" y="79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10" y="79"/>
                  <a:pt x="210" y="79"/>
                  <a:pt x="210" y="79"/>
                </a:cubicBezTo>
                <a:cubicBezTo>
                  <a:pt x="210" y="79"/>
                  <a:pt x="210" y="79"/>
                  <a:pt x="210" y="79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8"/>
                  <a:pt x="210" y="78"/>
                </a:cubicBezTo>
                <a:cubicBezTo>
                  <a:pt x="210" y="78"/>
                  <a:pt x="210" y="77"/>
                  <a:pt x="210" y="77"/>
                </a:cubicBezTo>
                <a:cubicBezTo>
                  <a:pt x="210" y="77"/>
                  <a:pt x="210" y="77"/>
                  <a:pt x="210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09" y="77"/>
                  <a:pt x="208" y="77"/>
                  <a:pt x="208" y="77"/>
                </a:cubicBezTo>
                <a:cubicBezTo>
                  <a:pt x="208" y="77"/>
                  <a:pt x="208" y="77"/>
                  <a:pt x="208" y="77"/>
                </a:cubicBezTo>
                <a:cubicBezTo>
                  <a:pt x="207" y="77"/>
                  <a:pt x="207" y="77"/>
                  <a:pt x="207" y="76"/>
                </a:cubicBezTo>
                <a:cubicBezTo>
                  <a:pt x="207" y="76"/>
                  <a:pt x="207" y="76"/>
                  <a:pt x="207" y="76"/>
                </a:cubicBezTo>
                <a:cubicBezTo>
                  <a:pt x="207" y="76"/>
                  <a:pt x="207" y="76"/>
                  <a:pt x="207" y="76"/>
                </a:cubicBezTo>
                <a:cubicBezTo>
                  <a:pt x="207" y="76"/>
                  <a:pt x="207" y="76"/>
                  <a:pt x="206" y="76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206" y="73"/>
                  <a:pt x="206" y="73"/>
                  <a:pt x="206" y="73"/>
                </a:cubicBezTo>
                <a:cubicBezTo>
                  <a:pt x="206" y="73"/>
                  <a:pt x="206" y="73"/>
                  <a:pt x="206" y="73"/>
                </a:cubicBezTo>
                <a:cubicBezTo>
                  <a:pt x="206" y="72"/>
                  <a:pt x="206" y="72"/>
                  <a:pt x="206" y="72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1"/>
                  <a:pt x="207" y="71"/>
                  <a:pt x="207" y="70"/>
                </a:cubicBezTo>
                <a:cubicBezTo>
                  <a:pt x="207" y="70"/>
                  <a:pt x="207" y="70"/>
                  <a:pt x="207" y="70"/>
                </a:cubicBezTo>
                <a:cubicBezTo>
                  <a:pt x="207" y="70"/>
                  <a:pt x="207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08" y="70"/>
                  <a:pt x="207" y="69"/>
                  <a:pt x="207" y="69"/>
                </a:cubicBezTo>
                <a:cubicBezTo>
                  <a:pt x="207" y="69"/>
                  <a:pt x="207" y="69"/>
                  <a:pt x="207" y="69"/>
                </a:cubicBezTo>
                <a:cubicBezTo>
                  <a:pt x="207" y="69"/>
                  <a:pt x="207" y="69"/>
                  <a:pt x="207" y="69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7" y="68"/>
                  <a:pt x="207" y="68"/>
                  <a:pt x="207" y="67"/>
                </a:cubicBezTo>
                <a:cubicBezTo>
                  <a:pt x="206" y="67"/>
                  <a:pt x="206" y="67"/>
                  <a:pt x="206" y="67"/>
                </a:cubicBezTo>
                <a:cubicBezTo>
                  <a:pt x="206" y="67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5"/>
                  <a:pt x="206" y="65"/>
                  <a:pt x="206" y="65"/>
                </a:cubicBezTo>
                <a:cubicBezTo>
                  <a:pt x="207" y="65"/>
                  <a:pt x="207" y="65"/>
                  <a:pt x="207" y="65"/>
                </a:cubicBezTo>
                <a:cubicBezTo>
                  <a:pt x="204" y="61"/>
                  <a:pt x="202" y="57"/>
                  <a:pt x="199" y="53"/>
                </a:cubicBezTo>
                <a:cubicBezTo>
                  <a:pt x="199" y="53"/>
                  <a:pt x="199" y="54"/>
                  <a:pt x="199" y="54"/>
                </a:cubicBezTo>
                <a:cubicBezTo>
                  <a:pt x="198" y="54"/>
                  <a:pt x="198" y="54"/>
                  <a:pt x="198" y="54"/>
                </a:cubicBezTo>
                <a:cubicBezTo>
                  <a:pt x="198" y="54"/>
                  <a:pt x="198" y="54"/>
                  <a:pt x="198" y="54"/>
                </a:cubicBezTo>
                <a:cubicBezTo>
                  <a:pt x="197" y="54"/>
                  <a:pt x="197" y="54"/>
                  <a:pt x="197" y="54"/>
                </a:cubicBezTo>
                <a:cubicBezTo>
                  <a:pt x="197" y="54"/>
                  <a:pt x="197" y="54"/>
                  <a:pt x="196" y="54"/>
                </a:cubicBezTo>
                <a:cubicBezTo>
                  <a:pt x="196" y="54"/>
                  <a:pt x="196" y="54"/>
                  <a:pt x="196" y="54"/>
                </a:cubicBezTo>
                <a:cubicBezTo>
                  <a:pt x="195" y="54"/>
                  <a:pt x="195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4" y="53"/>
                  <a:pt x="194" y="53"/>
                  <a:pt x="194" y="53"/>
                </a:cubicBezTo>
                <a:cubicBezTo>
                  <a:pt x="194" y="52"/>
                  <a:pt x="194" y="52"/>
                  <a:pt x="194" y="52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3" y="52"/>
                  <a:pt x="192" y="51"/>
                  <a:pt x="193" y="51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3" y="50"/>
                  <a:pt x="193" y="50"/>
                  <a:pt x="193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1" y="49"/>
                  <a:pt x="191" y="49"/>
                  <a:pt x="191" y="49"/>
                </a:cubicBezTo>
                <a:cubicBezTo>
                  <a:pt x="191" y="49"/>
                  <a:pt x="191" y="49"/>
                  <a:pt x="191" y="49"/>
                </a:cubicBezTo>
                <a:cubicBezTo>
                  <a:pt x="191" y="49"/>
                  <a:pt x="191" y="49"/>
                  <a:pt x="191" y="48"/>
                </a:cubicBezTo>
                <a:cubicBezTo>
                  <a:pt x="191" y="48"/>
                  <a:pt x="191" y="48"/>
                  <a:pt x="191" y="48"/>
                </a:cubicBezTo>
                <a:cubicBezTo>
                  <a:pt x="191" y="48"/>
                  <a:pt x="191" y="48"/>
                  <a:pt x="191" y="48"/>
                </a:cubicBezTo>
                <a:cubicBezTo>
                  <a:pt x="190" y="47"/>
                  <a:pt x="191" y="47"/>
                  <a:pt x="191" y="47"/>
                </a:cubicBezTo>
                <a:cubicBezTo>
                  <a:pt x="191" y="47"/>
                  <a:pt x="191" y="47"/>
                  <a:pt x="191" y="47"/>
                </a:cubicBezTo>
                <a:cubicBezTo>
                  <a:pt x="191" y="47"/>
                  <a:pt x="191" y="47"/>
                  <a:pt x="191" y="47"/>
                </a:cubicBezTo>
                <a:cubicBezTo>
                  <a:pt x="191" y="47"/>
                  <a:pt x="191" y="47"/>
                  <a:pt x="191" y="47"/>
                </a:cubicBezTo>
                <a:cubicBezTo>
                  <a:pt x="191" y="46"/>
                  <a:pt x="191" y="46"/>
                  <a:pt x="192" y="46"/>
                </a:cubicBezTo>
                <a:cubicBezTo>
                  <a:pt x="192" y="46"/>
                  <a:pt x="192" y="46"/>
                  <a:pt x="192" y="46"/>
                </a:cubicBezTo>
                <a:cubicBezTo>
                  <a:pt x="192" y="46"/>
                  <a:pt x="192" y="46"/>
                  <a:pt x="192" y="46"/>
                </a:cubicBezTo>
                <a:cubicBezTo>
                  <a:pt x="193" y="46"/>
                  <a:pt x="193" y="46"/>
                  <a:pt x="193" y="47"/>
                </a:cubicBezTo>
                <a:cubicBezTo>
                  <a:pt x="193" y="47"/>
                  <a:pt x="194" y="47"/>
                  <a:pt x="194" y="47"/>
                </a:cubicBezTo>
                <a:cubicBezTo>
                  <a:pt x="194" y="47"/>
                  <a:pt x="194" y="47"/>
                  <a:pt x="194" y="47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3" y="46"/>
                  <a:pt x="191" y="44"/>
                  <a:pt x="189" y="42"/>
                </a:cubicBezTo>
                <a:cubicBezTo>
                  <a:pt x="189" y="42"/>
                  <a:pt x="189" y="42"/>
                  <a:pt x="189" y="42"/>
                </a:cubicBezTo>
                <a:cubicBezTo>
                  <a:pt x="189" y="42"/>
                  <a:pt x="189" y="42"/>
                  <a:pt x="188" y="42"/>
                </a:cubicBezTo>
                <a:cubicBezTo>
                  <a:pt x="188" y="42"/>
                  <a:pt x="188" y="42"/>
                  <a:pt x="188" y="42"/>
                </a:cubicBezTo>
                <a:cubicBezTo>
                  <a:pt x="188" y="42"/>
                  <a:pt x="188" y="42"/>
                  <a:pt x="188" y="42"/>
                </a:cubicBezTo>
                <a:cubicBezTo>
                  <a:pt x="188" y="42"/>
                  <a:pt x="188" y="42"/>
                  <a:pt x="188" y="42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86" y="42"/>
                  <a:pt x="185" y="42"/>
                  <a:pt x="184" y="41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42"/>
                  <a:pt x="184" y="42"/>
                  <a:pt x="183" y="42"/>
                </a:cubicBezTo>
                <a:cubicBezTo>
                  <a:pt x="183" y="43"/>
                  <a:pt x="183" y="43"/>
                  <a:pt x="18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1" y="44"/>
                  <a:pt x="181" y="44"/>
                  <a:pt x="181" y="44"/>
                </a:cubicBezTo>
                <a:cubicBezTo>
                  <a:pt x="180" y="44"/>
                  <a:pt x="180" y="44"/>
                  <a:pt x="180" y="44"/>
                </a:cubicBezTo>
                <a:cubicBezTo>
                  <a:pt x="180" y="44"/>
                  <a:pt x="180" y="44"/>
                  <a:pt x="180" y="43"/>
                </a:cubicBezTo>
                <a:cubicBezTo>
                  <a:pt x="179" y="44"/>
                  <a:pt x="179" y="44"/>
                  <a:pt x="179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4"/>
                  <a:pt x="178" y="44"/>
                </a:cubicBezTo>
                <a:cubicBezTo>
                  <a:pt x="178" y="44"/>
                  <a:pt x="178" y="45"/>
                  <a:pt x="178" y="45"/>
                </a:cubicBezTo>
                <a:cubicBezTo>
                  <a:pt x="178" y="45"/>
                  <a:pt x="178" y="45"/>
                  <a:pt x="178" y="45"/>
                </a:cubicBezTo>
                <a:cubicBezTo>
                  <a:pt x="178" y="45"/>
                  <a:pt x="178" y="46"/>
                  <a:pt x="178" y="46"/>
                </a:cubicBezTo>
                <a:cubicBezTo>
                  <a:pt x="178" y="46"/>
                  <a:pt x="177" y="47"/>
                  <a:pt x="177" y="47"/>
                </a:cubicBezTo>
                <a:cubicBezTo>
                  <a:pt x="177" y="47"/>
                  <a:pt x="177" y="47"/>
                  <a:pt x="177" y="48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8"/>
                  <a:pt x="176" y="48"/>
                  <a:pt x="176" y="49"/>
                </a:cubicBezTo>
                <a:cubicBezTo>
                  <a:pt x="176" y="49"/>
                  <a:pt x="176" y="49"/>
                  <a:pt x="176" y="49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5" y="50"/>
                  <a:pt x="175" y="50"/>
                  <a:pt x="176" y="50"/>
                </a:cubicBezTo>
                <a:cubicBezTo>
                  <a:pt x="176" y="50"/>
                  <a:pt x="176" y="50"/>
                  <a:pt x="176" y="51"/>
                </a:cubicBezTo>
                <a:cubicBezTo>
                  <a:pt x="176" y="51"/>
                  <a:pt x="176" y="51"/>
                  <a:pt x="176" y="51"/>
                </a:cubicBezTo>
                <a:cubicBezTo>
                  <a:pt x="175" y="52"/>
                  <a:pt x="175" y="53"/>
                  <a:pt x="174" y="53"/>
                </a:cubicBezTo>
                <a:cubicBezTo>
                  <a:pt x="173" y="53"/>
                  <a:pt x="173" y="53"/>
                  <a:pt x="173" y="53"/>
                </a:cubicBezTo>
                <a:cubicBezTo>
                  <a:pt x="173" y="53"/>
                  <a:pt x="173" y="53"/>
                  <a:pt x="173" y="53"/>
                </a:cubicBezTo>
                <a:cubicBezTo>
                  <a:pt x="173" y="53"/>
                  <a:pt x="173" y="53"/>
                  <a:pt x="173" y="53"/>
                </a:cubicBezTo>
                <a:cubicBezTo>
                  <a:pt x="173" y="53"/>
                  <a:pt x="172" y="53"/>
                  <a:pt x="172" y="52"/>
                </a:cubicBezTo>
                <a:cubicBezTo>
                  <a:pt x="172" y="52"/>
                  <a:pt x="172" y="52"/>
                  <a:pt x="172" y="52"/>
                </a:cubicBezTo>
                <a:cubicBezTo>
                  <a:pt x="172" y="52"/>
                  <a:pt x="172" y="52"/>
                  <a:pt x="172" y="52"/>
                </a:cubicBezTo>
                <a:cubicBezTo>
                  <a:pt x="172" y="52"/>
                  <a:pt x="172" y="52"/>
                  <a:pt x="172" y="52"/>
                </a:cubicBezTo>
                <a:cubicBezTo>
                  <a:pt x="172" y="52"/>
                  <a:pt x="172" y="52"/>
                  <a:pt x="171" y="52"/>
                </a:cubicBezTo>
                <a:cubicBezTo>
                  <a:pt x="171" y="52"/>
                  <a:pt x="171" y="52"/>
                  <a:pt x="171" y="51"/>
                </a:cubicBezTo>
                <a:cubicBezTo>
                  <a:pt x="171" y="51"/>
                  <a:pt x="171" y="51"/>
                  <a:pt x="171" y="51"/>
                </a:cubicBezTo>
                <a:cubicBezTo>
                  <a:pt x="171" y="50"/>
                  <a:pt x="171" y="50"/>
                  <a:pt x="171" y="50"/>
                </a:cubicBezTo>
                <a:cubicBezTo>
                  <a:pt x="170" y="50"/>
                  <a:pt x="170" y="50"/>
                  <a:pt x="170" y="50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69" y="51"/>
                  <a:pt x="169" y="51"/>
                  <a:pt x="169" y="5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7" y="49"/>
                  <a:pt x="167" y="49"/>
                  <a:pt x="167" y="49"/>
                </a:cubicBezTo>
                <a:cubicBezTo>
                  <a:pt x="167" y="49"/>
                  <a:pt x="167" y="48"/>
                  <a:pt x="167" y="47"/>
                </a:cubicBezTo>
                <a:cubicBezTo>
                  <a:pt x="167" y="47"/>
                  <a:pt x="167" y="47"/>
                  <a:pt x="167" y="46"/>
                </a:cubicBezTo>
                <a:cubicBezTo>
                  <a:pt x="166" y="46"/>
                  <a:pt x="166" y="46"/>
                  <a:pt x="166" y="45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5"/>
                  <a:pt x="166" y="45"/>
                  <a:pt x="165" y="45"/>
                </a:cubicBezTo>
                <a:cubicBezTo>
                  <a:pt x="165" y="45"/>
                  <a:pt x="165" y="45"/>
                  <a:pt x="165" y="45"/>
                </a:cubicBezTo>
                <a:cubicBezTo>
                  <a:pt x="165" y="44"/>
                  <a:pt x="165" y="44"/>
                  <a:pt x="165" y="44"/>
                </a:cubicBezTo>
                <a:cubicBezTo>
                  <a:pt x="165" y="44"/>
                  <a:pt x="165" y="44"/>
                  <a:pt x="165" y="43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5" y="43"/>
                  <a:pt x="165" y="42"/>
                  <a:pt x="165" y="42"/>
                </a:cubicBezTo>
                <a:cubicBezTo>
                  <a:pt x="164" y="42"/>
                  <a:pt x="164" y="42"/>
                  <a:pt x="164" y="41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4" y="40"/>
                  <a:pt x="164" y="40"/>
                  <a:pt x="164" y="40"/>
                </a:cubicBezTo>
                <a:cubicBezTo>
                  <a:pt x="164" y="39"/>
                  <a:pt x="164" y="39"/>
                  <a:pt x="164" y="39"/>
                </a:cubicBezTo>
                <a:cubicBezTo>
                  <a:pt x="164" y="39"/>
                  <a:pt x="164" y="39"/>
                  <a:pt x="164" y="39"/>
                </a:cubicBezTo>
                <a:cubicBezTo>
                  <a:pt x="164" y="39"/>
                  <a:pt x="164" y="39"/>
                  <a:pt x="163" y="39"/>
                </a:cubicBezTo>
                <a:cubicBezTo>
                  <a:pt x="163" y="39"/>
                  <a:pt x="163" y="39"/>
                  <a:pt x="163" y="39"/>
                </a:cubicBezTo>
                <a:cubicBezTo>
                  <a:pt x="163" y="39"/>
                  <a:pt x="163" y="38"/>
                  <a:pt x="163" y="38"/>
                </a:cubicBezTo>
                <a:cubicBezTo>
                  <a:pt x="163" y="38"/>
                  <a:pt x="163" y="38"/>
                  <a:pt x="163" y="38"/>
                </a:cubicBezTo>
                <a:cubicBezTo>
                  <a:pt x="163" y="38"/>
                  <a:pt x="162" y="37"/>
                  <a:pt x="163" y="37"/>
                </a:cubicBezTo>
                <a:cubicBezTo>
                  <a:pt x="163" y="37"/>
                  <a:pt x="163" y="37"/>
                  <a:pt x="163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3" y="36"/>
                  <a:pt x="163" y="36"/>
                  <a:pt x="162" y="35"/>
                </a:cubicBezTo>
                <a:cubicBezTo>
                  <a:pt x="162" y="35"/>
                  <a:pt x="163" y="35"/>
                  <a:pt x="163" y="35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3" y="33"/>
                  <a:pt x="163" y="33"/>
                  <a:pt x="163" y="33"/>
                </a:cubicBezTo>
                <a:cubicBezTo>
                  <a:pt x="164" y="33"/>
                  <a:pt x="164" y="33"/>
                  <a:pt x="164" y="33"/>
                </a:cubicBezTo>
                <a:cubicBezTo>
                  <a:pt x="164" y="33"/>
                  <a:pt x="164" y="33"/>
                  <a:pt x="164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6" y="33"/>
                </a:cubicBezTo>
                <a:cubicBezTo>
                  <a:pt x="166" y="33"/>
                  <a:pt x="166" y="33"/>
                  <a:pt x="165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4" y="33"/>
                </a:cubicBezTo>
                <a:cubicBezTo>
                  <a:pt x="164" y="33"/>
                  <a:pt x="164" y="33"/>
                  <a:pt x="164" y="32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2" y="32"/>
                </a:cubicBezTo>
                <a:cubicBezTo>
                  <a:pt x="162" y="31"/>
                  <a:pt x="162" y="31"/>
                  <a:pt x="162" y="31"/>
                </a:cubicBezTo>
                <a:cubicBezTo>
                  <a:pt x="162" y="31"/>
                  <a:pt x="162" y="31"/>
                  <a:pt x="162" y="31"/>
                </a:cubicBezTo>
                <a:cubicBezTo>
                  <a:pt x="162" y="31"/>
                  <a:pt x="162" y="31"/>
                  <a:pt x="162" y="30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62" y="30"/>
                  <a:pt x="162" y="30"/>
                  <a:pt x="162" y="29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62" y="28"/>
                  <a:pt x="161" y="27"/>
                  <a:pt x="161" y="27"/>
                </a:cubicBezTo>
                <a:cubicBezTo>
                  <a:pt x="161" y="27"/>
                  <a:pt x="161" y="27"/>
                  <a:pt x="162" y="26"/>
                </a:cubicBezTo>
                <a:cubicBezTo>
                  <a:pt x="162" y="26"/>
                  <a:pt x="162" y="26"/>
                  <a:pt x="162" y="26"/>
                </a:cubicBezTo>
                <a:cubicBezTo>
                  <a:pt x="162" y="26"/>
                  <a:pt x="162" y="26"/>
                  <a:pt x="162" y="26"/>
                </a:cubicBezTo>
                <a:cubicBezTo>
                  <a:pt x="162" y="26"/>
                  <a:pt x="162" y="26"/>
                  <a:pt x="162" y="25"/>
                </a:cubicBezTo>
                <a:cubicBezTo>
                  <a:pt x="162" y="25"/>
                  <a:pt x="162" y="25"/>
                  <a:pt x="162" y="25"/>
                </a:cubicBezTo>
                <a:cubicBezTo>
                  <a:pt x="162" y="25"/>
                  <a:pt x="162" y="24"/>
                  <a:pt x="162" y="24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61" y="24"/>
                  <a:pt x="161" y="23"/>
                  <a:pt x="161" y="23"/>
                </a:cubicBezTo>
                <a:cubicBezTo>
                  <a:pt x="161" y="23"/>
                  <a:pt x="161" y="23"/>
                  <a:pt x="161" y="23"/>
                </a:cubicBezTo>
                <a:cubicBezTo>
                  <a:pt x="161" y="23"/>
                  <a:pt x="161" y="23"/>
                  <a:pt x="161" y="22"/>
                </a:cubicBezTo>
                <a:cubicBezTo>
                  <a:pt x="161" y="22"/>
                  <a:pt x="161" y="22"/>
                  <a:pt x="161" y="22"/>
                </a:cubicBezTo>
                <a:cubicBezTo>
                  <a:pt x="160" y="22"/>
                  <a:pt x="160" y="22"/>
                  <a:pt x="160" y="22"/>
                </a:cubicBezTo>
                <a:cubicBezTo>
                  <a:pt x="160" y="21"/>
                  <a:pt x="160" y="21"/>
                  <a:pt x="160" y="21"/>
                </a:cubicBezTo>
                <a:cubicBezTo>
                  <a:pt x="160" y="21"/>
                  <a:pt x="160" y="21"/>
                  <a:pt x="160" y="21"/>
                </a:cubicBezTo>
                <a:cubicBezTo>
                  <a:pt x="160" y="21"/>
                  <a:pt x="160" y="21"/>
                  <a:pt x="159" y="21"/>
                </a:cubicBezTo>
                <a:cubicBezTo>
                  <a:pt x="159" y="21"/>
                  <a:pt x="159" y="20"/>
                  <a:pt x="160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0" y="20"/>
                  <a:pt x="159" y="20"/>
                  <a:pt x="159" y="20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8" y="19"/>
                  <a:pt x="157" y="19"/>
                  <a:pt x="155" y="18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53" y="18"/>
                  <a:pt x="153" y="18"/>
                  <a:pt x="152" y="17"/>
                </a:cubicBezTo>
                <a:cubicBezTo>
                  <a:pt x="152" y="17"/>
                  <a:pt x="152" y="17"/>
                  <a:pt x="152" y="17"/>
                </a:cubicBezTo>
                <a:cubicBezTo>
                  <a:pt x="152" y="17"/>
                  <a:pt x="152" y="17"/>
                  <a:pt x="152" y="17"/>
                </a:cubicBezTo>
                <a:cubicBezTo>
                  <a:pt x="151" y="17"/>
                  <a:pt x="151" y="17"/>
                  <a:pt x="151" y="17"/>
                </a:cubicBezTo>
                <a:cubicBezTo>
                  <a:pt x="151" y="17"/>
                  <a:pt x="150" y="16"/>
                  <a:pt x="150" y="16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48" y="15"/>
                  <a:pt x="146" y="15"/>
                  <a:pt x="144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2" y="14"/>
                  <a:pt x="142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5"/>
                  <a:pt x="142" y="15"/>
                  <a:pt x="141" y="15"/>
                </a:cubicBezTo>
                <a:cubicBezTo>
                  <a:pt x="141" y="15"/>
                  <a:pt x="141" y="15"/>
                  <a:pt x="141" y="15"/>
                </a:cubicBezTo>
                <a:cubicBezTo>
                  <a:pt x="141" y="15"/>
                  <a:pt x="141" y="16"/>
                  <a:pt x="141" y="16"/>
                </a:cubicBezTo>
                <a:cubicBezTo>
                  <a:pt x="141" y="16"/>
                  <a:pt x="140" y="16"/>
                  <a:pt x="14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16"/>
                  <a:pt x="139" y="16"/>
                  <a:pt x="139" y="16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39" y="16"/>
                  <a:pt x="139" y="16"/>
                  <a:pt x="140" y="16"/>
                </a:cubicBezTo>
                <a:cubicBezTo>
                  <a:pt x="140" y="17"/>
                  <a:pt x="141" y="17"/>
                  <a:pt x="142" y="17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3" y="19"/>
                  <a:pt x="143" y="19"/>
                  <a:pt x="143" y="19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5" y="22"/>
                  <a:pt x="145" y="22"/>
                  <a:pt x="145" y="22"/>
                </a:cubicBezTo>
                <a:cubicBezTo>
                  <a:pt x="145" y="22"/>
                  <a:pt x="146" y="22"/>
                  <a:pt x="146" y="22"/>
                </a:cubicBezTo>
                <a:cubicBezTo>
                  <a:pt x="146" y="22"/>
                  <a:pt x="146" y="22"/>
                  <a:pt x="146" y="22"/>
                </a:cubicBezTo>
                <a:cubicBezTo>
                  <a:pt x="146" y="22"/>
                  <a:pt x="147" y="23"/>
                  <a:pt x="147" y="23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47" y="24"/>
                  <a:pt x="147" y="24"/>
                  <a:pt x="147" y="24"/>
                </a:cubicBezTo>
                <a:cubicBezTo>
                  <a:pt x="147" y="24"/>
                  <a:pt x="147" y="24"/>
                  <a:pt x="147" y="24"/>
                </a:cubicBezTo>
                <a:cubicBezTo>
                  <a:pt x="147" y="24"/>
                  <a:pt x="148" y="24"/>
                  <a:pt x="14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9" y="25"/>
                  <a:pt x="149" y="25"/>
                  <a:pt x="149" y="25"/>
                </a:cubicBezTo>
                <a:cubicBezTo>
                  <a:pt x="150" y="26"/>
                  <a:pt x="150" y="26"/>
                  <a:pt x="150" y="26"/>
                </a:cubicBezTo>
                <a:cubicBezTo>
                  <a:pt x="150" y="27"/>
                  <a:pt x="151" y="27"/>
                  <a:pt x="150" y="27"/>
                </a:cubicBezTo>
                <a:cubicBezTo>
                  <a:pt x="150" y="27"/>
                  <a:pt x="150" y="27"/>
                  <a:pt x="150" y="27"/>
                </a:cubicBezTo>
                <a:cubicBezTo>
                  <a:pt x="151" y="28"/>
                  <a:pt x="151" y="28"/>
                  <a:pt x="151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50" y="29"/>
                  <a:pt x="150" y="29"/>
                </a:cubicBezTo>
                <a:cubicBezTo>
                  <a:pt x="150" y="29"/>
                  <a:pt x="149" y="29"/>
                  <a:pt x="149" y="29"/>
                </a:cubicBezTo>
                <a:cubicBezTo>
                  <a:pt x="149" y="29"/>
                  <a:pt x="149" y="29"/>
                  <a:pt x="149" y="29"/>
                </a:cubicBezTo>
                <a:cubicBezTo>
                  <a:pt x="149" y="29"/>
                  <a:pt x="149" y="29"/>
                  <a:pt x="150" y="29"/>
                </a:cubicBezTo>
                <a:cubicBezTo>
                  <a:pt x="150" y="29"/>
                  <a:pt x="150" y="29"/>
                  <a:pt x="150" y="29"/>
                </a:cubicBezTo>
                <a:cubicBezTo>
                  <a:pt x="150" y="30"/>
                  <a:pt x="150" y="30"/>
                  <a:pt x="150" y="30"/>
                </a:cubicBezTo>
                <a:cubicBezTo>
                  <a:pt x="150" y="30"/>
                  <a:pt x="150" y="30"/>
                  <a:pt x="150" y="30"/>
                </a:cubicBezTo>
                <a:cubicBezTo>
                  <a:pt x="150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5" y="33"/>
                  <a:pt x="155" y="33"/>
                  <a:pt x="155" y="33"/>
                </a:cubicBezTo>
                <a:cubicBezTo>
                  <a:pt x="155" y="33"/>
                  <a:pt x="155" y="33"/>
                  <a:pt x="155" y="33"/>
                </a:cubicBezTo>
                <a:cubicBezTo>
                  <a:pt x="155" y="34"/>
                  <a:pt x="155" y="34"/>
                  <a:pt x="155" y="34"/>
                </a:cubicBezTo>
                <a:cubicBezTo>
                  <a:pt x="155" y="34"/>
                  <a:pt x="155" y="34"/>
                  <a:pt x="155" y="34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6"/>
                  <a:pt x="155" y="36"/>
                  <a:pt x="155" y="36"/>
                </a:cubicBezTo>
                <a:cubicBezTo>
                  <a:pt x="155" y="36"/>
                  <a:pt x="154" y="36"/>
                  <a:pt x="154" y="36"/>
                </a:cubicBezTo>
                <a:cubicBezTo>
                  <a:pt x="154" y="36"/>
                  <a:pt x="154" y="36"/>
                  <a:pt x="153" y="36"/>
                </a:cubicBezTo>
                <a:cubicBezTo>
                  <a:pt x="153" y="36"/>
                  <a:pt x="153" y="36"/>
                  <a:pt x="153" y="36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3" y="37"/>
                  <a:pt x="153" y="37"/>
                  <a:pt x="152" y="37"/>
                </a:cubicBezTo>
                <a:cubicBezTo>
                  <a:pt x="152" y="37"/>
                  <a:pt x="152" y="37"/>
                  <a:pt x="152" y="37"/>
                </a:cubicBezTo>
                <a:cubicBezTo>
                  <a:pt x="152" y="38"/>
                  <a:pt x="152" y="38"/>
                  <a:pt x="151" y="38"/>
                </a:cubicBezTo>
                <a:cubicBezTo>
                  <a:pt x="151" y="38"/>
                  <a:pt x="151" y="38"/>
                  <a:pt x="150" y="38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50" y="37"/>
                  <a:pt x="149" y="37"/>
                  <a:pt x="149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5"/>
                  <a:pt x="149" y="35"/>
                  <a:pt x="149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36"/>
                  <a:pt x="148" y="37"/>
                  <a:pt x="149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37"/>
                  <a:pt x="149" y="37"/>
                  <a:pt x="150" y="38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50" y="38"/>
                  <a:pt x="150" y="38"/>
                  <a:pt x="150" y="39"/>
                </a:cubicBezTo>
                <a:cubicBezTo>
                  <a:pt x="150" y="39"/>
                  <a:pt x="150" y="39"/>
                  <a:pt x="150" y="39"/>
                </a:cubicBezTo>
                <a:cubicBezTo>
                  <a:pt x="150" y="39"/>
                  <a:pt x="150" y="39"/>
                  <a:pt x="150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2"/>
                </a:cubicBezTo>
                <a:cubicBezTo>
                  <a:pt x="150" y="42"/>
                  <a:pt x="150" y="42"/>
                  <a:pt x="149" y="42"/>
                </a:cubicBezTo>
                <a:cubicBezTo>
                  <a:pt x="149" y="42"/>
                  <a:pt x="149" y="43"/>
                  <a:pt x="149" y="43"/>
                </a:cubicBezTo>
                <a:cubicBezTo>
                  <a:pt x="149" y="43"/>
                  <a:pt x="149" y="43"/>
                  <a:pt x="149" y="43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8" y="43"/>
                  <a:pt x="148" y="43"/>
                  <a:pt x="148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7" y="44"/>
                  <a:pt x="147" y="44"/>
                  <a:pt x="146" y="44"/>
                </a:cubicBezTo>
                <a:cubicBezTo>
                  <a:pt x="146" y="43"/>
                  <a:pt x="146" y="43"/>
                  <a:pt x="146" y="43"/>
                </a:cubicBezTo>
                <a:cubicBezTo>
                  <a:pt x="145" y="43"/>
                  <a:pt x="145" y="43"/>
                  <a:pt x="145" y="43"/>
                </a:cubicBezTo>
                <a:cubicBezTo>
                  <a:pt x="145" y="43"/>
                  <a:pt x="144" y="43"/>
                  <a:pt x="144" y="43"/>
                </a:cubicBezTo>
                <a:cubicBezTo>
                  <a:pt x="144" y="42"/>
                  <a:pt x="144" y="42"/>
                  <a:pt x="144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2"/>
                  <a:pt x="142" y="41"/>
                  <a:pt x="142" y="41"/>
                </a:cubicBezTo>
                <a:cubicBezTo>
                  <a:pt x="142" y="41"/>
                  <a:pt x="142" y="41"/>
                  <a:pt x="142" y="41"/>
                </a:cubicBezTo>
                <a:cubicBezTo>
                  <a:pt x="141" y="40"/>
                  <a:pt x="141" y="40"/>
                  <a:pt x="141" y="40"/>
                </a:cubicBezTo>
                <a:cubicBezTo>
                  <a:pt x="141" y="40"/>
                  <a:pt x="141" y="40"/>
                  <a:pt x="141" y="40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40"/>
                  <a:pt x="140" y="39"/>
                  <a:pt x="139" y="39"/>
                </a:cubicBezTo>
                <a:cubicBezTo>
                  <a:pt x="139" y="39"/>
                  <a:pt x="139" y="39"/>
                  <a:pt x="139" y="39"/>
                </a:cubicBezTo>
                <a:cubicBezTo>
                  <a:pt x="139" y="38"/>
                  <a:pt x="139" y="38"/>
                  <a:pt x="139" y="38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38" y="37"/>
                  <a:pt x="137" y="37"/>
                  <a:pt x="137" y="37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7" y="37"/>
                  <a:pt x="137" y="37"/>
                  <a:pt x="136" y="37"/>
                </a:cubicBezTo>
                <a:cubicBezTo>
                  <a:pt x="136" y="37"/>
                  <a:pt x="136" y="36"/>
                  <a:pt x="136" y="36"/>
                </a:cubicBezTo>
                <a:cubicBezTo>
                  <a:pt x="136" y="37"/>
                  <a:pt x="136" y="37"/>
                  <a:pt x="136" y="37"/>
                </a:cubicBezTo>
                <a:cubicBezTo>
                  <a:pt x="136" y="37"/>
                  <a:pt x="136" y="37"/>
                  <a:pt x="136" y="37"/>
                </a:cubicBezTo>
                <a:cubicBezTo>
                  <a:pt x="136" y="37"/>
                  <a:pt x="136" y="36"/>
                  <a:pt x="136" y="36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4" y="37"/>
                  <a:pt x="134" y="37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34" y="37"/>
                  <a:pt x="134" y="37"/>
                  <a:pt x="135" y="3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7"/>
                  <a:pt x="135" y="37"/>
                  <a:pt x="135" y="38"/>
                </a:cubicBezTo>
                <a:cubicBezTo>
                  <a:pt x="135" y="38"/>
                  <a:pt x="135" y="38"/>
                  <a:pt x="135" y="38"/>
                </a:cubicBezTo>
                <a:cubicBezTo>
                  <a:pt x="135" y="38"/>
                  <a:pt x="135" y="39"/>
                  <a:pt x="134" y="39"/>
                </a:cubicBezTo>
                <a:cubicBezTo>
                  <a:pt x="134" y="39"/>
                  <a:pt x="134" y="39"/>
                  <a:pt x="134" y="39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3" y="38"/>
                  <a:pt x="133" y="38"/>
                  <a:pt x="133" y="39"/>
                </a:cubicBezTo>
                <a:cubicBezTo>
                  <a:pt x="133" y="39"/>
                  <a:pt x="133" y="39"/>
                  <a:pt x="132" y="39"/>
                </a:cubicBezTo>
                <a:cubicBezTo>
                  <a:pt x="133" y="39"/>
                  <a:pt x="134" y="39"/>
                  <a:pt x="135" y="39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5" y="39"/>
                  <a:pt x="135" y="40"/>
                  <a:pt x="136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7" y="40"/>
                  <a:pt x="137" y="40"/>
                  <a:pt x="137" y="40"/>
                </a:cubicBezTo>
                <a:cubicBezTo>
                  <a:pt x="137" y="40"/>
                  <a:pt x="137" y="40"/>
                  <a:pt x="137" y="40"/>
                </a:cubicBezTo>
                <a:cubicBezTo>
                  <a:pt x="137" y="40"/>
                  <a:pt x="138" y="40"/>
                  <a:pt x="138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8" y="40"/>
                  <a:pt x="138" y="41"/>
                  <a:pt x="138" y="41"/>
                </a:cubicBezTo>
                <a:cubicBezTo>
                  <a:pt x="139" y="41"/>
                  <a:pt x="139" y="41"/>
                  <a:pt x="139" y="41"/>
                </a:cubicBezTo>
                <a:cubicBezTo>
                  <a:pt x="139" y="41"/>
                  <a:pt x="139" y="42"/>
                  <a:pt x="139" y="42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42"/>
                  <a:pt x="140" y="42"/>
                  <a:pt x="140" y="42"/>
                </a:cubicBezTo>
                <a:cubicBezTo>
                  <a:pt x="140" y="42"/>
                  <a:pt x="140" y="42"/>
                  <a:pt x="140" y="43"/>
                </a:cubicBezTo>
                <a:cubicBezTo>
                  <a:pt x="140" y="43"/>
                  <a:pt x="140" y="43"/>
                  <a:pt x="140" y="43"/>
                </a:cubicBezTo>
                <a:cubicBezTo>
                  <a:pt x="140" y="43"/>
                  <a:pt x="140" y="43"/>
                  <a:pt x="140" y="43"/>
                </a:cubicBezTo>
                <a:cubicBezTo>
                  <a:pt x="141" y="43"/>
                  <a:pt x="141" y="43"/>
                  <a:pt x="141" y="43"/>
                </a:cubicBezTo>
                <a:cubicBezTo>
                  <a:pt x="141" y="43"/>
                  <a:pt x="141" y="43"/>
                  <a:pt x="141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3" y="44"/>
                  <a:pt x="143" y="44"/>
                  <a:pt x="143" y="45"/>
                </a:cubicBezTo>
                <a:cubicBezTo>
                  <a:pt x="143" y="45"/>
                  <a:pt x="143" y="45"/>
                  <a:pt x="142" y="45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2" y="46"/>
                  <a:pt x="142" y="46"/>
                  <a:pt x="142" y="47"/>
                </a:cubicBezTo>
                <a:cubicBezTo>
                  <a:pt x="142" y="47"/>
                  <a:pt x="142" y="47"/>
                  <a:pt x="142" y="47"/>
                </a:cubicBezTo>
                <a:cubicBezTo>
                  <a:pt x="142" y="47"/>
                  <a:pt x="142" y="47"/>
                  <a:pt x="142" y="48"/>
                </a:cubicBezTo>
                <a:cubicBezTo>
                  <a:pt x="142" y="48"/>
                  <a:pt x="142" y="48"/>
                  <a:pt x="142" y="48"/>
                </a:cubicBezTo>
                <a:cubicBezTo>
                  <a:pt x="142" y="48"/>
                  <a:pt x="142" y="48"/>
                  <a:pt x="142" y="48"/>
                </a:cubicBezTo>
                <a:cubicBezTo>
                  <a:pt x="142" y="48"/>
                  <a:pt x="142" y="49"/>
                  <a:pt x="142" y="49"/>
                </a:cubicBezTo>
                <a:cubicBezTo>
                  <a:pt x="142" y="49"/>
                  <a:pt x="142" y="49"/>
                  <a:pt x="142" y="49"/>
                </a:cubicBezTo>
                <a:cubicBezTo>
                  <a:pt x="142" y="49"/>
                  <a:pt x="142" y="49"/>
                  <a:pt x="142" y="49"/>
                </a:cubicBezTo>
                <a:cubicBezTo>
                  <a:pt x="142" y="49"/>
                  <a:pt x="142" y="49"/>
                  <a:pt x="142" y="49"/>
                </a:cubicBezTo>
                <a:cubicBezTo>
                  <a:pt x="143" y="49"/>
                  <a:pt x="143" y="49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3" y="50"/>
                  <a:pt x="143" y="50"/>
                </a:cubicBezTo>
                <a:cubicBezTo>
                  <a:pt x="143" y="50"/>
                  <a:pt x="144" y="50"/>
                  <a:pt x="144" y="50"/>
                </a:cubicBezTo>
                <a:cubicBezTo>
                  <a:pt x="144" y="50"/>
                  <a:pt x="144" y="50"/>
                  <a:pt x="144" y="50"/>
                </a:cubicBezTo>
                <a:cubicBezTo>
                  <a:pt x="144" y="50"/>
                  <a:pt x="144" y="50"/>
                  <a:pt x="144" y="50"/>
                </a:cubicBezTo>
                <a:cubicBezTo>
                  <a:pt x="144" y="50"/>
                  <a:pt x="145" y="50"/>
                  <a:pt x="145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49"/>
                  <a:pt x="146" y="49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8"/>
                  <a:pt x="146" y="48"/>
                  <a:pt x="147" y="47"/>
                </a:cubicBezTo>
                <a:cubicBezTo>
                  <a:pt x="147" y="47"/>
                  <a:pt x="147" y="47"/>
                  <a:pt x="147" y="47"/>
                </a:cubicBezTo>
                <a:cubicBezTo>
                  <a:pt x="147" y="47"/>
                  <a:pt x="147" y="47"/>
                  <a:pt x="147" y="46"/>
                </a:cubicBezTo>
                <a:cubicBezTo>
                  <a:pt x="147" y="46"/>
                  <a:pt x="148" y="46"/>
                  <a:pt x="148" y="45"/>
                </a:cubicBezTo>
                <a:cubicBezTo>
                  <a:pt x="148" y="45"/>
                  <a:pt x="148" y="45"/>
                  <a:pt x="148" y="45"/>
                </a:cubicBezTo>
                <a:cubicBezTo>
                  <a:pt x="149" y="45"/>
                  <a:pt x="149" y="45"/>
                  <a:pt x="149" y="46"/>
                </a:cubicBezTo>
                <a:cubicBezTo>
                  <a:pt x="149" y="47"/>
                  <a:pt x="149" y="47"/>
                  <a:pt x="149" y="48"/>
                </a:cubicBezTo>
                <a:cubicBezTo>
                  <a:pt x="149" y="48"/>
                  <a:pt x="149" y="49"/>
                  <a:pt x="150" y="49"/>
                </a:cubicBezTo>
                <a:cubicBezTo>
                  <a:pt x="150" y="49"/>
                  <a:pt x="150" y="49"/>
                  <a:pt x="150" y="49"/>
                </a:cubicBezTo>
                <a:cubicBezTo>
                  <a:pt x="150" y="49"/>
                  <a:pt x="150" y="49"/>
                  <a:pt x="150" y="50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0" y="50"/>
                  <a:pt x="150" y="51"/>
                  <a:pt x="150" y="51"/>
                </a:cubicBezTo>
                <a:cubicBezTo>
                  <a:pt x="150" y="51"/>
                  <a:pt x="150" y="51"/>
                  <a:pt x="150" y="51"/>
                </a:cubicBezTo>
                <a:cubicBezTo>
                  <a:pt x="150" y="51"/>
                  <a:pt x="151" y="52"/>
                  <a:pt x="151" y="52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1" y="54"/>
                  <a:pt x="152" y="54"/>
                  <a:pt x="152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6"/>
                  <a:pt x="151" y="56"/>
                  <a:pt x="151" y="56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51" y="56"/>
                  <a:pt x="152" y="56"/>
                  <a:pt x="152" y="56"/>
                </a:cubicBezTo>
                <a:cubicBezTo>
                  <a:pt x="152" y="56"/>
                  <a:pt x="152" y="57"/>
                  <a:pt x="152" y="57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52" y="57"/>
                  <a:pt x="152" y="57"/>
                  <a:pt x="153" y="57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57"/>
                  <a:pt x="153" y="58"/>
                  <a:pt x="153" y="58"/>
                </a:cubicBezTo>
                <a:cubicBezTo>
                  <a:pt x="153" y="58"/>
                  <a:pt x="153" y="58"/>
                  <a:pt x="154" y="58"/>
                </a:cubicBezTo>
                <a:cubicBezTo>
                  <a:pt x="154" y="58"/>
                  <a:pt x="154" y="58"/>
                  <a:pt x="154" y="58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4" y="59"/>
                  <a:pt x="155" y="59"/>
                  <a:pt x="155" y="59"/>
                </a:cubicBezTo>
                <a:cubicBezTo>
                  <a:pt x="155" y="59"/>
                  <a:pt x="155" y="59"/>
                  <a:pt x="155" y="59"/>
                </a:cubicBezTo>
                <a:cubicBezTo>
                  <a:pt x="155" y="59"/>
                  <a:pt x="155" y="59"/>
                  <a:pt x="156" y="60"/>
                </a:cubicBezTo>
                <a:cubicBezTo>
                  <a:pt x="156" y="60"/>
                  <a:pt x="156" y="60"/>
                  <a:pt x="157" y="60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57" y="61"/>
                  <a:pt x="157" y="62"/>
                  <a:pt x="157" y="62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8" y="63"/>
                  <a:pt x="158" y="63"/>
                  <a:pt x="158" y="63"/>
                </a:cubicBezTo>
                <a:cubicBezTo>
                  <a:pt x="158" y="63"/>
                  <a:pt x="159" y="64"/>
                  <a:pt x="159" y="64"/>
                </a:cubicBezTo>
                <a:cubicBezTo>
                  <a:pt x="159" y="64"/>
                  <a:pt x="159" y="64"/>
                  <a:pt x="159" y="64"/>
                </a:cubicBezTo>
                <a:cubicBezTo>
                  <a:pt x="158" y="64"/>
                  <a:pt x="158" y="64"/>
                  <a:pt x="158" y="64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59" y="65"/>
                  <a:pt x="159" y="66"/>
                </a:cubicBezTo>
                <a:cubicBezTo>
                  <a:pt x="159" y="66"/>
                  <a:pt x="158" y="67"/>
                  <a:pt x="158" y="67"/>
                </a:cubicBezTo>
                <a:cubicBezTo>
                  <a:pt x="158" y="67"/>
                  <a:pt x="158" y="67"/>
                  <a:pt x="158" y="67"/>
                </a:cubicBezTo>
                <a:cubicBezTo>
                  <a:pt x="159" y="67"/>
                  <a:pt x="158" y="68"/>
                  <a:pt x="158" y="68"/>
                </a:cubicBezTo>
                <a:cubicBezTo>
                  <a:pt x="158" y="69"/>
                  <a:pt x="158" y="69"/>
                  <a:pt x="157" y="69"/>
                </a:cubicBezTo>
                <a:cubicBezTo>
                  <a:pt x="157" y="69"/>
                  <a:pt x="157" y="69"/>
                  <a:pt x="157" y="69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70"/>
                  <a:pt x="158" y="70"/>
                  <a:pt x="158" y="71"/>
                </a:cubicBezTo>
                <a:cubicBezTo>
                  <a:pt x="158" y="71"/>
                  <a:pt x="158" y="71"/>
                  <a:pt x="158" y="71"/>
                </a:cubicBezTo>
                <a:cubicBezTo>
                  <a:pt x="158" y="71"/>
                  <a:pt x="158" y="71"/>
                  <a:pt x="158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1"/>
                  <a:pt x="161" y="71"/>
                </a:cubicBezTo>
                <a:cubicBezTo>
                  <a:pt x="161" y="72"/>
                  <a:pt x="161" y="72"/>
                  <a:pt x="160" y="73"/>
                </a:cubicBezTo>
                <a:cubicBezTo>
                  <a:pt x="160" y="73"/>
                  <a:pt x="161" y="73"/>
                  <a:pt x="161" y="73"/>
                </a:cubicBezTo>
                <a:cubicBezTo>
                  <a:pt x="161" y="73"/>
                  <a:pt x="161" y="73"/>
                  <a:pt x="161" y="73"/>
                </a:cubicBezTo>
                <a:cubicBezTo>
                  <a:pt x="161" y="73"/>
                  <a:pt x="161" y="73"/>
                  <a:pt x="161" y="73"/>
                </a:cubicBezTo>
                <a:cubicBezTo>
                  <a:pt x="161" y="73"/>
                  <a:pt x="161" y="73"/>
                  <a:pt x="161" y="74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161" y="74"/>
                  <a:pt x="161" y="75"/>
                  <a:pt x="161" y="75"/>
                </a:cubicBezTo>
                <a:cubicBezTo>
                  <a:pt x="161" y="75"/>
                  <a:pt x="161" y="75"/>
                  <a:pt x="161" y="75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2" y="76"/>
                  <a:pt x="162" y="77"/>
                  <a:pt x="162" y="77"/>
                </a:cubicBezTo>
                <a:cubicBezTo>
                  <a:pt x="162" y="77"/>
                  <a:pt x="161" y="77"/>
                  <a:pt x="161" y="77"/>
                </a:cubicBezTo>
                <a:cubicBezTo>
                  <a:pt x="161" y="78"/>
                  <a:pt x="161" y="78"/>
                  <a:pt x="161" y="78"/>
                </a:cubicBezTo>
                <a:cubicBezTo>
                  <a:pt x="161" y="78"/>
                  <a:pt x="161" y="78"/>
                  <a:pt x="160" y="78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0" y="78"/>
                  <a:pt x="159" y="78"/>
                  <a:pt x="159" y="78"/>
                </a:cubicBezTo>
                <a:cubicBezTo>
                  <a:pt x="159" y="78"/>
                  <a:pt x="159" y="78"/>
                  <a:pt x="159" y="78"/>
                </a:cubicBezTo>
                <a:cubicBezTo>
                  <a:pt x="159" y="78"/>
                  <a:pt x="159" y="78"/>
                  <a:pt x="159" y="78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8" y="77"/>
                  <a:pt x="157" y="78"/>
                  <a:pt x="157" y="78"/>
                </a:cubicBezTo>
                <a:cubicBezTo>
                  <a:pt x="157" y="78"/>
                  <a:pt x="157" y="78"/>
                  <a:pt x="156" y="78"/>
                </a:cubicBezTo>
                <a:cubicBezTo>
                  <a:pt x="156" y="78"/>
                  <a:pt x="156" y="77"/>
                  <a:pt x="156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5" y="76"/>
                  <a:pt x="155" y="76"/>
                  <a:pt x="155" y="76"/>
                </a:cubicBezTo>
                <a:cubicBezTo>
                  <a:pt x="154" y="76"/>
                  <a:pt x="154" y="76"/>
                  <a:pt x="154" y="76"/>
                </a:cubicBezTo>
                <a:cubicBezTo>
                  <a:pt x="154" y="76"/>
                  <a:pt x="153" y="76"/>
                  <a:pt x="153" y="76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2" y="76"/>
                  <a:pt x="152" y="76"/>
                  <a:pt x="151" y="75"/>
                </a:cubicBezTo>
                <a:cubicBezTo>
                  <a:pt x="151" y="75"/>
                  <a:pt x="151" y="74"/>
                  <a:pt x="151" y="74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2"/>
                </a:cubicBezTo>
                <a:cubicBezTo>
                  <a:pt x="152" y="72"/>
                  <a:pt x="152" y="72"/>
                  <a:pt x="153" y="71"/>
                </a:cubicBezTo>
                <a:cubicBezTo>
                  <a:pt x="153" y="71"/>
                  <a:pt x="154" y="70"/>
                  <a:pt x="154" y="70"/>
                </a:cubicBezTo>
                <a:cubicBezTo>
                  <a:pt x="154" y="70"/>
                  <a:pt x="154" y="69"/>
                  <a:pt x="154" y="69"/>
                </a:cubicBezTo>
                <a:cubicBezTo>
                  <a:pt x="154" y="69"/>
                  <a:pt x="155" y="68"/>
                  <a:pt x="155" y="68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154" y="68"/>
                  <a:pt x="154" y="68"/>
                  <a:pt x="154" y="68"/>
                </a:cubicBezTo>
                <a:cubicBezTo>
                  <a:pt x="154" y="68"/>
                  <a:pt x="154" y="68"/>
                  <a:pt x="154" y="68"/>
                </a:cubicBezTo>
                <a:cubicBezTo>
                  <a:pt x="154" y="69"/>
                  <a:pt x="153" y="69"/>
                  <a:pt x="153" y="69"/>
                </a:cubicBezTo>
                <a:cubicBezTo>
                  <a:pt x="153" y="69"/>
                  <a:pt x="153" y="69"/>
                  <a:pt x="153" y="69"/>
                </a:cubicBezTo>
                <a:cubicBezTo>
                  <a:pt x="153" y="70"/>
                  <a:pt x="153" y="70"/>
                  <a:pt x="153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1" y="70"/>
                  <a:pt x="151" y="70"/>
                  <a:pt x="150" y="70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70"/>
                  <a:pt x="149" y="71"/>
                  <a:pt x="149" y="71"/>
                </a:cubicBezTo>
                <a:cubicBezTo>
                  <a:pt x="149" y="71"/>
                  <a:pt x="149" y="71"/>
                  <a:pt x="149" y="72"/>
                </a:cubicBezTo>
                <a:cubicBezTo>
                  <a:pt x="149" y="72"/>
                  <a:pt x="149" y="72"/>
                  <a:pt x="148" y="72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48" y="72"/>
                  <a:pt x="147" y="72"/>
                  <a:pt x="147" y="72"/>
                </a:cubicBezTo>
                <a:cubicBezTo>
                  <a:pt x="147" y="72"/>
                  <a:pt x="147" y="72"/>
                  <a:pt x="147" y="72"/>
                </a:cubicBezTo>
                <a:cubicBezTo>
                  <a:pt x="147" y="72"/>
                  <a:pt x="146" y="72"/>
                  <a:pt x="146" y="72"/>
                </a:cubicBezTo>
                <a:cubicBezTo>
                  <a:pt x="146" y="72"/>
                  <a:pt x="146" y="72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4" y="70"/>
                  <a:pt x="144" y="70"/>
                  <a:pt x="144" y="69"/>
                </a:cubicBezTo>
                <a:cubicBezTo>
                  <a:pt x="144" y="69"/>
                  <a:pt x="144" y="69"/>
                  <a:pt x="144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3" y="69"/>
                  <a:pt x="142" y="69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1" y="69"/>
                  <a:pt x="141" y="69"/>
                  <a:pt x="141" y="69"/>
                </a:cubicBezTo>
                <a:cubicBezTo>
                  <a:pt x="141" y="69"/>
                  <a:pt x="141" y="69"/>
                  <a:pt x="141" y="69"/>
                </a:cubicBezTo>
                <a:cubicBezTo>
                  <a:pt x="141" y="70"/>
                  <a:pt x="141" y="70"/>
                  <a:pt x="141" y="70"/>
                </a:cubicBezTo>
                <a:cubicBezTo>
                  <a:pt x="141" y="70"/>
                  <a:pt x="142" y="70"/>
                  <a:pt x="142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4" y="70"/>
                  <a:pt x="145" y="71"/>
                  <a:pt x="145" y="72"/>
                </a:cubicBezTo>
                <a:cubicBezTo>
                  <a:pt x="145" y="72"/>
                  <a:pt x="145" y="73"/>
                  <a:pt x="145" y="73"/>
                </a:cubicBezTo>
                <a:cubicBezTo>
                  <a:pt x="144" y="73"/>
                  <a:pt x="144" y="73"/>
                  <a:pt x="144" y="7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4" y="74"/>
                  <a:pt x="144" y="74"/>
                  <a:pt x="144" y="75"/>
                </a:cubicBezTo>
                <a:cubicBezTo>
                  <a:pt x="145" y="74"/>
                  <a:pt x="145" y="75"/>
                  <a:pt x="145" y="76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6"/>
                  <a:pt x="145" y="76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6"/>
                  <a:pt x="146" y="76"/>
                  <a:pt x="147" y="76"/>
                </a:cubicBezTo>
                <a:cubicBezTo>
                  <a:pt x="147" y="76"/>
                  <a:pt x="147" y="76"/>
                  <a:pt x="148" y="76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8" y="77"/>
                  <a:pt x="148" y="77"/>
                  <a:pt x="148" y="77"/>
                </a:cubicBezTo>
                <a:cubicBezTo>
                  <a:pt x="148" y="77"/>
                  <a:pt x="148" y="77"/>
                  <a:pt x="148" y="77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75"/>
                  <a:pt x="150" y="75"/>
                  <a:pt x="150" y="76"/>
                </a:cubicBezTo>
                <a:cubicBezTo>
                  <a:pt x="150" y="76"/>
                  <a:pt x="150" y="76"/>
                  <a:pt x="150" y="77"/>
                </a:cubicBezTo>
                <a:cubicBezTo>
                  <a:pt x="150" y="77"/>
                  <a:pt x="150" y="77"/>
                  <a:pt x="150" y="77"/>
                </a:cubicBezTo>
                <a:cubicBezTo>
                  <a:pt x="151" y="77"/>
                  <a:pt x="151" y="77"/>
                  <a:pt x="151" y="77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51" y="78"/>
                  <a:pt x="151" y="79"/>
                  <a:pt x="151" y="79"/>
                </a:cubicBezTo>
                <a:cubicBezTo>
                  <a:pt x="151" y="79"/>
                  <a:pt x="151" y="79"/>
                  <a:pt x="151" y="79"/>
                </a:cubicBezTo>
                <a:cubicBezTo>
                  <a:pt x="151" y="79"/>
                  <a:pt x="151" y="79"/>
                  <a:pt x="151" y="79"/>
                </a:cubicBezTo>
                <a:cubicBezTo>
                  <a:pt x="150" y="79"/>
                  <a:pt x="149" y="80"/>
                  <a:pt x="149" y="80"/>
                </a:cubicBezTo>
                <a:cubicBezTo>
                  <a:pt x="149" y="80"/>
                  <a:pt x="149" y="80"/>
                  <a:pt x="149" y="80"/>
                </a:cubicBezTo>
                <a:cubicBezTo>
                  <a:pt x="149" y="80"/>
                  <a:pt x="148" y="80"/>
                  <a:pt x="148" y="80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7" y="81"/>
                  <a:pt x="146" y="81"/>
                  <a:pt x="145" y="81"/>
                </a:cubicBezTo>
                <a:cubicBezTo>
                  <a:pt x="145" y="81"/>
                  <a:pt x="144" y="82"/>
                  <a:pt x="144" y="82"/>
                </a:cubicBezTo>
                <a:cubicBezTo>
                  <a:pt x="144" y="82"/>
                  <a:pt x="144" y="82"/>
                  <a:pt x="144" y="81"/>
                </a:cubicBezTo>
                <a:cubicBezTo>
                  <a:pt x="144" y="81"/>
                  <a:pt x="144" y="82"/>
                  <a:pt x="144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2" y="83"/>
                  <a:pt x="142" y="83"/>
                  <a:pt x="141" y="83"/>
                </a:cubicBezTo>
                <a:cubicBezTo>
                  <a:pt x="141" y="83"/>
                  <a:pt x="141" y="83"/>
                  <a:pt x="140" y="83"/>
                </a:cubicBezTo>
                <a:cubicBezTo>
                  <a:pt x="140" y="83"/>
                  <a:pt x="140" y="83"/>
                  <a:pt x="140" y="83"/>
                </a:cubicBezTo>
                <a:cubicBezTo>
                  <a:pt x="140" y="83"/>
                  <a:pt x="140" y="83"/>
                  <a:pt x="140" y="83"/>
                </a:cubicBezTo>
                <a:cubicBezTo>
                  <a:pt x="139" y="82"/>
                  <a:pt x="139" y="81"/>
                  <a:pt x="139" y="81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39" y="81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8" y="81"/>
                  <a:pt x="137" y="81"/>
                  <a:pt x="137" y="81"/>
                </a:cubicBezTo>
                <a:cubicBezTo>
                  <a:pt x="136" y="81"/>
                  <a:pt x="136" y="81"/>
                  <a:pt x="136" y="82"/>
                </a:cubicBezTo>
                <a:cubicBezTo>
                  <a:pt x="136" y="82"/>
                  <a:pt x="135" y="82"/>
                  <a:pt x="135" y="82"/>
                </a:cubicBezTo>
                <a:cubicBezTo>
                  <a:pt x="134" y="82"/>
                  <a:pt x="134" y="82"/>
                  <a:pt x="134" y="83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3" y="84"/>
                  <a:pt x="133" y="84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3" y="85"/>
                  <a:pt x="133" y="85"/>
                  <a:pt x="133" y="85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4" y="85"/>
                  <a:pt x="134" y="86"/>
                  <a:pt x="134" y="86"/>
                </a:cubicBezTo>
                <a:cubicBezTo>
                  <a:pt x="134" y="86"/>
                  <a:pt x="134" y="87"/>
                  <a:pt x="133" y="87"/>
                </a:cubicBezTo>
                <a:cubicBezTo>
                  <a:pt x="133" y="87"/>
                  <a:pt x="133" y="87"/>
                  <a:pt x="133" y="87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8"/>
                  <a:pt x="131" y="88"/>
                  <a:pt x="130" y="88"/>
                </a:cubicBezTo>
                <a:cubicBezTo>
                  <a:pt x="130" y="88"/>
                  <a:pt x="130" y="88"/>
                  <a:pt x="130" y="88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29" y="88"/>
                  <a:pt x="129" y="88"/>
                  <a:pt x="128" y="88"/>
                </a:cubicBezTo>
                <a:cubicBezTo>
                  <a:pt x="128" y="88"/>
                  <a:pt x="128" y="88"/>
                  <a:pt x="127" y="88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90"/>
                  <a:pt x="126" y="91"/>
                  <a:pt x="126" y="91"/>
                </a:cubicBezTo>
                <a:cubicBezTo>
                  <a:pt x="126" y="91"/>
                  <a:pt x="126" y="91"/>
                  <a:pt x="126" y="92"/>
                </a:cubicBezTo>
                <a:cubicBezTo>
                  <a:pt x="126" y="92"/>
                  <a:pt x="125" y="92"/>
                  <a:pt x="125" y="92"/>
                </a:cubicBezTo>
                <a:cubicBezTo>
                  <a:pt x="125" y="93"/>
                  <a:pt x="125" y="93"/>
                  <a:pt x="125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4" y="94"/>
                  <a:pt x="124" y="95"/>
                </a:cubicBezTo>
                <a:cubicBezTo>
                  <a:pt x="123" y="96"/>
                  <a:pt x="123" y="96"/>
                  <a:pt x="122" y="96"/>
                </a:cubicBezTo>
                <a:cubicBezTo>
                  <a:pt x="123" y="96"/>
                  <a:pt x="123" y="96"/>
                  <a:pt x="123" y="97"/>
                </a:cubicBezTo>
                <a:cubicBezTo>
                  <a:pt x="123" y="97"/>
                  <a:pt x="123" y="98"/>
                  <a:pt x="123" y="98"/>
                </a:cubicBezTo>
                <a:cubicBezTo>
                  <a:pt x="123" y="99"/>
                  <a:pt x="122" y="99"/>
                  <a:pt x="122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1"/>
                </a:cubicBezTo>
                <a:cubicBezTo>
                  <a:pt x="122" y="101"/>
                  <a:pt x="122" y="101"/>
                  <a:pt x="121" y="101"/>
                </a:cubicBezTo>
                <a:cubicBezTo>
                  <a:pt x="121" y="101"/>
                  <a:pt x="121" y="101"/>
                  <a:pt x="120" y="101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20" y="101"/>
                  <a:pt x="120" y="101"/>
                  <a:pt x="119" y="10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8" y="102"/>
                  <a:pt x="118" y="103"/>
                  <a:pt x="118" y="103"/>
                </a:cubicBezTo>
                <a:cubicBezTo>
                  <a:pt x="117" y="103"/>
                  <a:pt x="117" y="104"/>
                  <a:pt x="116" y="104"/>
                </a:cubicBezTo>
                <a:cubicBezTo>
                  <a:pt x="116" y="104"/>
                  <a:pt x="116" y="105"/>
                  <a:pt x="115" y="105"/>
                </a:cubicBezTo>
                <a:cubicBezTo>
                  <a:pt x="115" y="105"/>
                  <a:pt x="115" y="106"/>
                  <a:pt x="114" y="106"/>
                </a:cubicBezTo>
                <a:cubicBezTo>
                  <a:pt x="114" y="106"/>
                  <a:pt x="114" y="106"/>
                  <a:pt x="114" y="106"/>
                </a:cubicBezTo>
                <a:cubicBezTo>
                  <a:pt x="114" y="106"/>
                  <a:pt x="113" y="106"/>
                  <a:pt x="113" y="106"/>
                </a:cubicBezTo>
                <a:cubicBezTo>
                  <a:pt x="113" y="106"/>
                  <a:pt x="113" y="106"/>
                  <a:pt x="113" y="107"/>
                </a:cubicBezTo>
                <a:cubicBezTo>
                  <a:pt x="113" y="107"/>
                  <a:pt x="113" y="107"/>
                  <a:pt x="112" y="107"/>
                </a:cubicBezTo>
                <a:cubicBezTo>
                  <a:pt x="112" y="107"/>
                  <a:pt x="112" y="107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9"/>
                  <a:pt x="112" y="109"/>
                  <a:pt x="112" y="110"/>
                </a:cubicBezTo>
                <a:cubicBezTo>
                  <a:pt x="112" y="110"/>
                  <a:pt x="112" y="110"/>
                  <a:pt x="112" y="111"/>
                </a:cubicBezTo>
                <a:cubicBezTo>
                  <a:pt x="112" y="111"/>
                  <a:pt x="112" y="111"/>
                  <a:pt x="112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13"/>
                  <a:pt x="113" y="113"/>
                  <a:pt x="113" y="114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114"/>
                  <a:pt x="113" y="115"/>
                  <a:pt x="113" y="115"/>
                </a:cubicBezTo>
                <a:cubicBezTo>
                  <a:pt x="113" y="115"/>
                  <a:pt x="114" y="116"/>
                  <a:pt x="113" y="117"/>
                </a:cubicBezTo>
                <a:cubicBezTo>
                  <a:pt x="113" y="118"/>
                  <a:pt x="113" y="119"/>
                  <a:pt x="112" y="120"/>
                </a:cubicBezTo>
                <a:cubicBezTo>
                  <a:pt x="112" y="120"/>
                  <a:pt x="112" y="120"/>
                  <a:pt x="111" y="120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09" y="119"/>
                  <a:pt x="109" y="119"/>
                  <a:pt x="109" y="118"/>
                </a:cubicBezTo>
                <a:cubicBezTo>
                  <a:pt x="109" y="118"/>
                  <a:pt x="109" y="118"/>
                  <a:pt x="109" y="118"/>
                </a:cubicBezTo>
                <a:cubicBezTo>
                  <a:pt x="109" y="118"/>
                  <a:pt x="108" y="117"/>
                  <a:pt x="108" y="117"/>
                </a:cubicBezTo>
                <a:cubicBezTo>
                  <a:pt x="108" y="117"/>
                  <a:pt x="108" y="117"/>
                  <a:pt x="108" y="117"/>
                </a:cubicBezTo>
                <a:cubicBezTo>
                  <a:pt x="108" y="117"/>
                  <a:pt x="108" y="116"/>
                  <a:pt x="108" y="116"/>
                </a:cubicBezTo>
                <a:cubicBezTo>
                  <a:pt x="108" y="116"/>
                  <a:pt x="108" y="115"/>
                  <a:pt x="108" y="115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07" y="112"/>
                  <a:pt x="107" y="112"/>
                  <a:pt x="107" y="112"/>
                </a:cubicBezTo>
                <a:cubicBezTo>
                  <a:pt x="107" y="112"/>
                  <a:pt x="107" y="112"/>
                  <a:pt x="107" y="112"/>
                </a:cubicBezTo>
                <a:cubicBezTo>
                  <a:pt x="107" y="112"/>
                  <a:pt x="107" y="112"/>
                  <a:pt x="107" y="111"/>
                </a:cubicBezTo>
                <a:cubicBezTo>
                  <a:pt x="107" y="111"/>
                  <a:pt x="107" y="111"/>
                  <a:pt x="107" y="111"/>
                </a:cubicBezTo>
                <a:cubicBezTo>
                  <a:pt x="106" y="111"/>
                  <a:pt x="106" y="111"/>
                  <a:pt x="106" y="110"/>
                </a:cubicBezTo>
                <a:cubicBezTo>
                  <a:pt x="106" y="110"/>
                  <a:pt x="106" y="111"/>
                  <a:pt x="106" y="111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4" y="111"/>
                  <a:pt x="103" y="110"/>
                  <a:pt x="103" y="110"/>
                </a:cubicBezTo>
                <a:cubicBezTo>
                  <a:pt x="103" y="110"/>
                  <a:pt x="103" y="110"/>
                  <a:pt x="103" y="110"/>
                </a:cubicBezTo>
                <a:cubicBezTo>
                  <a:pt x="103" y="110"/>
                  <a:pt x="103" y="110"/>
                  <a:pt x="103" y="110"/>
                </a:cubicBezTo>
                <a:cubicBezTo>
                  <a:pt x="102" y="110"/>
                  <a:pt x="102" y="110"/>
                  <a:pt x="101" y="110"/>
                </a:cubicBezTo>
                <a:cubicBezTo>
                  <a:pt x="101" y="110"/>
                  <a:pt x="101" y="110"/>
                  <a:pt x="101" y="110"/>
                </a:cubicBezTo>
                <a:cubicBezTo>
                  <a:pt x="100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8" y="110"/>
                  <a:pt x="98" y="110"/>
                </a:cubicBezTo>
                <a:cubicBezTo>
                  <a:pt x="98" y="110"/>
                  <a:pt x="98" y="110"/>
                  <a:pt x="98" y="110"/>
                </a:cubicBezTo>
                <a:cubicBezTo>
                  <a:pt x="98" y="110"/>
                  <a:pt x="98" y="110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9" y="111"/>
                  <a:pt x="98" y="112"/>
                  <a:pt x="98" y="112"/>
                </a:cubicBezTo>
                <a:cubicBezTo>
                  <a:pt x="98" y="113"/>
                  <a:pt x="98" y="113"/>
                  <a:pt x="97" y="113"/>
                </a:cubicBezTo>
                <a:cubicBezTo>
                  <a:pt x="97" y="113"/>
                  <a:pt x="97" y="112"/>
                  <a:pt x="96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2"/>
                  <a:pt x="96" y="112"/>
                  <a:pt x="95" y="112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3" y="112"/>
                  <a:pt x="93" y="112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112"/>
                  <a:pt x="92" y="112"/>
                  <a:pt x="92" y="111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91" y="111"/>
                  <a:pt x="91" y="111"/>
                  <a:pt x="90" y="111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89" y="111"/>
                  <a:pt x="89" y="111"/>
                  <a:pt x="89" y="111"/>
                </a:cubicBezTo>
                <a:cubicBezTo>
                  <a:pt x="89" y="112"/>
                  <a:pt x="88" y="112"/>
                  <a:pt x="88" y="112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8" y="113"/>
                  <a:pt x="87" y="113"/>
                  <a:pt x="87" y="113"/>
                </a:cubicBezTo>
                <a:cubicBezTo>
                  <a:pt x="87" y="113"/>
                  <a:pt x="87" y="113"/>
                  <a:pt x="87" y="113"/>
                </a:cubicBezTo>
                <a:cubicBezTo>
                  <a:pt x="87" y="113"/>
                  <a:pt x="87" y="113"/>
                  <a:pt x="86" y="113"/>
                </a:cubicBezTo>
                <a:cubicBezTo>
                  <a:pt x="86" y="113"/>
                  <a:pt x="86" y="113"/>
                  <a:pt x="86" y="113"/>
                </a:cubicBezTo>
                <a:cubicBezTo>
                  <a:pt x="85" y="113"/>
                  <a:pt x="85" y="113"/>
                  <a:pt x="85" y="113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4" y="114"/>
                  <a:pt x="84" y="115"/>
                  <a:pt x="84" y="115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4" y="117"/>
                  <a:pt x="84" y="117"/>
                  <a:pt x="84" y="117"/>
                </a:cubicBezTo>
                <a:cubicBezTo>
                  <a:pt x="84" y="118"/>
                  <a:pt x="84" y="119"/>
                  <a:pt x="84" y="119"/>
                </a:cubicBezTo>
                <a:cubicBezTo>
                  <a:pt x="84" y="120"/>
                  <a:pt x="83" y="120"/>
                  <a:pt x="83" y="120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3" y="121"/>
                  <a:pt x="83" y="122"/>
                  <a:pt x="83" y="122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3" y="125"/>
                  <a:pt x="83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7"/>
                  <a:pt x="83" y="127"/>
                  <a:pt x="83" y="128"/>
                </a:cubicBezTo>
                <a:cubicBezTo>
                  <a:pt x="83" y="128"/>
                  <a:pt x="83" y="128"/>
                  <a:pt x="84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4" y="129"/>
                  <a:pt x="84" y="129"/>
                  <a:pt x="84" y="129"/>
                </a:cubicBezTo>
                <a:cubicBezTo>
                  <a:pt x="84" y="129"/>
                  <a:pt x="85" y="129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5" y="131"/>
                  <a:pt x="86" y="131"/>
                  <a:pt x="86" y="131"/>
                </a:cubicBezTo>
                <a:cubicBezTo>
                  <a:pt x="86" y="131"/>
                  <a:pt x="86" y="131"/>
                  <a:pt x="87" y="131"/>
                </a:cubicBezTo>
                <a:cubicBezTo>
                  <a:pt x="87" y="131"/>
                  <a:pt x="87" y="131"/>
                  <a:pt x="87" y="131"/>
                </a:cubicBezTo>
                <a:cubicBezTo>
                  <a:pt x="87" y="131"/>
                  <a:pt x="87" y="131"/>
                  <a:pt x="87" y="131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8" y="132"/>
                  <a:pt x="88" y="132"/>
                  <a:pt x="88" y="132"/>
                </a:cubicBezTo>
                <a:cubicBezTo>
                  <a:pt x="88" y="132"/>
                  <a:pt x="88" y="132"/>
                  <a:pt x="89" y="131"/>
                </a:cubicBezTo>
                <a:cubicBezTo>
                  <a:pt x="89" y="131"/>
                  <a:pt x="89" y="131"/>
                  <a:pt x="89" y="131"/>
                </a:cubicBezTo>
                <a:cubicBezTo>
                  <a:pt x="89" y="131"/>
                  <a:pt x="89" y="131"/>
                  <a:pt x="90" y="131"/>
                </a:cubicBezTo>
                <a:cubicBezTo>
                  <a:pt x="90" y="131"/>
                  <a:pt x="90" y="131"/>
                  <a:pt x="91" y="131"/>
                </a:cubicBezTo>
                <a:cubicBezTo>
                  <a:pt x="91" y="131"/>
                  <a:pt x="92" y="131"/>
                  <a:pt x="92" y="131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2" y="131"/>
                  <a:pt x="92" y="130"/>
                  <a:pt x="92" y="130"/>
                </a:cubicBezTo>
                <a:cubicBezTo>
                  <a:pt x="92" y="130"/>
                  <a:pt x="93" y="130"/>
                  <a:pt x="93" y="130"/>
                </a:cubicBezTo>
                <a:cubicBezTo>
                  <a:pt x="93" y="130"/>
                  <a:pt x="93" y="129"/>
                  <a:pt x="93" y="129"/>
                </a:cubicBezTo>
                <a:cubicBezTo>
                  <a:pt x="93" y="128"/>
                  <a:pt x="93" y="128"/>
                  <a:pt x="93" y="128"/>
                </a:cubicBezTo>
                <a:cubicBezTo>
                  <a:pt x="93" y="127"/>
                  <a:pt x="94" y="127"/>
                  <a:pt x="94" y="126"/>
                </a:cubicBezTo>
                <a:cubicBezTo>
                  <a:pt x="95" y="126"/>
                  <a:pt x="95" y="126"/>
                  <a:pt x="96" y="126"/>
                </a:cubicBezTo>
                <a:cubicBezTo>
                  <a:pt x="96" y="126"/>
                  <a:pt x="96" y="126"/>
                  <a:pt x="97" y="126"/>
                </a:cubicBezTo>
                <a:cubicBezTo>
                  <a:pt x="97" y="125"/>
                  <a:pt x="98" y="125"/>
                  <a:pt x="99" y="125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101" y="126"/>
                  <a:pt x="101" y="126"/>
                  <a:pt x="101" y="127"/>
                </a:cubicBezTo>
                <a:cubicBezTo>
                  <a:pt x="101" y="127"/>
                  <a:pt x="101" y="128"/>
                  <a:pt x="100" y="129"/>
                </a:cubicBezTo>
                <a:cubicBezTo>
                  <a:pt x="100" y="129"/>
                  <a:pt x="100" y="129"/>
                  <a:pt x="100" y="129"/>
                </a:cubicBezTo>
                <a:cubicBezTo>
                  <a:pt x="99" y="129"/>
                  <a:pt x="99" y="129"/>
                  <a:pt x="99" y="130"/>
                </a:cubicBezTo>
                <a:cubicBezTo>
                  <a:pt x="99" y="130"/>
                  <a:pt x="99" y="130"/>
                  <a:pt x="99" y="130"/>
                </a:cubicBezTo>
                <a:cubicBezTo>
                  <a:pt x="99" y="130"/>
                  <a:pt x="100" y="131"/>
                  <a:pt x="100" y="131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99" y="131"/>
                  <a:pt x="99" y="132"/>
                  <a:pt x="99" y="132"/>
                </a:cubicBezTo>
                <a:cubicBezTo>
                  <a:pt x="99" y="132"/>
                  <a:pt x="99" y="133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8" y="133"/>
                  <a:pt x="98" y="133"/>
                  <a:pt x="98" y="133"/>
                </a:cubicBezTo>
                <a:cubicBezTo>
                  <a:pt x="98" y="133"/>
                  <a:pt x="98" y="133"/>
                  <a:pt x="98" y="133"/>
                </a:cubicBezTo>
                <a:cubicBezTo>
                  <a:pt x="98" y="133"/>
                  <a:pt x="98" y="133"/>
                  <a:pt x="98" y="134"/>
                </a:cubicBezTo>
                <a:cubicBezTo>
                  <a:pt x="98" y="134"/>
                  <a:pt x="98" y="135"/>
                  <a:pt x="98" y="135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97" y="136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01" y="136"/>
                  <a:pt x="101" y="136"/>
                  <a:pt x="101" y="136"/>
                </a:cubicBezTo>
                <a:cubicBezTo>
                  <a:pt x="101" y="136"/>
                  <a:pt x="101" y="136"/>
                  <a:pt x="101" y="136"/>
                </a:cubicBezTo>
                <a:cubicBezTo>
                  <a:pt x="101" y="136"/>
                  <a:pt x="102" y="136"/>
                  <a:pt x="102" y="136"/>
                </a:cubicBezTo>
                <a:cubicBezTo>
                  <a:pt x="102" y="136"/>
                  <a:pt x="103" y="136"/>
                  <a:pt x="103" y="136"/>
                </a:cubicBezTo>
                <a:cubicBezTo>
                  <a:pt x="104" y="136"/>
                  <a:pt x="104" y="136"/>
                  <a:pt x="105" y="13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6" y="137"/>
                  <a:pt x="106" y="137"/>
                  <a:pt x="106" y="138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6" y="139"/>
                  <a:pt x="106" y="139"/>
                  <a:pt x="106" y="140"/>
                </a:cubicBezTo>
                <a:cubicBezTo>
                  <a:pt x="106" y="140"/>
                  <a:pt x="106" y="140"/>
                  <a:pt x="106" y="140"/>
                </a:cubicBezTo>
                <a:cubicBezTo>
                  <a:pt x="106" y="140"/>
                  <a:pt x="106" y="140"/>
                  <a:pt x="106" y="140"/>
                </a:cubicBezTo>
                <a:cubicBezTo>
                  <a:pt x="106" y="141"/>
                  <a:pt x="106" y="141"/>
                  <a:pt x="106" y="141"/>
                </a:cubicBezTo>
                <a:cubicBezTo>
                  <a:pt x="106" y="141"/>
                  <a:pt x="106" y="141"/>
                  <a:pt x="106" y="141"/>
                </a:cubicBezTo>
                <a:cubicBezTo>
                  <a:pt x="106" y="142"/>
                  <a:pt x="106" y="143"/>
                  <a:pt x="106" y="143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4"/>
                  <a:pt x="105" y="145"/>
                  <a:pt x="105" y="145"/>
                </a:cubicBezTo>
                <a:cubicBezTo>
                  <a:pt x="105" y="145"/>
                  <a:pt x="105" y="145"/>
                  <a:pt x="105" y="145"/>
                </a:cubicBezTo>
                <a:cubicBezTo>
                  <a:pt x="105" y="145"/>
                  <a:pt x="105" y="145"/>
                  <a:pt x="106" y="145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106" y="147"/>
                  <a:pt x="107" y="147"/>
                  <a:pt x="107" y="147"/>
                </a:cubicBezTo>
                <a:cubicBezTo>
                  <a:pt x="107" y="148"/>
                  <a:pt x="107" y="148"/>
                  <a:pt x="107" y="148"/>
                </a:cubicBezTo>
                <a:cubicBezTo>
                  <a:pt x="107" y="148"/>
                  <a:pt x="107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9" y="148"/>
                  <a:pt x="109" y="148"/>
                  <a:pt x="110" y="148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7"/>
                  <a:pt x="111" y="147"/>
                  <a:pt x="112" y="147"/>
                </a:cubicBezTo>
                <a:cubicBezTo>
                  <a:pt x="112" y="147"/>
                  <a:pt x="112" y="147"/>
                  <a:pt x="112" y="147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15" y="147"/>
                  <a:pt x="115" y="148"/>
                  <a:pt x="115" y="148"/>
                </a:cubicBezTo>
                <a:cubicBezTo>
                  <a:pt x="115" y="148"/>
                  <a:pt x="115" y="148"/>
                  <a:pt x="115" y="148"/>
                </a:cubicBezTo>
                <a:cubicBezTo>
                  <a:pt x="115" y="148"/>
                  <a:pt x="115" y="148"/>
                  <a:pt x="116" y="149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48"/>
                  <a:pt x="117" y="148"/>
                  <a:pt x="117" y="148"/>
                </a:cubicBezTo>
                <a:cubicBezTo>
                  <a:pt x="117" y="148"/>
                  <a:pt x="117" y="148"/>
                  <a:pt x="117" y="148"/>
                </a:cubicBezTo>
                <a:cubicBezTo>
                  <a:pt x="117" y="148"/>
                  <a:pt x="117" y="148"/>
                  <a:pt x="117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17" y="146"/>
                  <a:pt x="118" y="146"/>
                  <a:pt x="118" y="146"/>
                </a:cubicBezTo>
                <a:cubicBezTo>
                  <a:pt x="118" y="145"/>
                  <a:pt x="118" y="145"/>
                  <a:pt x="118" y="145"/>
                </a:cubicBezTo>
                <a:cubicBezTo>
                  <a:pt x="119" y="145"/>
                  <a:pt x="119" y="145"/>
                  <a:pt x="119" y="145"/>
                </a:cubicBezTo>
                <a:cubicBezTo>
                  <a:pt x="119" y="145"/>
                  <a:pt x="119" y="144"/>
                  <a:pt x="120" y="144"/>
                </a:cubicBezTo>
                <a:cubicBezTo>
                  <a:pt x="118" y="147"/>
                  <a:pt x="116" y="150"/>
                  <a:pt x="114" y="153"/>
                </a:cubicBezTo>
                <a:cubicBezTo>
                  <a:pt x="114" y="153"/>
                  <a:pt x="114" y="153"/>
                  <a:pt x="114" y="153"/>
                </a:cubicBezTo>
                <a:cubicBezTo>
                  <a:pt x="113" y="152"/>
                  <a:pt x="113" y="152"/>
                  <a:pt x="113" y="152"/>
                </a:cubicBezTo>
                <a:cubicBezTo>
                  <a:pt x="113" y="152"/>
                  <a:pt x="113" y="151"/>
                  <a:pt x="113" y="151"/>
                </a:cubicBezTo>
                <a:cubicBezTo>
                  <a:pt x="113" y="151"/>
                  <a:pt x="113" y="151"/>
                  <a:pt x="113" y="151"/>
                </a:cubicBezTo>
                <a:cubicBezTo>
                  <a:pt x="113" y="151"/>
                  <a:pt x="113" y="151"/>
                  <a:pt x="113" y="151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12" y="150"/>
                  <a:pt x="112" y="150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12" y="151"/>
                  <a:pt x="111" y="152"/>
                  <a:pt x="111" y="152"/>
                </a:cubicBezTo>
                <a:cubicBezTo>
                  <a:pt x="111" y="152"/>
                  <a:pt x="111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10" y="152"/>
                  <a:pt x="110" y="152"/>
                </a:cubicBezTo>
                <a:cubicBezTo>
                  <a:pt x="110" y="152"/>
                  <a:pt x="109" y="152"/>
                  <a:pt x="109" y="152"/>
                </a:cubicBezTo>
                <a:cubicBezTo>
                  <a:pt x="109" y="152"/>
                  <a:pt x="109" y="152"/>
                  <a:pt x="109" y="152"/>
                </a:cubicBezTo>
                <a:cubicBezTo>
                  <a:pt x="109" y="152"/>
                  <a:pt x="109" y="152"/>
                  <a:pt x="109" y="152"/>
                </a:cubicBezTo>
                <a:cubicBezTo>
                  <a:pt x="108" y="152"/>
                  <a:pt x="108" y="152"/>
                  <a:pt x="108" y="151"/>
                </a:cubicBezTo>
                <a:cubicBezTo>
                  <a:pt x="108" y="151"/>
                  <a:pt x="108" y="151"/>
                  <a:pt x="108" y="151"/>
                </a:cubicBezTo>
                <a:cubicBezTo>
                  <a:pt x="108" y="151"/>
                  <a:pt x="108" y="151"/>
                  <a:pt x="108" y="151"/>
                </a:cubicBezTo>
                <a:cubicBezTo>
                  <a:pt x="108" y="151"/>
                  <a:pt x="108" y="151"/>
                  <a:pt x="107" y="151"/>
                </a:cubicBezTo>
                <a:cubicBezTo>
                  <a:pt x="107" y="151"/>
                  <a:pt x="107" y="151"/>
                  <a:pt x="107" y="151"/>
                </a:cubicBezTo>
                <a:cubicBezTo>
                  <a:pt x="107" y="151"/>
                  <a:pt x="107" y="151"/>
                  <a:pt x="107" y="151"/>
                </a:cubicBezTo>
                <a:cubicBezTo>
                  <a:pt x="107" y="151"/>
                  <a:pt x="107" y="151"/>
                  <a:pt x="106" y="151"/>
                </a:cubicBezTo>
                <a:cubicBezTo>
                  <a:pt x="106" y="151"/>
                  <a:pt x="106" y="151"/>
                  <a:pt x="106" y="150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4" y="150"/>
                  <a:pt x="103" y="150"/>
                  <a:pt x="104" y="149"/>
                </a:cubicBezTo>
                <a:close/>
                <a:moveTo>
                  <a:pt x="210" y="73"/>
                </a:moveTo>
                <a:cubicBezTo>
                  <a:pt x="210" y="73"/>
                  <a:pt x="210" y="73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5"/>
                </a:cubicBezTo>
                <a:cubicBezTo>
                  <a:pt x="210" y="75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10" y="74"/>
                  <a:pt x="210" y="73"/>
                  <a:pt x="210" y="73"/>
                </a:cubicBezTo>
                <a:cubicBezTo>
                  <a:pt x="210" y="73"/>
                  <a:pt x="210" y="73"/>
                  <a:pt x="210" y="73"/>
                </a:cubicBezTo>
                <a:close/>
                <a:moveTo>
                  <a:pt x="106" y="23"/>
                </a:moveTo>
                <a:cubicBezTo>
                  <a:pt x="106" y="23"/>
                  <a:pt x="106" y="23"/>
                  <a:pt x="106" y="23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7" y="24"/>
                  <a:pt x="108" y="24"/>
                  <a:pt x="108" y="24"/>
                </a:cubicBezTo>
                <a:cubicBezTo>
                  <a:pt x="108" y="24"/>
                  <a:pt x="108" y="24"/>
                  <a:pt x="109" y="24"/>
                </a:cubicBezTo>
                <a:cubicBezTo>
                  <a:pt x="109" y="24"/>
                  <a:pt x="109" y="24"/>
                  <a:pt x="110" y="24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10" y="24"/>
                  <a:pt x="111" y="24"/>
                  <a:pt x="111" y="24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09" y="23"/>
                  <a:pt x="109" y="22"/>
                  <a:pt x="109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2"/>
                  <a:pt x="108" y="22"/>
                  <a:pt x="108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6" y="23"/>
                  <a:pt x="106" y="23"/>
                  <a:pt x="106" y="23"/>
                </a:cubicBezTo>
                <a:close/>
                <a:moveTo>
                  <a:pt x="136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16"/>
                  <a:pt x="137" y="16"/>
                  <a:pt x="137" y="16"/>
                </a:cubicBezTo>
                <a:cubicBezTo>
                  <a:pt x="137" y="16"/>
                  <a:pt x="137" y="16"/>
                  <a:pt x="137" y="16"/>
                </a:cubicBezTo>
                <a:cubicBezTo>
                  <a:pt x="137" y="16"/>
                  <a:pt x="137" y="16"/>
                  <a:pt x="137" y="16"/>
                </a:cubicBezTo>
                <a:lnTo>
                  <a:pt x="136" y="16"/>
                </a:lnTo>
                <a:close/>
                <a:moveTo>
                  <a:pt x="134" y="15"/>
                </a:moveTo>
                <a:cubicBezTo>
                  <a:pt x="135" y="15"/>
                  <a:pt x="135" y="15"/>
                  <a:pt x="135" y="15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5" y="16"/>
                  <a:pt x="135" y="16"/>
                  <a:pt x="136" y="16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135" y="15"/>
                  <a:pt x="135" y="15"/>
                  <a:pt x="134" y="15"/>
                </a:cubicBezTo>
                <a:close/>
                <a:moveTo>
                  <a:pt x="132" y="28"/>
                </a:moveTo>
                <a:cubicBezTo>
                  <a:pt x="132" y="28"/>
                  <a:pt x="132" y="29"/>
                  <a:pt x="132" y="29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2" y="29"/>
                  <a:pt x="132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1" y="30"/>
                  <a:pt x="130" y="30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29" y="30"/>
                  <a:pt x="129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8" y="31"/>
                  <a:pt x="128" y="31"/>
                  <a:pt x="128" y="31"/>
                </a:cubicBezTo>
                <a:cubicBezTo>
                  <a:pt x="128" y="31"/>
                  <a:pt x="128" y="31"/>
                  <a:pt x="128" y="31"/>
                </a:cubicBezTo>
                <a:cubicBezTo>
                  <a:pt x="128" y="31"/>
                  <a:pt x="128" y="31"/>
                  <a:pt x="128" y="3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32"/>
                  <a:pt x="127" y="32"/>
                  <a:pt x="127" y="32"/>
                </a:cubicBezTo>
                <a:cubicBezTo>
                  <a:pt x="127" y="32"/>
                  <a:pt x="127" y="32"/>
                  <a:pt x="127" y="32"/>
                </a:cubicBezTo>
                <a:cubicBezTo>
                  <a:pt x="127" y="32"/>
                  <a:pt x="127" y="33"/>
                  <a:pt x="127" y="33"/>
                </a:cubicBezTo>
                <a:cubicBezTo>
                  <a:pt x="127" y="33"/>
                  <a:pt x="127" y="33"/>
                  <a:pt x="127" y="33"/>
                </a:cubicBezTo>
                <a:cubicBezTo>
                  <a:pt x="128" y="33"/>
                  <a:pt x="128" y="33"/>
                  <a:pt x="129" y="34"/>
                </a:cubicBezTo>
                <a:cubicBezTo>
                  <a:pt x="129" y="34"/>
                  <a:pt x="129" y="34"/>
                  <a:pt x="129" y="35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5"/>
                  <a:pt x="130" y="36"/>
                  <a:pt x="130" y="36"/>
                </a:cubicBezTo>
                <a:cubicBezTo>
                  <a:pt x="130" y="36"/>
                  <a:pt x="130" y="37"/>
                  <a:pt x="130" y="37"/>
                </a:cubicBezTo>
                <a:cubicBezTo>
                  <a:pt x="130" y="37"/>
                  <a:pt x="130" y="37"/>
                  <a:pt x="129" y="37"/>
                </a:cubicBezTo>
                <a:cubicBezTo>
                  <a:pt x="129" y="37"/>
                  <a:pt x="129" y="37"/>
                  <a:pt x="129" y="37"/>
                </a:cubicBezTo>
                <a:cubicBezTo>
                  <a:pt x="129" y="37"/>
                  <a:pt x="129" y="37"/>
                  <a:pt x="129" y="37"/>
                </a:cubicBezTo>
                <a:cubicBezTo>
                  <a:pt x="129" y="37"/>
                  <a:pt x="129" y="37"/>
                  <a:pt x="129" y="37"/>
                </a:cubicBezTo>
                <a:cubicBezTo>
                  <a:pt x="128" y="37"/>
                  <a:pt x="128" y="37"/>
                  <a:pt x="127" y="37"/>
                </a:cubicBezTo>
                <a:cubicBezTo>
                  <a:pt x="127" y="37"/>
                  <a:pt x="127" y="37"/>
                  <a:pt x="127" y="37"/>
                </a:cubicBezTo>
                <a:cubicBezTo>
                  <a:pt x="127" y="37"/>
                  <a:pt x="127" y="37"/>
                  <a:pt x="126" y="37"/>
                </a:cubicBezTo>
                <a:cubicBezTo>
                  <a:pt x="126" y="37"/>
                  <a:pt x="126" y="36"/>
                  <a:pt x="126" y="36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5" y="36"/>
                  <a:pt x="125" y="37"/>
                  <a:pt x="125" y="37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3" y="38"/>
                  <a:pt x="123" y="38"/>
                </a:cubicBezTo>
                <a:cubicBezTo>
                  <a:pt x="122" y="38"/>
                  <a:pt x="122" y="38"/>
                  <a:pt x="122" y="37"/>
                </a:cubicBezTo>
                <a:cubicBezTo>
                  <a:pt x="122" y="37"/>
                  <a:pt x="121" y="37"/>
                  <a:pt x="121" y="36"/>
                </a:cubicBezTo>
                <a:cubicBezTo>
                  <a:pt x="121" y="36"/>
                  <a:pt x="121" y="36"/>
                  <a:pt x="121" y="3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1" y="34"/>
                  <a:pt x="121" y="34"/>
                  <a:pt x="122" y="34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33"/>
                  <a:pt x="121" y="33"/>
                  <a:pt x="121" y="34"/>
                </a:cubicBezTo>
                <a:cubicBezTo>
                  <a:pt x="121" y="34"/>
                  <a:pt x="121" y="34"/>
                  <a:pt x="120" y="34"/>
                </a:cubicBezTo>
                <a:cubicBezTo>
                  <a:pt x="120" y="34"/>
                  <a:pt x="120" y="34"/>
                  <a:pt x="120" y="34"/>
                </a:cubicBezTo>
                <a:cubicBezTo>
                  <a:pt x="119" y="35"/>
                  <a:pt x="119" y="35"/>
                  <a:pt x="118" y="35"/>
                </a:cubicBezTo>
                <a:cubicBezTo>
                  <a:pt x="118" y="35"/>
                  <a:pt x="118" y="35"/>
                  <a:pt x="118" y="35"/>
                </a:cubicBezTo>
                <a:cubicBezTo>
                  <a:pt x="117" y="35"/>
                  <a:pt x="117" y="35"/>
                  <a:pt x="117" y="36"/>
                </a:cubicBezTo>
                <a:cubicBezTo>
                  <a:pt x="117" y="36"/>
                  <a:pt x="117" y="36"/>
                  <a:pt x="117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36"/>
                  <a:pt x="116" y="37"/>
                  <a:pt x="115" y="37"/>
                </a:cubicBezTo>
                <a:cubicBezTo>
                  <a:pt x="114" y="37"/>
                  <a:pt x="114" y="37"/>
                  <a:pt x="113" y="37"/>
                </a:cubicBezTo>
                <a:cubicBezTo>
                  <a:pt x="113" y="37"/>
                  <a:pt x="113" y="38"/>
                  <a:pt x="113" y="38"/>
                </a:cubicBezTo>
                <a:cubicBezTo>
                  <a:pt x="113" y="38"/>
                  <a:pt x="112" y="38"/>
                  <a:pt x="112" y="38"/>
                </a:cubicBezTo>
                <a:cubicBezTo>
                  <a:pt x="112" y="38"/>
                  <a:pt x="112" y="38"/>
                  <a:pt x="112" y="38"/>
                </a:cubicBezTo>
                <a:cubicBezTo>
                  <a:pt x="112" y="38"/>
                  <a:pt x="111" y="39"/>
                  <a:pt x="111" y="39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111" y="39"/>
                  <a:pt x="110" y="39"/>
                  <a:pt x="110" y="39"/>
                </a:cubicBezTo>
                <a:cubicBezTo>
                  <a:pt x="110" y="39"/>
                  <a:pt x="110" y="40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110" y="40"/>
                  <a:pt x="109" y="40"/>
                  <a:pt x="109" y="41"/>
                </a:cubicBezTo>
                <a:cubicBezTo>
                  <a:pt x="109" y="41"/>
                  <a:pt x="108" y="41"/>
                  <a:pt x="108" y="41"/>
                </a:cubicBezTo>
                <a:cubicBezTo>
                  <a:pt x="108" y="41"/>
                  <a:pt x="108" y="42"/>
                  <a:pt x="108" y="42"/>
                </a:cubicBezTo>
                <a:cubicBezTo>
                  <a:pt x="108" y="42"/>
                  <a:pt x="108" y="42"/>
                  <a:pt x="107" y="42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107" y="43"/>
                  <a:pt x="107" y="44"/>
                  <a:pt x="107" y="44"/>
                </a:cubicBezTo>
                <a:cubicBezTo>
                  <a:pt x="106" y="44"/>
                  <a:pt x="106" y="45"/>
                  <a:pt x="106" y="45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8" y="45"/>
                  <a:pt x="108" y="46"/>
                  <a:pt x="108" y="46"/>
                </a:cubicBezTo>
                <a:cubicBezTo>
                  <a:pt x="108" y="46"/>
                  <a:pt x="108" y="46"/>
                  <a:pt x="108" y="47"/>
                </a:cubicBezTo>
                <a:cubicBezTo>
                  <a:pt x="108" y="47"/>
                  <a:pt x="108" y="48"/>
                  <a:pt x="108" y="49"/>
                </a:cubicBezTo>
                <a:cubicBezTo>
                  <a:pt x="108" y="49"/>
                  <a:pt x="108" y="49"/>
                  <a:pt x="108" y="49"/>
                </a:cubicBezTo>
                <a:cubicBezTo>
                  <a:pt x="108" y="49"/>
                  <a:pt x="109" y="49"/>
                  <a:pt x="109" y="49"/>
                </a:cubicBezTo>
                <a:cubicBezTo>
                  <a:pt x="110" y="49"/>
                  <a:pt x="110" y="49"/>
                  <a:pt x="110" y="49"/>
                </a:cubicBezTo>
                <a:cubicBezTo>
                  <a:pt x="111" y="49"/>
                  <a:pt x="111" y="50"/>
                  <a:pt x="111" y="50"/>
                </a:cubicBezTo>
                <a:cubicBezTo>
                  <a:pt x="111" y="50"/>
                  <a:pt x="112" y="50"/>
                  <a:pt x="112" y="50"/>
                </a:cubicBezTo>
                <a:cubicBezTo>
                  <a:pt x="113" y="50"/>
                  <a:pt x="113" y="51"/>
                  <a:pt x="114" y="51"/>
                </a:cubicBezTo>
                <a:cubicBezTo>
                  <a:pt x="114" y="51"/>
                  <a:pt x="114" y="52"/>
                  <a:pt x="114" y="52"/>
                </a:cubicBezTo>
                <a:cubicBezTo>
                  <a:pt x="114" y="52"/>
                  <a:pt x="114" y="52"/>
                  <a:pt x="114" y="52"/>
                </a:cubicBezTo>
                <a:cubicBezTo>
                  <a:pt x="115" y="52"/>
                  <a:pt x="116" y="53"/>
                  <a:pt x="117" y="54"/>
                </a:cubicBezTo>
                <a:cubicBezTo>
                  <a:pt x="117" y="54"/>
                  <a:pt x="117" y="54"/>
                  <a:pt x="117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9" y="54"/>
                  <a:pt x="119" y="54"/>
                  <a:pt x="119" y="54"/>
                </a:cubicBezTo>
                <a:cubicBezTo>
                  <a:pt x="119" y="54"/>
                  <a:pt x="120" y="54"/>
                  <a:pt x="120" y="55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1" y="56"/>
                  <a:pt x="121" y="56"/>
                  <a:pt x="121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58"/>
                  <a:pt x="120" y="58"/>
                  <a:pt x="120" y="58"/>
                </a:cubicBezTo>
                <a:cubicBezTo>
                  <a:pt x="120" y="58"/>
                  <a:pt x="120" y="59"/>
                  <a:pt x="120" y="59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0"/>
                  <a:pt x="122" y="60"/>
                  <a:pt x="122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2"/>
                  <a:pt x="122" y="62"/>
                  <a:pt x="122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0" y="62"/>
                  <a:pt x="120" y="62"/>
                </a:cubicBezTo>
                <a:cubicBezTo>
                  <a:pt x="120" y="62"/>
                  <a:pt x="120" y="62"/>
                  <a:pt x="120" y="62"/>
                </a:cubicBezTo>
                <a:cubicBezTo>
                  <a:pt x="120" y="62"/>
                  <a:pt x="120" y="62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2" y="63"/>
                </a:cubicBezTo>
                <a:cubicBezTo>
                  <a:pt x="122" y="63"/>
                  <a:pt x="122" y="63"/>
                  <a:pt x="122" y="63"/>
                </a:cubicBezTo>
                <a:cubicBezTo>
                  <a:pt x="122" y="63"/>
                  <a:pt x="122" y="63"/>
                  <a:pt x="122" y="63"/>
                </a:cubicBezTo>
                <a:cubicBezTo>
                  <a:pt x="122" y="63"/>
                  <a:pt x="122" y="64"/>
                  <a:pt x="122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22" y="63"/>
                  <a:pt x="122" y="63"/>
                  <a:pt x="123" y="63"/>
                </a:cubicBezTo>
                <a:cubicBezTo>
                  <a:pt x="123" y="63"/>
                  <a:pt x="123" y="63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3" y="62"/>
                  <a:pt x="123" y="62"/>
                  <a:pt x="123" y="61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23" y="60"/>
                  <a:pt x="123" y="59"/>
                  <a:pt x="123" y="59"/>
                </a:cubicBezTo>
                <a:cubicBezTo>
                  <a:pt x="123" y="59"/>
                  <a:pt x="123" y="58"/>
                  <a:pt x="123" y="58"/>
                </a:cubicBezTo>
                <a:cubicBezTo>
                  <a:pt x="123" y="57"/>
                  <a:pt x="123" y="57"/>
                  <a:pt x="123" y="56"/>
                </a:cubicBezTo>
                <a:cubicBezTo>
                  <a:pt x="123" y="56"/>
                  <a:pt x="124" y="56"/>
                  <a:pt x="124" y="56"/>
                </a:cubicBezTo>
                <a:cubicBezTo>
                  <a:pt x="124" y="56"/>
                  <a:pt x="125" y="55"/>
                  <a:pt x="125" y="55"/>
                </a:cubicBezTo>
                <a:cubicBezTo>
                  <a:pt x="126" y="55"/>
                  <a:pt x="126" y="55"/>
                  <a:pt x="127" y="55"/>
                </a:cubicBezTo>
                <a:cubicBezTo>
                  <a:pt x="127" y="55"/>
                  <a:pt x="128" y="54"/>
                  <a:pt x="128" y="54"/>
                </a:cubicBezTo>
                <a:cubicBezTo>
                  <a:pt x="128" y="54"/>
                  <a:pt x="129" y="54"/>
                  <a:pt x="129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9" y="53"/>
                  <a:pt x="129" y="52"/>
                  <a:pt x="129" y="52"/>
                </a:cubicBezTo>
                <a:cubicBezTo>
                  <a:pt x="129" y="52"/>
                  <a:pt x="129" y="52"/>
                  <a:pt x="129" y="52"/>
                </a:cubicBezTo>
                <a:cubicBezTo>
                  <a:pt x="129" y="52"/>
                  <a:pt x="129" y="51"/>
                  <a:pt x="129" y="51"/>
                </a:cubicBezTo>
                <a:cubicBezTo>
                  <a:pt x="129" y="51"/>
                  <a:pt x="129" y="51"/>
                  <a:pt x="129" y="50"/>
                </a:cubicBezTo>
                <a:cubicBezTo>
                  <a:pt x="129" y="50"/>
                  <a:pt x="128" y="49"/>
                  <a:pt x="128" y="49"/>
                </a:cubicBezTo>
                <a:cubicBezTo>
                  <a:pt x="128" y="49"/>
                  <a:pt x="128" y="48"/>
                  <a:pt x="127" y="48"/>
                </a:cubicBezTo>
                <a:cubicBezTo>
                  <a:pt x="127" y="48"/>
                  <a:pt x="128" y="47"/>
                  <a:pt x="128" y="47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128" y="47"/>
                  <a:pt x="129" y="47"/>
                  <a:pt x="129" y="46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5"/>
                  <a:pt x="129" y="45"/>
                  <a:pt x="130" y="45"/>
                </a:cubicBezTo>
                <a:cubicBezTo>
                  <a:pt x="130" y="45"/>
                  <a:pt x="130" y="45"/>
                  <a:pt x="130" y="44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0" y="44"/>
                  <a:pt x="130" y="44"/>
                  <a:pt x="130" y="43"/>
                </a:cubicBezTo>
                <a:cubicBezTo>
                  <a:pt x="130" y="43"/>
                  <a:pt x="130" y="43"/>
                  <a:pt x="130" y="43"/>
                </a:cubicBezTo>
                <a:cubicBezTo>
                  <a:pt x="130" y="43"/>
                  <a:pt x="130" y="42"/>
                  <a:pt x="130" y="42"/>
                </a:cubicBezTo>
                <a:cubicBezTo>
                  <a:pt x="130" y="42"/>
                  <a:pt x="130" y="42"/>
                  <a:pt x="130" y="42"/>
                </a:cubicBezTo>
                <a:cubicBezTo>
                  <a:pt x="130" y="42"/>
                  <a:pt x="130" y="42"/>
                  <a:pt x="130" y="42"/>
                </a:cubicBezTo>
                <a:cubicBezTo>
                  <a:pt x="130" y="42"/>
                  <a:pt x="131" y="42"/>
                  <a:pt x="131" y="42"/>
                </a:cubicBezTo>
                <a:cubicBezTo>
                  <a:pt x="130" y="41"/>
                  <a:pt x="130" y="41"/>
                  <a:pt x="130" y="41"/>
                </a:cubicBezTo>
                <a:cubicBezTo>
                  <a:pt x="130" y="40"/>
                  <a:pt x="131" y="39"/>
                  <a:pt x="132" y="39"/>
                </a:cubicBezTo>
                <a:cubicBezTo>
                  <a:pt x="132" y="39"/>
                  <a:pt x="132" y="39"/>
                  <a:pt x="132" y="39"/>
                </a:cubicBezTo>
                <a:cubicBezTo>
                  <a:pt x="132" y="39"/>
                  <a:pt x="132" y="39"/>
                  <a:pt x="132" y="39"/>
                </a:cubicBezTo>
                <a:cubicBezTo>
                  <a:pt x="132" y="39"/>
                  <a:pt x="131" y="39"/>
                  <a:pt x="131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31" y="38"/>
                  <a:pt x="131" y="37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33" y="36"/>
                  <a:pt x="132" y="35"/>
                  <a:pt x="132" y="35"/>
                </a:cubicBezTo>
                <a:cubicBezTo>
                  <a:pt x="132" y="35"/>
                  <a:pt x="132" y="34"/>
                  <a:pt x="133" y="34"/>
                </a:cubicBezTo>
                <a:cubicBezTo>
                  <a:pt x="133" y="34"/>
                  <a:pt x="133" y="34"/>
                  <a:pt x="133" y="33"/>
                </a:cubicBezTo>
                <a:cubicBezTo>
                  <a:pt x="133" y="33"/>
                  <a:pt x="133" y="33"/>
                  <a:pt x="134" y="33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34" y="33"/>
                  <a:pt x="134" y="33"/>
                  <a:pt x="135" y="33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7" y="33"/>
                  <a:pt x="138" y="33"/>
                  <a:pt x="138" y="33"/>
                </a:cubicBezTo>
                <a:cubicBezTo>
                  <a:pt x="138" y="33"/>
                  <a:pt x="138" y="33"/>
                  <a:pt x="138" y="33"/>
                </a:cubicBezTo>
                <a:cubicBezTo>
                  <a:pt x="138" y="33"/>
                  <a:pt x="138" y="33"/>
                  <a:pt x="138" y="33"/>
                </a:cubicBezTo>
                <a:cubicBezTo>
                  <a:pt x="138" y="33"/>
                  <a:pt x="138" y="33"/>
                  <a:pt x="138" y="33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39" y="32"/>
                  <a:pt x="139" y="32"/>
                  <a:pt x="140" y="31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40" y="31"/>
                  <a:pt x="141" y="31"/>
                  <a:pt x="141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1" y="30"/>
                  <a:pt x="141" y="30"/>
                  <a:pt x="142" y="30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42" y="30"/>
                  <a:pt x="142" y="30"/>
                  <a:pt x="142" y="29"/>
                </a:cubicBezTo>
                <a:cubicBezTo>
                  <a:pt x="142" y="30"/>
                  <a:pt x="141" y="30"/>
                  <a:pt x="141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40" y="29"/>
                  <a:pt x="140" y="29"/>
                  <a:pt x="140" y="29"/>
                </a:cubicBezTo>
                <a:cubicBezTo>
                  <a:pt x="140" y="29"/>
                  <a:pt x="140" y="29"/>
                  <a:pt x="140" y="30"/>
                </a:cubicBezTo>
                <a:cubicBezTo>
                  <a:pt x="140" y="30"/>
                  <a:pt x="139" y="30"/>
                  <a:pt x="139" y="30"/>
                </a:cubicBezTo>
                <a:cubicBezTo>
                  <a:pt x="139" y="30"/>
                  <a:pt x="139" y="30"/>
                  <a:pt x="138" y="30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6" y="30"/>
                  <a:pt x="136" y="30"/>
                  <a:pt x="136" y="29"/>
                </a:cubicBezTo>
                <a:cubicBezTo>
                  <a:pt x="136" y="29"/>
                  <a:pt x="136" y="28"/>
                  <a:pt x="136" y="28"/>
                </a:cubicBezTo>
                <a:cubicBezTo>
                  <a:pt x="137" y="28"/>
                  <a:pt x="137" y="28"/>
                  <a:pt x="137" y="28"/>
                </a:cubicBezTo>
                <a:cubicBezTo>
                  <a:pt x="137" y="27"/>
                  <a:pt x="137" y="27"/>
                  <a:pt x="138" y="27"/>
                </a:cubicBezTo>
                <a:cubicBezTo>
                  <a:pt x="138" y="27"/>
                  <a:pt x="138" y="27"/>
                  <a:pt x="138" y="27"/>
                </a:cubicBezTo>
                <a:cubicBezTo>
                  <a:pt x="138" y="27"/>
                  <a:pt x="137" y="26"/>
                  <a:pt x="137" y="26"/>
                </a:cubicBezTo>
                <a:cubicBezTo>
                  <a:pt x="137" y="26"/>
                  <a:pt x="137" y="26"/>
                  <a:pt x="137" y="26"/>
                </a:cubicBezTo>
                <a:cubicBezTo>
                  <a:pt x="137" y="26"/>
                  <a:pt x="136" y="27"/>
                  <a:pt x="136" y="27"/>
                </a:cubicBezTo>
                <a:cubicBezTo>
                  <a:pt x="135" y="27"/>
                  <a:pt x="134" y="26"/>
                  <a:pt x="134" y="26"/>
                </a:cubicBezTo>
                <a:cubicBezTo>
                  <a:pt x="134" y="26"/>
                  <a:pt x="135" y="25"/>
                  <a:pt x="135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5" y="25"/>
                  <a:pt x="136" y="25"/>
                  <a:pt x="136" y="25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5" y="25"/>
                  <a:pt x="135" y="24"/>
                  <a:pt x="135" y="24"/>
                </a:cubicBezTo>
                <a:cubicBezTo>
                  <a:pt x="135" y="24"/>
                  <a:pt x="135" y="24"/>
                  <a:pt x="135" y="24"/>
                </a:cubicBezTo>
                <a:cubicBezTo>
                  <a:pt x="135" y="24"/>
                  <a:pt x="135" y="24"/>
                  <a:pt x="135" y="24"/>
                </a:cubicBezTo>
                <a:cubicBezTo>
                  <a:pt x="134" y="24"/>
                  <a:pt x="134" y="24"/>
                  <a:pt x="134" y="24"/>
                </a:cubicBezTo>
                <a:cubicBezTo>
                  <a:pt x="134" y="24"/>
                  <a:pt x="134" y="24"/>
                  <a:pt x="134" y="24"/>
                </a:cubicBezTo>
                <a:cubicBezTo>
                  <a:pt x="134" y="24"/>
                  <a:pt x="134" y="25"/>
                  <a:pt x="134" y="25"/>
                </a:cubicBezTo>
                <a:cubicBezTo>
                  <a:pt x="134" y="25"/>
                  <a:pt x="134" y="26"/>
                  <a:pt x="133" y="26"/>
                </a:cubicBezTo>
                <a:cubicBezTo>
                  <a:pt x="133" y="26"/>
                  <a:pt x="133" y="26"/>
                  <a:pt x="133" y="26"/>
                </a:cubicBezTo>
                <a:cubicBezTo>
                  <a:pt x="133" y="26"/>
                  <a:pt x="133" y="26"/>
                  <a:pt x="133" y="27"/>
                </a:cubicBezTo>
                <a:cubicBezTo>
                  <a:pt x="133" y="27"/>
                  <a:pt x="133" y="27"/>
                  <a:pt x="132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2" y="28"/>
                  <a:pt x="132" y="28"/>
                  <a:pt x="132" y="28"/>
                </a:cubicBezTo>
                <a:close/>
                <a:moveTo>
                  <a:pt x="126" y="31"/>
                </a:move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5" y="31"/>
                  <a:pt x="125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lose/>
                <a:moveTo>
                  <a:pt x="129" y="14"/>
                </a:move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30" y="15"/>
                  <a:pt x="129" y="15"/>
                </a:cubicBezTo>
                <a:cubicBezTo>
                  <a:pt x="129" y="15"/>
                  <a:pt x="129" y="15"/>
                  <a:pt x="129" y="15"/>
                </a:cubicBezTo>
                <a:cubicBezTo>
                  <a:pt x="129" y="15"/>
                  <a:pt x="130" y="15"/>
                  <a:pt x="130" y="15"/>
                </a:cubicBezTo>
                <a:cubicBezTo>
                  <a:pt x="130" y="15"/>
                  <a:pt x="130" y="15"/>
                  <a:pt x="131" y="15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4"/>
                  <a:pt x="131" y="14"/>
                  <a:pt x="131" y="14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29" y="14"/>
                  <a:pt x="129" y="14"/>
                </a:cubicBezTo>
                <a:close/>
                <a:moveTo>
                  <a:pt x="127" y="13"/>
                </a:moveTo>
                <a:cubicBezTo>
                  <a:pt x="128" y="13"/>
                  <a:pt x="128" y="13"/>
                  <a:pt x="128" y="13"/>
                </a:cubicBezTo>
                <a:cubicBezTo>
                  <a:pt x="128" y="13"/>
                  <a:pt x="128" y="13"/>
                  <a:pt x="128" y="13"/>
                </a:cubicBezTo>
                <a:cubicBezTo>
                  <a:pt x="128" y="13"/>
                  <a:pt x="128" y="13"/>
                  <a:pt x="128" y="13"/>
                </a:cubicBezTo>
                <a:cubicBezTo>
                  <a:pt x="128" y="12"/>
                  <a:pt x="128" y="11"/>
                  <a:pt x="129" y="11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29" y="11"/>
                  <a:pt x="128" y="11"/>
                  <a:pt x="128" y="11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13"/>
                  <a:pt x="128" y="13"/>
                  <a:pt x="128" y="13"/>
                </a:cubicBezTo>
                <a:lnTo>
                  <a:pt x="127" y="13"/>
                </a:lnTo>
                <a:close/>
                <a:moveTo>
                  <a:pt x="126" y="10"/>
                </a:move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10"/>
                  <a:pt x="126" y="10"/>
                  <a:pt x="126" y="10"/>
                </a:cubicBezTo>
                <a:close/>
                <a:moveTo>
                  <a:pt x="125" y="17"/>
                </a:moveTo>
                <a:cubicBezTo>
                  <a:pt x="125" y="17"/>
                  <a:pt x="124" y="17"/>
                  <a:pt x="124" y="17"/>
                </a:cubicBezTo>
                <a:cubicBezTo>
                  <a:pt x="124" y="17"/>
                  <a:pt x="124" y="16"/>
                  <a:pt x="124" y="16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4" y="17"/>
                  <a:pt x="124" y="17"/>
                  <a:pt x="123" y="17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18"/>
                  <a:pt x="123" y="19"/>
                  <a:pt x="123" y="19"/>
                </a:cubicBezTo>
                <a:cubicBezTo>
                  <a:pt x="123" y="19"/>
                  <a:pt x="123" y="19"/>
                  <a:pt x="123" y="19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123" y="21"/>
                  <a:pt x="123" y="22"/>
                  <a:pt x="122" y="22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3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5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7" y="25"/>
                  <a:pt x="127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3"/>
                  <a:pt x="128" y="23"/>
                </a:cubicBezTo>
                <a:cubicBezTo>
                  <a:pt x="128" y="23"/>
                  <a:pt x="128" y="23"/>
                  <a:pt x="128" y="23"/>
                </a:cubicBezTo>
                <a:cubicBezTo>
                  <a:pt x="128" y="23"/>
                  <a:pt x="128" y="23"/>
                  <a:pt x="128" y="23"/>
                </a:cubicBezTo>
                <a:cubicBezTo>
                  <a:pt x="128" y="23"/>
                  <a:pt x="127" y="22"/>
                  <a:pt x="127" y="22"/>
                </a:cubicBezTo>
                <a:cubicBezTo>
                  <a:pt x="127" y="22"/>
                  <a:pt x="127" y="22"/>
                  <a:pt x="127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6" y="22"/>
                  <a:pt x="126" y="21"/>
                  <a:pt x="126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0"/>
                  <a:pt x="125" y="20"/>
                  <a:pt x="125" y="20"/>
                </a:cubicBezTo>
                <a:cubicBezTo>
                  <a:pt x="125" y="20"/>
                  <a:pt x="125" y="20"/>
                  <a:pt x="125" y="19"/>
                </a:cubicBezTo>
                <a:cubicBezTo>
                  <a:pt x="125" y="19"/>
                  <a:pt x="125" y="19"/>
                  <a:pt x="125" y="19"/>
                </a:cubicBezTo>
                <a:cubicBezTo>
                  <a:pt x="126" y="18"/>
                  <a:pt x="126" y="17"/>
                  <a:pt x="128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7" y="16"/>
                  <a:pt x="127" y="16"/>
                  <a:pt x="126" y="16"/>
                </a:cubicBezTo>
                <a:cubicBezTo>
                  <a:pt x="126" y="16"/>
                  <a:pt x="126" y="16"/>
                  <a:pt x="126" y="16"/>
                </a:cubicBezTo>
                <a:cubicBezTo>
                  <a:pt x="126" y="17"/>
                  <a:pt x="125" y="17"/>
                  <a:pt x="125" y="17"/>
                </a:cubicBezTo>
                <a:close/>
                <a:moveTo>
                  <a:pt x="120" y="11"/>
                </a:moveTo>
                <a:cubicBezTo>
                  <a:pt x="119" y="12"/>
                  <a:pt x="119" y="12"/>
                  <a:pt x="119" y="12"/>
                </a:cubicBezTo>
                <a:cubicBezTo>
                  <a:pt x="119" y="12"/>
                  <a:pt x="119" y="12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120" y="12"/>
                  <a:pt x="120" y="12"/>
                  <a:pt x="121" y="12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2" y="12"/>
                  <a:pt x="122" y="12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4" y="13"/>
                  <a:pt x="124" y="13"/>
                  <a:pt x="125" y="13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2"/>
                  <a:pt x="123" y="12"/>
                  <a:pt x="123" y="12"/>
                </a:cubicBezTo>
                <a:cubicBezTo>
                  <a:pt x="123" y="12"/>
                  <a:pt x="123" y="12"/>
                  <a:pt x="122" y="12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2"/>
                  <a:pt x="120" y="12"/>
                  <a:pt x="120" y="11"/>
                </a:cubicBezTo>
                <a:close/>
                <a:moveTo>
                  <a:pt x="103" y="10"/>
                </a:moveTo>
                <a:cubicBezTo>
                  <a:pt x="103" y="10"/>
                  <a:pt x="103" y="10"/>
                  <a:pt x="103" y="10"/>
                </a:cubicBezTo>
                <a:cubicBezTo>
                  <a:pt x="103" y="10"/>
                  <a:pt x="104" y="10"/>
                  <a:pt x="104" y="10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5" y="12"/>
                  <a:pt x="105" y="12"/>
                  <a:pt x="106" y="13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106" y="12"/>
                  <a:pt x="106" y="12"/>
                  <a:pt x="106" y="12"/>
                </a:cubicBezTo>
                <a:cubicBezTo>
                  <a:pt x="107" y="12"/>
                  <a:pt x="108" y="12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9" y="12"/>
                  <a:pt x="110" y="12"/>
                  <a:pt x="110" y="12"/>
                </a:cubicBezTo>
                <a:cubicBezTo>
                  <a:pt x="110" y="12"/>
                  <a:pt x="110" y="12"/>
                  <a:pt x="111" y="12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2" y="12"/>
                  <a:pt x="112" y="12"/>
                  <a:pt x="112" y="12"/>
                </a:cubicBezTo>
                <a:cubicBezTo>
                  <a:pt x="112" y="12"/>
                  <a:pt x="112" y="12"/>
                  <a:pt x="112" y="12"/>
                </a:cubicBezTo>
                <a:cubicBezTo>
                  <a:pt x="112" y="12"/>
                  <a:pt x="112" y="11"/>
                  <a:pt x="112" y="11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2"/>
                  <a:pt x="114" y="12"/>
                  <a:pt x="115" y="12"/>
                </a:cubicBezTo>
                <a:cubicBezTo>
                  <a:pt x="115" y="13"/>
                  <a:pt x="115" y="13"/>
                  <a:pt x="115" y="13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14"/>
                  <a:pt x="113" y="14"/>
                  <a:pt x="112" y="14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12" y="15"/>
                  <a:pt x="112" y="15"/>
                  <a:pt x="111" y="15"/>
                </a:cubicBezTo>
                <a:cubicBezTo>
                  <a:pt x="111" y="15"/>
                  <a:pt x="111" y="15"/>
                  <a:pt x="111" y="15"/>
                </a:cubicBezTo>
                <a:cubicBezTo>
                  <a:pt x="111" y="15"/>
                  <a:pt x="111" y="15"/>
                  <a:pt x="111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7"/>
                  <a:pt x="110" y="17"/>
                  <a:pt x="110" y="17"/>
                </a:cubicBezTo>
                <a:cubicBezTo>
                  <a:pt x="110" y="17"/>
                  <a:pt x="111" y="17"/>
                  <a:pt x="111" y="17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2" y="19"/>
                  <a:pt x="112" y="19"/>
                  <a:pt x="112" y="20"/>
                </a:cubicBezTo>
                <a:cubicBezTo>
                  <a:pt x="112" y="20"/>
                  <a:pt x="112" y="20"/>
                  <a:pt x="111" y="2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11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3" y="21"/>
                  <a:pt x="113" y="21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16" y="20"/>
                  <a:pt x="116" y="20"/>
                  <a:pt x="116" y="19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6" y="19"/>
                  <a:pt x="115" y="18"/>
                  <a:pt x="115" y="17"/>
                </a:cubicBezTo>
                <a:cubicBezTo>
                  <a:pt x="115" y="17"/>
                  <a:pt x="115" y="16"/>
                  <a:pt x="115" y="16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4" y="15"/>
                  <a:pt x="114" y="15"/>
                  <a:pt x="114" y="14"/>
                </a:cubicBezTo>
                <a:cubicBezTo>
                  <a:pt x="114" y="14"/>
                  <a:pt x="115" y="13"/>
                  <a:pt x="115" y="13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6" y="13"/>
                  <a:pt x="117" y="13"/>
                  <a:pt x="117" y="13"/>
                </a:cubicBezTo>
                <a:cubicBezTo>
                  <a:pt x="117" y="12"/>
                  <a:pt x="118" y="12"/>
                  <a:pt x="119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0" y="11"/>
                  <a:pt x="120" y="11"/>
                  <a:pt x="120" y="11"/>
                </a:cubicBezTo>
                <a:cubicBezTo>
                  <a:pt x="120" y="11"/>
                  <a:pt x="119" y="10"/>
                  <a:pt x="119" y="10"/>
                </a:cubicBezTo>
                <a:cubicBezTo>
                  <a:pt x="119" y="10"/>
                  <a:pt x="119" y="10"/>
                  <a:pt x="119" y="10"/>
                </a:cubicBezTo>
                <a:cubicBezTo>
                  <a:pt x="119" y="10"/>
                  <a:pt x="119" y="10"/>
                  <a:pt x="118" y="10"/>
                </a:cubicBezTo>
                <a:cubicBezTo>
                  <a:pt x="119" y="10"/>
                  <a:pt x="119" y="10"/>
                  <a:pt x="119" y="10"/>
                </a:cubicBezTo>
                <a:cubicBezTo>
                  <a:pt x="119" y="10"/>
                  <a:pt x="118" y="10"/>
                  <a:pt x="118" y="10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11"/>
                  <a:pt x="118" y="11"/>
                  <a:pt x="117" y="11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7" y="11"/>
                  <a:pt x="116" y="11"/>
                  <a:pt x="116" y="11"/>
                </a:cubicBezTo>
                <a:cubicBezTo>
                  <a:pt x="116" y="11"/>
                  <a:pt x="116" y="11"/>
                  <a:pt x="116" y="11"/>
                </a:cubicBezTo>
                <a:cubicBezTo>
                  <a:pt x="116" y="11"/>
                  <a:pt x="116" y="11"/>
                  <a:pt x="116" y="11"/>
                </a:cubicBezTo>
                <a:cubicBezTo>
                  <a:pt x="116" y="11"/>
                  <a:pt x="116" y="11"/>
                  <a:pt x="116" y="11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4" y="11"/>
                  <a:pt x="114" y="11"/>
                  <a:pt x="113" y="11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1" y="11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0" y="11"/>
                  <a:pt x="110" y="11"/>
                  <a:pt x="109" y="11"/>
                </a:cubicBezTo>
                <a:cubicBezTo>
                  <a:pt x="109" y="11"/>
                  <a:pt x="109" y="11"/>
                  <a:pt x="109" y="11"/>
                </a:cubicBezTo>
                <a:cubicBezTo>
                  <a:pt x="108" y="11"/>
                  <a:pt x="108" y="11"/>
                  <a:pt x="108" y="11"/>
                </a:cubicBezTo>
                <a:cubicBezTo>
                  <a:pt x="107" y="11"/>
                  <a:pt x="106" y="11"/>
                  <a:pt x="106" y="10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5" y="10"/>
                  <a:pt x="104" y="10"/>
                  <a:pt x="103" y="10"/>
                </a:cubicBezTo>
                <a:close/>
                <a:moveTo>
                  <a:pt x="98" y="22"/>
                </a:moveTo>
                <a:cubicBezTo>
                  <a:pt x="98" y="22"/>
                  <a:pt x="98" y="22"/>
                  <a:pt x="98" y="22"/>
                </a:cubicBezTo>
                <a:cubicBezTo>
                  <a:pt x="98" y="22"/>
                  <a:pt x="98" y="23"/>
                  <a:pt x="9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99" y="23"/>
                  <a:pt x="99" y="23"/>
                  <a:pt x="99" y="24"/>
                </a:cubicBezTo>
                <a:cubicBezTo>
                  <a:pt x="99" y="23"/>
                  <a:pt x="99" y="23"/>
                  <a:pt x="9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100" y="23"/>
                  <a:pt x="100" y="23"/>
                  <a:pt x="100" y="23"/>
                </a:cubicBezTo>
                <a:cubicBezTo>
                  <a:pt x="99" y="23"/>
                  <a:pt x="99" y="22"/>
                  <a:pt x="99" y="22"/>
                </a:cubicBezTo>
                <a:cubicBezTo>
                  <a:pt x="99" y="22"/>
                  <a:pt x="98" y="22"/>
                  <a:pt x="98" y="22"/>
                </a:cubicBezTo>
                <a:cubicBezTo>
                  <a:pt x="98" y="22"/>
                  <a:pt x="98" y="22"/>
                  <a:pt x="98" y="22"/>
                </a:cubicBezTo>
                <a:close/>
                <a:moveTo>
                  <a:pt x="94" y="23"/>
                </a:moveTo>
                <a:cubicBezTo>
                  <a:pt x="94" y="23"/>
                  <a:pt x="94" y="23"/>
                  <a:pt x="94" y="23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6" y="22"/>
                  <a:pt x="96" y="22"/>
                  <a:pt x="97" y="22"/>
                </a:cubicBezTo>
                <a:cubicBezTo>
                  <a:pt x="97" y="22"/>
                  <a:pt x="97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5" y="22"/>
                  <a:pt x="95" y="22"/>
                  <a:pt x="95" y="22"/>
                </a:cubicBezTo>
                <a:cubicBezTo>
                  <a:pt x="95" y="22"/>
                  <a:pt x="95" y="22"/>
                  <a:pt x="95" y="22"/>
                </a:cubicBezTo>
                <a:cubicBezTo>
                  <a:pt x="95" y="22"/>
                  <a:pt x="95" y="22"/>
                  <a:pt x="94" y="22"/>
                </a:cubicBezTo>
                <a:cubicBezTo>
                  <a:pt x="94" y="22"/>
                  <a:pt x="94" y="23"/>
                  <a:pt x="94" y="23"/>
                </a:cubicBezTo>
                <a:close/>
                <a:moveTo>
                  <a:pt x="83" y="17"/>
                </a:moveTo>
                <a:cubicBezTo>
                  <a:pt x="83" y="17"/>
                  <a:pt x="83" y="17"/>
                  <a:pt x="83" y="17"/>
                </a:cubicBezTo>
                <a:cubicBezTo>
                  <a:pt x="83" y="17"/>
                  <a:pt x="83" y="17"/>
                  <a:pt x="83" y="17"/>
                </a:cubicBezTo>
                <a:cubicBezTo>
                  <a:pt x="83" y="17"/>
                  <a:pt x="83" y="17"/>
                  <a:pt x="83" y="16"/>
                </a:cubicBezTo>
                <a:cubicBezTo>
                  <a:pt x="83" y="16"/>
                  <a:pt x="84" y="16"/>
                  <a:pt x="84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5" y="16"/>
                  <a:pt x="85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6" y="17"/>
                  <a:pt x="86" y="17"/>
                  <a:pt x="86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8" y="17"/>
                </a:cubicBezTo>
                <a:cubicBezTo>
                  <a:pt x="88" y="17"/>
                  <a:pt x="89" y="18"/>
                  <a:pt x="89" y="18"/>
                </a:cubicBezTo>
                <a:cubicBezTo>
                  <a:pt x="89" y="18"/>
                  <a:pt x="90" y="18"/>
                  <a:pt x="90" y="18"/>
                </a:cubicBezTo>
                <a:cubicBezTo>
                  <a:pt x="90" y="19"/>
                  <a:pt x="90" y="19"/>
                  <a:pt x="90" y="19"/>
                </a:cubicBezTo>
                <a:cubicBezTo>
                  <a:pt x="90" y="19"/>
                  <a:pt x="90" y="19"/>
                  <a:pt x="90" y="19"/>
                </a:cubicBezTo>
                <a:cubicBezTo>
                  <a:pt x="91" y="19"/>
                  <a:pt x="91" y="19"/>
                  <a:pt x="91" y="19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20"/>
                  <a:pt x="92" y="20"/>
                  <a:pt x="93" y="20"/>
                </a:cubicBezTo>
                <a:cubicBezTo>
                  <a:pt x="92" y="19"/>
                  <a:pt x="93" y="18"/>
                  <a:pt x="9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3" y="17"/>
                  <a:pt x="93" y="17"/>
                  <a:pt x="94" y="17"/>
                </a:cubicBezTo>
                <a:cubicBezTo>
                  <a:pt x="94" y="17"/>
                  <a:pt x="94" y="17"/>
                  <a:pt x="94" y="17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3" y="16"/>
                  <a:pt x="93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91" y="16"/>
                  <a:pt x="90" y="16"/>
                  <a:pt x="90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5"/>
                  <a:pt x="90" y="15"/>
                  <a:pt x="90" y="15"/>
                </a:cubicBezTo>
                <a:cubicBezTo>
                  <a:pt x="90" y="15"/>
                  <a:pt x="90" y="15"/>
                  <a:pt x="90" y="15"/>
                </a:cubicBezTo>
                <a:cubicBezTo>
                  <a:pt x="90" y="15"/>
                  <a:pt x="90" y="14"/>
                  <a:pt x="90" y="14"/>
                </a:cubicBezTo>
                <a:cubicBezTo>
                  <a:pt x="90" y="14"/>
                  <a:pt x="90" y="14"/>
                  <a:pt x="90" y="14"/>
                </a:cubicBezTo>
                <a:cubicBezTo>
                  <a:pt x="90" y="14"/>
                  <a:pt x="90" y="14"/>
                  <a:pt x="90" y="14"/>
                </a:cubicBezTo>
                <a:cubicBezTo>
                  <a:pt x="90" y="13"/>
                  <a:pt x="90" y="13"/>
                  <a:pt x="91" y="13"/>
                </a:cubicBezTo>
                <a:cubicBezTo>
                  <a:pt x="91" y="13"/>
                  <a:pt x="91" y="13"/>
                  <a:pt x="91" y="13"/>
                </a:cubicBezTo>
                <a:cubicBezTo>
                  <a:pt x="91" y="13"/>
                  <a:pt x="91" y="12"/>
                  <a:pt x="91" y="12"/>
                </a:cubicBezTo>
                <a:cubicBezTo>
                  <a:pt x="92" y="12"/>
                  <a:pt x="92" y="12"/>
                  <a:pt x="92" y="12"/>
                </a:cubicBezTo>
                <a:cubicBezTo>
                  <a:pt x="85" y="14"/>
                  <a:pt x="79" y="16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9"/>
                  <a:pt x="72" y="19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9"/>
                  <a:pt x="73" y="19"/>
                  <a:pt x="74" y="19"/>
                </a:cubicBezTo>
                <a:cubicBezTo>
                  <a:pt x="74" y="19"/>
                  <a:pt x="74" y="19"/>
                  <a:pt x="74" y="18"/>
                </a:cubicBezTo>
                <a:cubicBezTo>
                  <a:pt x="75" y="18"/>
                  <a:pt x="76" y="18"/>
                  <a:pt x="76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8" y="18"/>
                  <a:pt x="78" y="18"/>
                  <a:pt x="78" y="17"/>
                </a:cubicBezTo>
                <a:cubicBezTo>
                  <a:pt x="79" y="17"/>
                  <a:pt x="80" y="17"/>
                  <a:pt x="81" y="17"/>
                </a:cubicBezTo>
                <a:cubicBezTo>
                  <a:pt x="81" y="16"/>
                  <a:pt x="82" y="16"/>
                  <a:pt x="82" y="16"/>
                </a:cubicBezTo>
                <a:cubicBezTo>
                  <a:pt x="82" y="17"/>
                  <a:pt x="82" y="17"/>
                  <a:pt x="83" y="17"/>
                </a:cubicBezTo>
                <a:close/>
                <a:moveTo>
                  <a:pt x="127" y="37"/>
                </a:moveTo>
                <a:cubicBezTo>
                  <a:pt x="127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5" y="37"/>
                  <a:pt x="125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8"/>
                  <a:pt x="124" y="38"/>
                </a:cubicBezTo>
                <a:cubicBezTo>
                  <a:pt x="124" y="38"/>
                  <a:pt x="123" y="38"/>
                  <a:pt x="123" y="38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3" y="39"/>
                  <a:pt x="123" y="39"/>
                  <a:pt x="123" y="39"/>
                </a:cubicBezTo>
                <a:cubicBezTo>
                  <a:pt x="123" y="39"/>
                  <a:pt x="123" y="39"/>
                  <a:pt x="123" y="39"/>
                </a:cubicBezTo>
                <a:cubicBezTo>
                  <a:pt x="123" y="40"/>
                  <a:pt x="123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5" y="40"/>
                  <a:pt x="125" y="40"/>
                  <a:pt x="125" y="40"/>
                </a:cubicBezTo>
                <a:cubicBezTo>
                  <a:pt x="125" y="40"/>
                  <a:pt x="125" y="40"/>
                  <a:pt x="125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7" y="39"/>
                  <a:pt x="127" y="39"/>
                  <a:pt x="127" y="38"/>
                </a:cubicBezTo>
                <a:cubicBezTo>
                  <a:pt x="127" y="38"/>
                  <a:pt x="127" y="37"/>
                  <a:pt x="127" y="37"/>
                </a:cubicBezTo>
                <a:close/>
                <a:moveTo>
                  <a:pt x="130" y="39"/>
                </a:moveTo>
                <a:cubicBezTo>
                  <a:pt x="129" y="39"/>
                  <a:pt x="129" y="39"/>
                  <a:pt x="129" y="39"/>
                </a:cubicBezTo>
                <a:cubicBezTo>
                  <a:pt x="129" y="39"/>
                  <a:pt x="129" y="39"/>
                  <a:pt x="129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9"/>
                  <a:pt x="128" y="40"/>
                  <a:pt x="128" y="40"/>
                </a:cubicBezTo>
                <a:cubicBezTo>
                  <a:pt x="127" y="40"/>
                  <a:pt x="127" y="40"/>
                  <a:pt x="127" y="40"/>
                </a:cubicBezTo>
                <a:cubicBezTo>
                  <a:pt x="127" y="41"/>
                  <a:pt x="127" y="41"/>
                  <a:pt x="128" y="41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128" y="42"/>
                  <a:pt x="128" y="42"/>
                  <a:pt x="129" y="42"/>
                </a:cubicBezTo>
                <a:cubicBezTo>
                  <a:pt x="129" y="42"/>
                  <a:pt x="129" y="41"/>
                  <a:pt x="129" y="41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130" y="41"/>
                  <a:pt x="130" y="41"/>
                  <a:pt x="130" y="41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39"/>
                  <a:pt x="130" y="39"/>
                  <a:pt x="130" y="39"/>
                </a:cubicBezTo>
                <a:close/>
                <a:moveTo>
                  <a:pt x="268" y="81"/>
                </a:moveTo>
                <a:cubicBezTo>
                  <a:pt x="268" y="81"/>
                  <a:pt x="258" y="107"/>
                  <a:pt x="230" y="114"/>
                </a:cubicBezTo>
                <a:cubicBezTo>
                  <a:pt x="228" y="114"/>
                  <a:pt x="226" y="115"/>
                  <a:pt x="223" y="115"/>
                </a:cubicBezTo>
                <a:cubicBezTo>
                  <a:pt x="225" y="111"/>
                  <a:pt x="226" y="108"/>
                  <a:pt x="226" y="108"/>
                </a:cubicBezTo>
                <a:cubicBezTo>
                  <a:pt x="226" y="108"/>
                  <a:pt x="223" y="111"/>
                  <a:pt x="194" y="118"/>
                </a:cubicBezTo>
                <a:cubicBezTo>
                  <a:pt x="165" y="125"/>
                  <a:pt x="155" y="133"/>
                  <a:pt x="155" y="134"/>
                </a:cubicBezTo>
                <a:cubicBezTo>
                  <a:pt x="155" y="129"/>
                  <a:pt x="157" y="126"/>
                  <a:pt x="157" y="126"/>
                </a:cubicBezTo>
                <a:cubicBezTo>
                  <a:pt x="157" y="126"/>
                  <a:pt x="143" y="132"/>
                  <a:pt x="128" y="150"/>
                </a:cubicBezTo>
                <a:cubicBezTo>
                  <a:pt x="107" y="176"/>
                  <a:pt x="111" y="213"/>
                  <a:pt x="111" y="213"/>
                </a:cubicBezTo>
                <a:cubicBezTo>
                  <a:pt x="126" y="195"/>
                  <a:pt x="152" y="185"/>
                  <a:pt x="181" y="176"/>
                </a:cubicBezTo>
                <a:cubicBezTo>
                  <a:pt x="230" y="161"/>
                  <a:pt x="250" y="127"/>
                  <a:pt x="250" y="127"/>
                </a:cubicBezTo>
                <a:cubicBezTo>
                  <a:pt x="250" y="127"/>
                  <a:pt x="230" y="172"/>
                  <a:pt x="168" y="192"/>
                </a:cubicBezTo>
                <a:cubicBezTo>
                  <a:pt x="150" y="198"/>
                  <a:pt x="137" y="205"/>
                  <a:pt x="127" y="213"/>
                </a:cubicBezTo>
                <a:cubicBezTo>
                  <a:pt x="107" y="230"/>
                  <a:pt x="104" y="247"/>
                  <a:pt x="104" y="248"/>
                </a:cubicBezTo>
                <a:cubicBezTo>
                  <a:pt x="120" y="248"/>
                  <a:pt x="120" y="248"/>
                  <a:pt x="120" y="248"/>
                </a:cubicBezTo>
                <a:cubicBezTo>
                  <a:pt x="120" y="247"/>
                  <a:pt x="122" y="238"/>
                  <a:pt x="131" y="229"/>
                </a:cubicBezTo>
                <a:cubicBezTo>
                  <a:pt x="131" y="229"/>
                  <a:pt x="146" y="242"/>
                  <a:pt x="183" y="239"/>
                </a:cubicBezTo>
                <a:cubicBezTo>
                  <a:pt x="213" y="237"/>
                  <a:pt x="230" y="219"/>
                  <a:pt x="230" y="219"/>
                </a:cubicBezTo>
                <a:cubicBezTo>
                  <a:pt x="230" y="219"/>
                  <a:pt x="227" y="221"/>
                  <a:pt x="221" y="217"/>
                </a:cubicBezTo>
                <a:cubicBezTo>
                  <a:pt x="227" y="214"/>
                  <a:pt x="241" y="205"/>
                  <a:pt x="255" y="189"/>
                </a:cubicBezTo>
                <a:cubicBezTo>
                  <a:pt x="268" y="174"/>
                  <a:pt x="268" y="162"/>
                  <a:pt x="268" y="162"/>
                </a:cubicBezTo>
                <a:cubicBezTo>
                  <a:pt x="268" y="162"/>
                  <a:pt x="265" y="165"/>
                  <a:pt x="261" y="167"/>
                </a:cubicBezTo>
                <a:cubicBezTo>
                  <a:pt x="276" y="128"/>
                  <a:pt x="268" y="81"/>
                  <a:pt x="268" y="81"/>
                </a:cubicBezTo>
                <a:close/>
              </a:path>
            </a:pathLst>
          </a:custGeom>
          <a:solidFill>
            <a:srgbClr val="00B3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4" y="155100"/>
            <a:ext cx="376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企业文化</a:t>
            </a:r>
            <a:endParaRPr kumimoji="0" lang="en-US" altLang="zh-CN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1800597" y="1511895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dist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愿　　景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1800597" y="1879263"/>
            <a:ext cx="4554598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1270" marR="0" lvl="1" indent="0" algn="l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600" b="0" i="0" u="none" strike="noStrike" kern="0" cap="all" spc="0" normalizeH="0" baseline="0" noProof="0" dirty="0">
                <a:ln w="9000" cmpd="sng">
                  <a:noFill/>
                  <a:prstDash val="solid"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成为世界一流的数字技术服务及解决方案提供商</a:t>
            </a:r>
            <a:endParaRPr kumimoji="0" lang="zh-CN" altLang="en-US" sz="1600" b="0" i="0" u="none" strike="noStrike" kern="0" cap="all" spc="0" normalizeH="0" baseline="0" noProof="0" dirty="0">
              <a:ln w="9000" cmpd="sng">
                <a:noFill/>
                <a:prstDash val="solid"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1800597" y="2499689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dist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使　　命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1800597" y="2872310"/>
            <a:ext cx="446586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marL="1270" marR="0" lvl="1" indent="0" algn="l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600" b="0" i="0" u="none" strike="noStrike" kern="0" cap="all" spc="0" normalizeH="0" baseline="0" noProof="0" dirty="0">
                <a:ln w="9000" cmpd="sng">
                  <a:noFill/>
                  <a:prstDash val="solid"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以数字技术提升客户价值</a:t>
            </a:r>
            <a:endParaRPr kumimoji="0" lang="zh-CN" altLang="en-US" sz="1600" b="0" i="0" u="none" strike="noStrike" kern="0" cap="all" spc="0" normalizeH="0" baseline="0" noProof="0" dirty="0">
              <a:ln w="9000" cmpd="sng">
                <a:noFill/>
                <a:prstDash val="solid"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1800597" y="3506265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dist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价  值  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8" name="Rectangle 36"/>
          <p:cNvSpPr>
            <a:spLocks noChangeArrowheads="1"/>
          </p:cNvSpPr>
          <p:nvPr/>
        </p:nvSpPr>
        <p:spPr bwMode="auto">
          <a:xfrm>
            <a:off x="1800597" y="3864415"/>
            <a:ext cx="4213524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1270" marR="0" lvl="1" indent="0" algn="l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600" b="0" i="0" u="none" strike="noStrike" kern="0" cap="all" spc="0" normalizeH="0" baseline="0" noProof="0" dirty="0">
                <a:ln w="9000" cmpd="sng">
                  <a:noFill/>
                  <a:prstDash val="solid"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责任、诚信、 创新 、协作</a:t>
            </a:r>
            <a:endParaRPr kumimoji="0" lang="zh-CN" altLang="en-US" sz="1600" b="0" i="0" u="none" strike="noStrike" kern="0" cap="all" spc="0" normalizeH="0" baseline="0" noProof="0" dirty="0">
              <a:ln w="9000" cmpd="sng">
                <a:noFill/>
                <a:prstDash val="solid"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1800597" y="4493746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dist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企业精神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0" name="Rectangle 36"/>
          <p:cNvSpPr>
            <a:spLocks noChangeArrowheads="1"/>
          </p:cNvSpPr>
          <p:nvPr/>
        </p:nvSpPr>
        <p:spPr bwMode="auto">
          <a:xfrm>
            <a:off x="1800597" y="4866074"/>
            <a:ext cx="4338501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1270" marR="0" lvl="1" indent="0" algn="l" defTabSz="23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35675" algn="r"/>
              </a:tabLst>
              <a:defRPr/>
            </a:pPr>
            <a:r>
              <a:rPr kumimoji="0" lang="zh-CN" altLang="en-US" sz="1600" b="0" i="0" u="none" strike="noStrike" kern="0" cap="all" spc="0" normalizeH="0" baseline="0" noProof="0" dirty="0">
                <a:ln w="9000" cmpd="sng">
                  <a:noFill/>
                  <a:prstDash val="solid"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客户为本、质量至上、务实高效、追求卓越</a:t>
            </a:r>
            <a:endParaRPr kumimoji="0" lang="zh-CN" altLang="en-US" sz="1600" b="0" i="0" u="none" strike="noStrike" kern="0" cap="all" spc="0" normalizeH="0" baseline="0" noProof="0" dirty="0">
              <a:ln w="9000" cmpd="sng">
                <a:noFill/>
                <a:prstDash val="solid"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1" name="Freeform 39"/>
          <p:cNvSpPr>
            <a:spLocks noEditPoints="1"/>
          </p:cNvSpPr>
          <p:nvPr/>
        </p:nvSpPr>
        <p:spPr bwMode="auto">
          <a:xfrm>
            <a:off x="1152525" y="1547732"/>
            <a:ext cx="486717" cy="485834"/>
          </a:xfrm>
          <a:custGeom>
            <a:avLst/>
            <a:gdLst>
              <a:gd name="T0" fmla="*/ 32 w 233"/>
              <a:gd name="T1" fmla="*/ 0 h 232"/>
              <a:gd name="T2" fmla="*/ 0 w 233"/>
              <a:gd name="T3" fmla="*/ 200 h 232"/>
              <a:gd name="T4" fmla="*/ 201 w 233"/>
              <a:gd name="T5" fmla="*/ 232 h 232"/>
              <a:gd name="T6" fmla="*/ 233 w 233"/>
              <a:gd name="T7" fmla="*/ 32 h 232"/>
              <a:gd name="T8" fmla="*/ 168 w 233"/>
              <a:gd name="T9" fmla="*/ 196 h 232"/>
              <a:gd name="T10" fmla="*/ 66 w 233"/>
              <a:gd name="T11" fmla="*/ 196 h 232"/>
              <a:gd name="T12" fmla="*/ 63 w 233"/>
              <a:gd name="T13" fmla="*/ 195 h 232"/>
              <a:gd name="T14" fmla="*/ 63 w 233"/>
              <a:gd name="T15" fmla="*/ 195 h 232"/>
              <a:gd name="T16" fmla="*/ 62 w 233"/>
              <a:gd name="T17" fmla="*/ 194 h 232"/>
              <a:gd name="T18" fmla="*/ 62 w 233"/>
              <a:gd name="T19" fmla="*/ 193 h 232"/>
              <a:gd name="T20" fmla="*/ 62 w 233"/>
              <a:gd name="T21" fmla="*/ 192 h 232"/>
              <a:gd name="T22" fmla="*/ 62 w 233"/>
              <a:gd name="T23" fmla="*/ 191 h 232"/>
              <a:gd name="T24" fmla="*/ 62 w 233"/>
              <a:gd name="T25" fmla="*/ 190 h 232"/>
              <a:gd name="T26" fmla="*/ 63 w 233"/>
              <a:gd name="T27" fmla="*/ 189 h 232"/>
              <a:gd name="T28" fmla="*/ 63 w 233"/>
              <a:gd name="T29" fmla="*/ 189 h 232"/>
              <a:gd name="T30" fmla="*/ 64 w 233"/>
              <a:gd name="T31" fmla="*/ 188 h 232"/>
              <a:gd name="T32" fmla="*/ 65 w 233"/>
              <a:gd name="T33" fmla="*/ 187 h 232"/>
              <a:gd name="T34" fmla="*/ 65 w 233"/>
              <a:gd name="T35" fmla="*/ 187 h 232"/>
              <a:gd name="T36" fmla="*/ 66 w 233"/>
              <a:gd name="T37" fmla="*/ 187 h 232"/>
              <a:gd name="T38" fmla="*/ 69 w 233"/>
              <a:gd name="T39" fmla="*/ 186 h 232"/>
              <a:gd name="T40" fmla="*/ 68 w 233"/>
              <a:gd name="T41" fmla="*/ 183 h 232"/>
              <a:gd name="T42" fmla="*/ 77 w 233"/>
              <a:gd name="T43" fmla="*/ 176 h 232"/>
              <a:gd name="T44" fmla="*/ 82 w 233"/>
              <a:gd name="T45" fmla="*/ 166 h 232"/>
              <a:gd name="T46" fmla="*/ 74 w 233"/>
              <a:gd name="T47" fmla="*/ 159 h 232"/>
              <a:gd name="T48" fmla="*/ 74 w 233"/>
              <a:gd name="T49" fmla="*/ 159 h 232"/>
              <a:gd name="T50" fmla="*/ 71 w 233"/>
              <a:gd name="T51" fmla="*/ 158 h 232"/>
              <a:gd name="T52" fmla="*/ 73 w 233"/>
              <a:gd name="T53" fmla="*/ 150 h 232"/>
              <a:gd name="T54" fmla="*/ 80 w 233"/>
              <a:gd name="T55" fmla="*/ 148 h 232"/>
              <a:gd name="T56" fmla="*/ 85 w 233"/>
              <a:gd name="T57" fmla="*/ 148 h 232"/>
              <a:gd name="T58" fmla="*/ 84 w 233"/>
              <a:gd name="T59" fmla="*/ 146 h 232"/>
              <a:gd name="T60" fmla="*/ 83 w 233"/>
              <a:gd name="T61" fmla="*/ 145 h 232"/>
              <a:gd name="T62" fmla="*/ 81 w 233"/>
              <a:gd name="T63" fmla="*/ 143 h 232"/>
              <a:gd name="T64" fmla="*/ 75 w 233"/>
              <a:gd name="T65" fmla="*/ 141 h 232"/>
              <a:gd name="T66" fmla="*/ 77 w 233"/>
              <a:gd name="T67" fmla="*/ 132 h 232"/>
              <a:gd name="T68" fmla="*/ 99 w 233"/>
              <a:gd name="T69" fmla="*/ 84 h 232"/>
              <a:gd name="T70" fmla="*/ 81 w 233"/>
              <a:gd name="T71" fmla="*/ 99 h 232"/>
              <a:gd name="T72" fmla="*/ 68 w 233"/>
              <a:gd name="T73" fmla="*/ 99 h 232"/>
              <a:gd name="T74" fmla="*/ 61 w 233"/>
              <a:gd name="T75" fmla="*/ 89 h 232"/>
              <a:gd name="T76" fmla="*/ 71 w 233"/>
              <a:gd name="T77" fmla="*/ 68 h 232"/>
              <a:gd name="T78" fmla="*/ 76 w 233"/>
              <a:gd name="T79" fmla="*/ 55 h 232"/>
              <a:gd name="T80" fmla="*/ 77 w 233"/>
              <a:gd name="T81" fmla="*/ 59 h 232"/>
              <a:gd name="T82" fmla="*/ 71 w 233"/>
              <a:gd name="T83" fmla="*/ 52 h 232"/>
              <a:gd name="T84" fmla="*/ 74 w 233"/>
              <a:gd name="T85" fmla="*/ 50 h 232"/>
              <a:gd name="T86" fmla="*/ 144 w 233"/>
              <a:gd name="T87" fmla="*/ 59 h 232"/>
              <a:gd name="T88" fmla="*/ 151 w 233"/>
              <a:gd name="T89" fmla="*/ 116 h 232"/>
              <a:gd name="T90" fmla="*/ 161 w 233"/>
              <a:gd name="T91" fmla="*/ 139 h 232"/>
              <a:gd name="T92" fmla="*/ 154 w 233"/>
              <a:gd name="T93" fmla="*/ 148 h 232"/>
              <a:gd name="T94" fmla="*/ 160 w 233"/>
              <a:gd name="T95" fmla="*/ 159 h 232"/>
              <a:gd name="T96" fmla="*/ 151 w 233"/>
              <a:gd name="T97" fmla="*/ 166 h 232"/>
              <a:gd name="T98" fmla="*/ 156 w 233"/>
              <a:gd name="T99" fmla="*/ 176 h 232"/>
              <a:gd name="T100" fmla="*/ 165 w 233"/>
              <a:gd name="T101" fmla="*/ 186 h 232"/>
              <a:gd name="T102" fmla="*/ 168 w 233"/>
              <a:gd name="T103" fmla="*/ 19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3" h="232">
                <a:moveTo>
                  <a:pt x="201" y="0"/>
                </a:moveTo>
                <a:cubicBezTo>
                  <a:pt x="32" y="0"/>
                  <a:pt x="32" y="0"/>
                  <a:pt x="32" y="0"/>
                </a:cubicBezTo>
                <a:cubicBezTo>
                  <a:pt x="15" y="0"/>
                  <a:pt x="0" y="14"/>
                  <a:pt x="0" y="32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8"/>
                  <a:pt x="15" y="232"/>
                  <a:pt x="32" y="232"/>
                </a:cubicBezTo>
                <a:cubicBezTo>
                  <a:pt x="201" y="232"/>
                  <a:pt x="201" y="232"/>
                  <a:pt x="201" y="232"/>
                </a:cubicBezTo>
                <a:cubicBezTo>
                  <a:pt x="218" y="232"/>
                  <a:pt x="233" y="218"/>
                  <a:pt x="233" y="200"/>
                </a:cubicBezTo>
                <a:cubicBezTo>
                  <a:pt x="233" y="32"/>
                  <a:pt x="233" y="32"/>
                  <a:pt x="233" y="32"/>
                </a:cubicBezTo>
                <a:cubicBezTo>
                  <a:pt x="233" y="14"/>
                  <a:pt x="218" y="0"/>
                  <a:pt x="201" y="0"/>
                </a:cubicBezTo>
                <a:close/>
                <a:moveTo>
                  <a:pt x="168" y="196"/>
                </a:moveTo>
                <a:cubicBezTo>
                  <a:pt x="167" y="196"/>
                  <a:pt x="132" y="196"/>
                  <a:pt x="103" y="196"/>
                </a:cubicBezTo>
                <a:cubicBezTo>
                  <a:pt x="83" y="196"/>
                  <a:pt x="66" y="196"/>
                  <a:pt x="66" y="196"/>
                </a:cubicBezTo>
                <a:cubicBezTo>
                  <a:pt x="66" y="196"/>
                  <a:pt x="66" y="196"/>
                  <a:pt x="66" y="196"/>
                </a:cubicBezTo>
                <a:cubicBezTo>
                  <a:pt x="65" y="196"/>
                  <a:pt x="64" y="196"/>
                  <a:pt x="63" y="195"/>
                </a:cubicBezTo>
                <a:cubicBezTo>
                  <a:pt x="63" y="195"/>
                  <a:pt x="63" y="195"/>
                  <a:pt x="63" y="195"/>
                </a:cubicBezTo>
                <a:cubicBezTo>
                  <a:pt x="63" y="195"/>
                  <a:pt x="63" y="195"/>
                  <a:pt x="63" y="195"/>
                </a:cubicBezTo>
                <a:cubicBezTo>
                  <a:pt x="63" y="195"/>
                  <a:pt x="63" y="195"/>
                  <a:pt x="63" y="194"/>
                </a:cubicBezTo>
                <a:cubicBezTo>
                  <a:pt x="63" y="194"/>
                  <a:pt x="62" y="194"/>
                  <a:pt x="62" y="194"/>
                </a:cubicBezTo>
                <a:cubicBezTo>
                  <a:pt x="62" y="194"/>
                  <a:pt x="62" y="194"/>
                  <a:pt x="62" y="194"/>
                </a:cubicBezTo>
                <a:cubicBezTo>
                  <a:pt x="62" y="194"/>
                  <a:pt x="62" y="193"/>
                  <a:pt x="62" y="193"/>
                </a:cubicBezTo>
                <a:cubicBezTo>
                  <a:pt x="62" y="193"/>
                  <a:pt x="62" y="193"/>
                  <a:pt x="62" y="193"/>
                </a:cubicBezTo>
                <a:cubicBezTo>
                  <a:pt x="62" y="193"/>
                  <a:pt x="62" y="192"/>
                  <a:pt x="62" y="192"/>
                </a:cubicBezTo>
                <a:cubicBezTo>
                  <a:pt x="62" y="192"/>
                  <a:pt x="62" y="191"/>
                  <a:pt x="62" y="191"/>
                </a:cubicBezTo>
                <a:cubicBezTo>
                  <a:pt x="62" y="191"/>
                  <a:pt x="62" y="191"/>
                  <a:pt x="62" y="191"/>
                </a:cubicBezTo>
                <a:cubicBezTo>
                  <a:pt x="62" y="191"/>
                  <a:pt x="62" y="190"/>
                  <a:pt x="62" y="190"/>
                </a:cubicBezTo>
                <a:cubicBezTo>
                  <a:pt x="62" y="190"/>
                  <a:pt x="62" y="190"/>
                  <a:pt x="62" y="190"/>
                </a:cubicBezTo>
                <a:cubicBezTo>
                  <a:pt x="62" y="190"/>
                  <a:pt x="62" y="190"/>
                  <a:pt x="62" y="190"/>
                </a:cubicBezTo>
                <a:cubicBezTo>
                  <a:pt x="62" y="190"/>
                  <a:pt x="63" y="190"/>
                  <a:pt x="63" y="189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3" y="189"/>
                  <a:pt x="63" y="188"/>
                  <a:pt x="64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4" y="188"/>
                  <a:pt x="64" y="187"/>
                  <a:pt x="65" y="187"/>
                </a:cubicBezTo>
                <a:cubicBezTo>
                  <a:pt x="65" y="187"/>
                  <a:pt x="65" y="187"/>
                  <a:pt x="65" y="187"/>
                </a:cubicBezTo>
                <a:cubicBezTo>
                  <a:pt x="65" y="187"/>
                  <a:pt x="65" y="187"/>
                  <a:pt x="65" y="187"/>
                </a:cubicBezTo>
                <a:cubicBezTo>
                  <a:pt x="65" y="187"/>
                  <a:pt x="66" y="187"/>
                  <a:pt x="66" y="187"/>
                </a:cubicBezTo>
                <a:cubicBezTo>
                  <a:pt x="66" y="187"/>
                  <a:pt x="66" y="187"/>
                  <a:pt x="66" y="187"/>
                </a:cubicBezTo>
                <a:cubicBezTo>
                  <a:pt x="66" y="187"/>
                  <a:pt x="66" y="187"/>
                  <a:pt x="66" y="187"/>
                </a:cubicBezTo>
                <a:cubicBezTo>
                  <a:pt x="67" y="186"/>
                  <a:pt x="68" y="186"/>
                  <a:pt x="69" y="186"/>
                </a:cubicBezTo>
                <a:cubicBezTo>
                  <a:pt x="69" y="185"/>
                  <a:pt x="68" y="185"/>
                  <a:pt x="68" y="185"/>
                </a:cubicBezTo>
                <a:cubicBezTo>
                  <a:pt x="68" y="184"/>
                  <a:pt x="68" y="184"/>
                  <a:pt x="68" y="183"/>
                </a:cubicBezTo>
                <a:cubicBezTo>
                  <a:pt x="68" y="180"/>
                  <a:pt x="72" y="176"/>
                  <a:pt x="77" y="176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79" y="174"/>
                  <a:pt x="82" y="170"/>
                  <a:pt x="82" y="166"/>
                </a:cubicBezTo>
                <a:cubicBezTo>
                  <a:pt x="82" y="163"/>
                  <a:pt x="79" y="160"/>
                  <a:pt x="77" y="159"/>
                </a:cubicBezTo>
                <a:cubicBezTo>
                  <a:pt x="75" y="159"/>
                  <a:pt x="74" y="159"/>
                  <a:pt x="74" y="159"/>
                </a:cubicBezTo>
                <a:cubicBezTo>
                  <a:pt x="74" y="159"/>
                  <a:pt x="74" y="159"/>
                  <a:pt x="74" y="159"/>
                </a:cubicBezTo>
                <a:cubicBezTo>
                  <a:pt x="74" y="159"/>
                  <a:pt x="74" y="159"/>
                  <a:pt x="74" y="159"/>
                </a:cubicBezTo>
                <a:cubicBezTo>
                  <a:pt x="73" y="159"/>
                  <a:pt x="72" y="159"/>
                  <a:pt x="71" y="158"/>
                </a:cubicBezTo>
                <a:cubicBezTo>
                  <a:pt x="71" y="158"/>
                  <a:pt x="71" y="158"/>
                  <a:pt x="71" y="158"/>
                </a:cubicBezTo>
                <a:cubicBezTo>
                  <a:pt x="70" y="157"/>
                  <a:pt x="70" y="156"/>
                  <a:pt x="70" y="155"/>
                </a:cubicBezTo>
                <a:cubicBezTo>
                  <a:pt x="70" y="153"/>
                  <a:pt x="71" y="152"/>
                  <a:pt x="73" y="150"/>
                </a:cubicBezTo>
                <a:cubicBezTo>
                  <a:pt x="74" y="149"/>
                  <a:pt x="77" y="148"/>
                  <a:pt x="80" y="148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2" y="148"/>
                  <a:pt x="85" y="148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85" y="148"/>
                  <a:pt x="84" y="147"/>
                  <a:pt x="84" y="147"/>
                </a:cubicBezTo>
                <a:cubicBezTo>
                  <a:pt x="84" y="147"/>
                  <a:pt x="84" y="146"/>
                  <a:pt x="84" y="146"/>
                </a:cubicBezTo>
                <a:cubicBezTo>
                  <a:pt x="84" y="146"/>
                  <a:pt x="83" y="146"/>
                  <a:pt x="83" y="145"/>
                </a:cubicBezTo>
                <a:cubicBezTo>
                  <a:pt x="83" y="145"/>
                  <a:pt x="83" y="145"/>
                  <a:pt x="83" y="145"/>
                </a:cubicBezTo>
                <a:cubicBezTo>
                  <a:pt x="82" y="145"/>
                  <a:pt x="82" y="144"/>
                  <a:pt x="81" y="144"/>
                </a:cubicBezTo>
                <a:cubicBezTo>
                  <a:pt x="81" y="144"/>
                  <a:pt x="81" y="144"/>
                  <a:pt x="81" y="143"/>
                </a:cubicBezTo>
                <a:cubicBezTo>
                  <a:pt x="81" y="143"/>
                  <a:pt x="80" y="143"/>
                  <a:pt x="80" y="143"/>
                </a:cubicBezTo>
                <a:cubicBezTo>
                  <a:pt x="78" y="141"/>
                  <a:pt x="75" y="141"/>
                  <a:pt x="75" y="141"/>
                </a:cubicBezTo>
                <a:cubicBezTo>
                  <a:pt x="75" y="141"/>
                  <a:pt x="74" y="137"/>
                  <a:pt x="77" y="133"/>
                </a:cubicBezTo>
                <a:cubicBezTo>
                  <a:pt x="77" y="133"/>
                  <a:pt x="77" y="132"/>
                  <a:pt x="77" y="132"/>
                </a:cubicBezTo>
                <a:cubicBezTo>
                  <a:pt x="80" y="127"/>
                  <a:pt x="90" y="116"/>
                  <a:pt x="96" y="106"/>
                </a:cubicBezTo>
                <a:cubicBezTo>
                  <a:pt x="101" y="99"/>
                  <a:pt x="100" y="88"/>
                  <a:pt x="99" y="84"/>
                </a:cubicBezTo>
                <a:cubicBezTo>
                  <a:pt x="95" y="85"/>
                  <a:pt x="91" y="86"/>
                  <a:pt x="88" y="88"/>
                </a:cubicBezTo>
                <a:cubicBezTo>
                  <a:pt x="85" y="91"/>
                  <a:pt x="82" y="98"/>
                  <a:pt x="81" y="99"/>
                </a:cubicBezTo>
                <a:cubicBezTo>
                  <a:pt x="80" y="99"/>
                  <a:pt x="77" y="101"/>
                  <a:pt x="76" y="101"/>
                </a:cubicBezTo>
                <a:cubicBezTo>
                  <a:pt x="75" y="100"/>
                  <a:pt x="70" y="99"/>
                  <a:pt x="68" y="99"/>
                </a:cubicBezTo>
                <a:cubicBezTo>
                  <a:pt x="66" y="99"/>
                  <a:pt x="64" y="98"/>
                  <a:pt x="63" y="96"/>
                </a:cubicBezTo>
                <a:cubicBezTo>
                  <a:pt x="63" y="93"/>
                  <a:pt x="61" y="90"/>
                  <a:pt x="61" y="89"/>
                </a:cubicBezTo>
                <a:cubicBezTo>
                  <a:pt x="62" y="88"/>
                  <a:pt x="68" y="78"/>
                  <a:pt x="69" y="77"/>
                </a:cubicBezTo>
                <a:cubicBezTo>
                  <a:pt x="70" y="75"/>
                  <a:pt x="70" y="69"/>
                  <a:pt x="71" y="68"/>
                </a:cubicBezTo>
                <a:cubicBezTo>
                  <a:pt x="71" y="67"/>
                  <a:pt x="79" y="57"/>
                  <a:pt x="79" y="57"/>
                </a:cubicBezTo>
                <a:cubicBezTo>
                  <a:pt x="79" y="57"/>
                  <a:pt x="79" y="57"/>
                  <a:pt x="76" y="55"/>
                </a:cubicBezTo>
                <a:cubicBezTo>
                  <a:pt x="77" y="55"/>
                  <a:pt x="78" y="56"/>
                  <a:pt x="79" y="57"/>
                </a:cubicBezTo>
                <a:cubicBezTo>
                  <a:pt x="79" y="57"/>
                  <a:pt x="78" y="57"/>
                  <a:pt x="77" y="59"/>
                </a:cubicBezTo>
                <a:cubicBezTo>
                  <a:pt x="77" y="59"/>
                  <a:pt x="77" y="59"/>
                  <a:pt x="67" y="59"/>
                </a:cubicBezTo>
                <a:cubicBezTo>
                  <a:pt x="67" y="59"/>
                  <a:pt x="68" y="56"/>
                  <a:pt x="71" y="52"/>
                </a:cubicBezTo>
                <a:cubicBezTo>
                  <a:pt x="70" y="52"/>
                  <a:pt x="69" y="51"/>
                  <a:pt x="68" y="50"/>
                </a:cubicBezTo>
                <a:cubicBezTo>
                  <a:pt x="68" y="50"/>
                  <a:pt x="68" y="50"/>
                  <a:pt x="74" y="50"/>
                </a:cubicBezTo>
                <a:cubicBezTo>
                  <a:pt x="78" y="45"/>
                  <a:pt x="85" y="39"/>
                  <a:pt x="94" y="37"/>
                </a:cubicBezTo>
                <a:cubicBezTo>
                  <a:pt x="117" y="32"/>
                  <a:pt x="135" y="42"/>
                  <a:pt x="144" y="59"/>
                </a:cubicBezTo>
                <a:cubicBezTo>
                  <a:pt x="153" y="76"/>
                  <a:pt x="152" y="96"/>
                  <a:pt x="152" y="106"/>
                </a:cubicBezTo>
                <a:cubicBezTo>
                  <a:pt x="151" y="109"/>
                  <a:pt x="151" y="113"/>
                  <a:pt x="151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51" y="126"/>
                  <a:pt x="161" y="139"/>
                  <a:pt x="161" y="139"/>
                </a:cubicBezTo>
                <a:cubicBezTo>
                  <a:pt x="161" y="139"/>
                  <a:pt x="161" y="139"/>
                  <a:pt x="151" y="148"/>
                </a:cubicBezTo>
                <a:cubicBezTo>
                  <a:pt x="152" y="148"/>
                  <a:pt x="153" y="148"/>
                  <a:pt x="154" y="148"/>
                </a:cubicBezTo>
                <a:cubicBezTo>
                  <a:pt x="160" y="148"/>
                  <a:pt x="164" y="152"/>
                  <a:pt x="164" y="155"/>
                </a:cubicBezTo>
                <a:cubicBezTo>
                  <a:pt x="164" y="158"/>
                  <a:pt x="161" y="159"/>
                  <a:pt x="160" y="159"/>
                </a:cubicBezTo>
                <a:cubicBezTo>
                  <a:pt x="160" y="159"/>
                  <a:pt x="158" y="159"/>
                  <a:pt x="156" y="159"/>
                </a:cubicBezTo>
                <a:cubicBezTo>
                  <a:pt x="154" y="160"/>
                  <a:pt x="151" y="163"/>
                  <a:pt x="151" y="166"/>
                </a:cubicBezTo>
                <a:cubicBezTo>
                  <a:pt x="151" y="170"/>
                  <a:pt x="154" y="174"/>
                  <a:pt x="156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62" y="176"/>
                  <a:pt x="165" y="180"/>
                  <a:pt x="165" y="183"/>
                </a:cubicBezTo>
                <a:cubicBezTo>
                  <a:pt x="165" y="184"/>
                  <a:pt x="165" y="185"/>
                  <a:pt x="165" y="186"/>
                </a:cubicBezTo>
                <a:cubicBezTo>
                  <a:pt x="169" y="187"/>
                  <a:pt x="172" y="189"/>
                  <a:pt x="172" y="192"/>
                </a:cubicBezTo>
                <a:cubicBezTo>
                  <a:pt x="172" y="195"/>
                  <a:pt x="169" y="196"/>
                  <a:pt x="168" y="196"/>
                </a:cubicBezTo>
                <a:close/>
              </a:path>
            </a:pathLst>
          </a:custGeom>
          <a:solidFill>
            <a:srgbClr val="4FB5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40"/>
          <p:cNvSpPr>
            <a:spLocks noEditPoints="1"/>
          </p:cNvSpPr>
          <p:nvPr/>
        </p:nvSpPr>
        <p:spPr bwMode="auto">
          <a:xfrm>
            <a:off x="1155424" y="2539572"/>
            <a:ext cx="484950" cy="485834"/>
          </a:xfrm>
          <a:custGeom>
            <a:avLst/>
            <a:gdLst>
              <a:gd name="T0" fmla="*/ 32 w 232"/>
              <a:gd name="T1" fmla="*/ 0 h 232"/>
              <a:gd name="T2" fmla="*/ 0 w 232"/>
              <a:gd name="T3" fmla="*/ 200 h 232"/>
              <a:gd name="T4" fmla="*/ 200 w 232"/>
              <a:gd name="T5" fmla="*/ 232 h 232"/>
              <a:gd name="T6" fmla="*/ 232 w 232"/>
              <a:gd name="T7" fmla="*/ 32 h 232"/>
              <a:gd name="T8" fmla="*/ 112 w 232"/>
              <a:gd name="T9" fmla="*/ 215 h 232"/>
              <a:gd name="T10" fmla="*/ 112 w 232"/>
              <a:gd name="T11" fmla="*/ 25 h 232"/>
              <a:gd name="T12" fmla="*/ 161 w 232"/>
              <a:gd name="T13" fmla="*/ 58 h 232"/>
              <a:gd name="T14" fmla="*/ 33 w 232"/>
              <a:gd name="T15" fmla="*/ 120 h 232"/>
              <a:gd name="T16" fmla="*/ 191 w 232"/>
              <a:gd name="T17" fmla="*/ 120 h 232"/>
              <a:gd name="T18" fmla="*/ 185 w 232"/>
              <a:gd name="T19" fmla="*/ 59 h 232"/>
              <a:gd name="T20" fmla="*/ 112 w 232"/>
              <a:gd name="T21" fmla="*/ 215 h 232"/>
              <a:gd name="T22" fmla="*/ 113 w 232"/>
              <a:gd name="T23" fmla="*/ 128 h 232"/>
              <a:gd name="T24" fmla="*/ 119 w 232"/>
              <a:gd name="T25" fmla="*/ 125 h 232"/>
              <a:gd name="T26" fmla="*/ 136 w 232"/>
              <a:gd name="T27" fmla="*/ 120 h 232"/>
              <a:gd name="T28" fmla="*/ 88 w 232"/>
              <a:gd name="T29" fmla="*/ 120 h 232"/>
              <a:gd name="T30" fmla="*/ 121 w 232"/>
              <a:gd name="T31" fmla="*/ 98 h 232"/>
              <a:gd name="T32" fmla="*/ 104 w 232"/>
              <a:gd name="T33" fmla="*/ 120 h 232"/>
              <a:gd name="T34" fmla="*/ 112 w 232"/>
              <a:gd name="T35" fmla="*/ 128 h 232"/>
              <a:gd name="T36" fmla="*/ 69 w 232"/>
              <a:gd name="T37" fmla="*/ 120 h 232"/>
              <a:gd name="T38" fmla="*/ 155 w 232"/>
              <a:gd name="T39" fmla="*/ 120 h 232"/>
              <a:gd name="T40" fmla="*/ 160 w 232"/>
              <a:gd name="T41" fmla="*/ 85 h 232"/>
              <a:gd name="T42" fmla="*/ 112 w 232"/>
              <a:gd name="T43" fmla="*/ 179 h 232"/>
              <a:gd name="T44" fmla="*/ 112 w 232"/>
              <a:gd name="T45" fmla="*/ 61 h 232"/>
              <a:gd name="T46" fmla="*/ 136 w 232"/>
              <a:gd name="T47" fmla="*/ 84 h 232"/>
              <a:gd name="T48" fmla="*/ 209 w 232"/>
              <a:gd name="T49" fmla="*/ 36 h 232"/>
              <a:gd name="T50" fmla="*/ 201 w 232"/>
              <a:gd name="T51" fmla="*/ 34 h 232"/>
              <a:gd name="T52" fmla="*/ 207 w 232"/>
              <a:gd name="T53" fmla="*/ 39 h 232"/>
              <a:gd name="T54" fmla="*/ 194 w 232"/>
              <a:gd name="T55" fmla="*/ 42 h 232"/>
              <a:gd name="T56" fmla="*/ 199 w 232"/>
              <a:gd name="T57" fmla="*/ 46 h 232"/>
              <a:gd name="T58" fmla="*/ 186 w 232"/>
              <a:gd name="T59" fmla="*/ 50 h 232"/>
              <a:gd name="T60" fmla="*/ 115 w 232"/>
              <a:gd name="T61" fmla="*/ 121 h 232"/>
              <a:gd name="T62" fmla="*/ 111 w 232"/>
              <a:gd name="T63" fmla="*/ 117 h 232"/>
              <a:gd name="T64" fmla="*/ 182 w 232"/>
              <a:gd name="T65" fmla="*/ 46 h 232"/>
              <a:gd name="T66" fmla="*/ 185 w 232"/>
              <a:gd name="T67" fmla="*/ 33 h 232"/>
              <a:gd name="T68" fmla="*/ 190 w 232"/>
              <a:gd name="T69" fmla="*/ 38 h 232"/>
              <a:gd name="T70" fmla="*/ 193 w 232"/>
              <a:gd name="T71" fmla="*/ 25 h 232"/>
              <a:gd name="T72" fmla="*/ 198 w 232"/>
              <a:gd name="T73" fmla="*/ 31 h 232"/>
              <a:gd name="T74" fmla="*/ 195 w 232"/>
              <a:gd name="T75" fmla="*/ 22 h 232"/>
              <a:gd name="T76" fmla="*/ 203 w 232"/>
              <a:gd name="T77" fmla="*/ 25 h 232"/>
              <a:gd name="T78" fmla="*/ 210 w 232"/>
              <a:gd name="T79" fmla="*/ 26 h 232"/>
              <a:gd name="T80" fmla="*/ 215 w 232"/>
              <a:gd name="T81" fmla="*/ 3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2" h="232">
                <a:moveTo>
                  <a:pt x="200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8"/>
                  <a:pt x="14" y="232"/>
                  <a:pt x="32" y="232"/>
                </a:cubicBezTo>
                <a:cubicBezTo>
                  <a:pt x="200" y="232"/>
                  <a:pt x="200" y="232"/>
                  <a:pt x="200" y="232"/>
                </a:cubicBezTo>
                <a:cubicBezTo>
                  <a:pt x="218" y="232"/>
                  <a:pt x="232" y="218"/>
                  <a:pt x="232" y="200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14"/>
                  <a:pt x="218" y="0"/>
                  <a:pt x="200" y="0"/>
                </a:cubicBezTo>
                <a:close/>
                <a:moveTo>
                  <a:pt x="112" y="215"/>
                </a:moveTo>
                <a:cubicBezTo>
                  <a:pt x="60" y="215"/>
                  <a:pt x="17" y="172"/>
                  <a:pt x="17" y="120"/>
                </a:cubicBezTo>
                <a:cubicBezTo>
                  <a:pt x="17" y="68"/>
                  <a:pt x="60" y="25"/>
                  <a:pt x="112" y="25"/>
                </a:cubicBezTo>
                <a:cubicBezTo>
                  <a:pt x="135" y="25"/>
                  <a:pt x="156" y="33"/>
                  <a:pt x="173" y="47"/>
                </a:cubicBezTo>
                <a:cubicBezTo>
                  <a:pt x="161" y="58"/>
                  <a:pt x="161" y="58"/>
                  <a:pt x="161" y="58"/>
                </a:cubicBezTo>
                <a:cubicBezTo>
                  <a:pt x="148" y="48"/>
                  <a:pt x="131" y="41"/>
                  <a:pt x="112" y="41"/>
                </a:cubicBezTo>
                <a:cubicBezTo>
                  <a:pt x="69" y="41"/>
                  <a:pt x="33" y="76"/>
                  <a:pt x="33" y="120"/>
                </a:cubicBezTo>
                <a:cubicBezTo>
                  <a:pt x="33" y="164"/>
                  <a:pt x="69" y="199"/>
                  <a:pt x="112" y="199"/>
                </a:cubicBezTo>
                <a:cubicBezTo>
                  <a:pt x="156" y="199"/>
                  <a:pt x="191" y="164"/>
                  <a:pt x="191" y="120"/>
                </a:cubicBezTo>
                <a:cubicBezTo>
                  <a:pt x="191" y="101"/>
                  <a:pt x="184" y="84"/>
                  <a:pt x="174" y="71"/>
                </a:cubicBezTo>
                <a:cubicBezTo>
                  <a:pt x="185" y="59"/>
                  <a:pt x="185" y="59"/>
                  <a:pt x="185" y="59"/>
                </a:cubicBezTo>
                <a:cubicBezTo>
                  <a:pt x="199" y="76"/>
                  <a:pt x="207" y="97"/>
                  <a:pt x="207" y="120"/>
                </a:cubicBezTo>
                <a:cubicBezTo>
                  <a:pt x="207" y="172"/>
                  <a:pt x="164" y="215"/>
                  <a:pt x="112" y="215"/>
                </a:cubicBezTo>
                <a:close/>
                <a:moveTo>
                  <a:pt x="112" y="128"/>
                </a:moveTo>
                <a:cubicBezTo>
                  <a:pt x="112" y="128"/>
                  <a:pt x="113" y="128"/>
                  <a:pt x="113" y="128"/>
                </a:cubicBezTo>
                <a:cubicBezTo>
                  <a:pt x="113" y="128"/>
                  <a:pt x="113" y="128"/>
                  <a:pt x="113" y="128"/>
                </a:cubicBezTo>
                <a:cubicBezTo>
                  <a:pt x="115" y="128"/>
                  <a:pt x="118" y="127"/>
                  <a:pt x="119" y="125"/>
                </a:cubicBezTo>
                <a:cubicBezTo>
                  <a:pt x="134" y="111"/>
                  <a:pt x="134" y="111"/>
                  <a:pt x="134" y="111"/>
                </a:cubicBezTo>
                <a:cubicBezTo>
                  <a:pt x="135" y="113"/>
                  <a:pt x="136" y="117"/>
                  <a:pt x="136" y="120"/>
                </a:cubicBezTo>
                <a:cubicBezTo>
                  <a:pt x="136" y="133"/>
                  <a:pt x="125" y="144"/>
                  <a:pt x="112" y="144"/>
                </a:cubicBezTo>
                <a:cubicBezTo>
                  <a:pt x="99" y="144"/>
                  <a:pt x="88" y="133"/>
                  <a:pt x="88" y="120"/>
                </a:cubicBezTo>
                <a:cubicBezTo>
                  <a:pt x="88" y="107"/>
                  <a:pt x="99" y="96"/>
                  <a:pt x="112" y="96"/>
                </a:cubicBezTo>
                <a:cubicBezTo>
                  <a:pt x="115" y="96"/>
                  <a:pt x="119" y="97"/>
                  <a:pt x="121" y="98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5" y="115"/>
                  <a:pt x="104" y="117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4" y="124"/>
                  <a:pt x="108" y="128"/>
                  <a:pt x="112" y="128"/>
                </a:cubicBezTo>
                <a:close/>
                <a:moveTo>
                  <a:pt x="112" y="77"/>
                </a:moveTo>
                <a:cubicBezTo>
                  <a:pt x="88" y="77"/>
                  <a:pt x="69" y="96"/>
                  <a:pt x="69" y="120"/>
                </a:cubicBezTo>
                <a:cubicBezTo>
                  <a:pt x="69" y="144"/>
                  <a:pt x="88" y="163"/>
                  <a:pt x="112" y="163"/>
                </a:cubicBezTo>
                <a:cubicBezTo>
                  <a:pt x="136" y="163"/>
                  <a:pt x="155" y="144"/>
                  <a:pt x="155" y="120"/>
                </a:cubicBezTo>
                <a:cubicBezTo>
                  <a:pt x="155" y="111"/>
                  <a:pt x="153" y="103"/>
                  <a:pt x="148" y="96"/>
                </a:cubicBezTo>
                <a:cubicBezTo>
                  <a:pt x="160" y="85"/>
                  <a:pt x="160" y="85"/>
                  <a:pt x="160" y="85"/>
                </a:cubicBezTo>
                <a:cubicBezTo>
                  <a:pt x="167" y="95"/>
                  <a:pt x="171" y="107"/>
                  <a:pt x="171" y="120"/>
                </a:cubicBezTo>
                <a:cubicBezTo>
                  <a:pt x="171" y="153"/>
                  <a:pt x="145" y="179"/>
                  <a:pt x="112" y="179"/>
                </a:cubicBezTo>
                <a:cubicBezTo>
                  <a:pt x="79" y="179"/>
                  <a:pt x="53" y="153"/>
                  <a:pt x="53" y="120"/>
                </a:cubicBezTo>
                <a:cubicBezTo>
                  <a:pt x="53" y="87"/>
                  <a:pt x="79" y="61"/>
                  <a:pt x="112" y="61"/>
                </a:cubicBezTo>
                <a:cubicBezTo>
                  <a:pt x="125" y="61"/>
                  <a:pt x="137" y="65"/>
                  <a:pt x="147" y="72"/>
                </a:cubicBezTo>
                <a:cubicBezTo>
                  <a:pt x="136" y="84"/>
                  <a:pt x="136" y="84"/>
                  <a:pt x="136" y="84"/>
                </a:cubicBezTo>
                <a:cubicBezTo>
                  <a:pt x="129" y="79"/>
                  <a:pt x="121" y="77"/>
                  <a:pt x="112" y="77"/>
                </a:cubicBezTo>
                <a:close/>
                <a:moveTo>
                  <a:pt x="209" y="36"/>
                </a:moveTo>
                <a:cubicBezTo>
                  <a:pt x="202" y="34"/>
                  <a:pt x="202" y="34"/>
                  <a:pt x="202" y="34"/>
                </a:cubicBezTo>
                <a:cubicBezTo>
                  <a:pt x="201" y="34"/>
                  <a:pt x="201" y="34"/>
                  <a:pt x="201" y="34"/>
                </a:cubicBezTo>
                <a:cubicBezTo>
                  <a:pt x="200" y="36"/>
                  <a:pt x="200" y="36"/>
                  <a:pt x="200" y="36"/>
                </a:cubicBezTo>
                <a:cubicBezTo>
                  <a:pt x="207" y="39"/>
                  <a:pt x="207" y="39"/>
                  <a:pt x="207" y="39"/>
                </a:cubicBezTo>
                <a:cubicBezTo>
                  <a:pt x="201" y="44"/>
                  <a:pt x="201" y="44"/>
                  <a:pt x="201" y="44"/>
                </a:cubicBezTo>
                <a:cubicBezTo>
                  <a:pt x="194" y="42"/>
                  <a:pt x="194" y="42"/>
                  <a:pt x="194" y="42"/>
                </a:cubicBezTo>
                <a:cubicBezTo>
                  <a:pt x="192" y="44"/>
                  <a:pt x="192" y="44"/>
                  <a:pt x="192" y="44"/>
                </a:cubicBezTo>
                <a:cubicBezTo>
                  <a:pt x="199" y="46"/>
                  <a:pt x="199" y="46"/>
                  <a:pt x="199" y="46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86" y="50"/>
                  <a:pt x="186" y="50"/>
                  <a:pt x="186" y="50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4" y="122"/>
                  <a:pt x="112" y="122"/>
                  <a:pt x="111" y="121"/>
                </a:cubicBezTo>
                <a:cubicBezTo>
                  <a:pt x="110" y="120"/>
                  <a:pt x="110" y="118"/>
                  <a:pt x="111" y="117"/>
                </a:cubicBezTo>
                <a:cubicBezTo>
                  <a:pt x="120" y="109"/>
                  <a:pt x="120" y="109"/>
                  <a:pt x="120" y="109"/>
                </a:cubicBezTo>
                <a:cubicBezTo>
                  <a:pt x="182" y="46"/>
                  <a:pt x="182" y="46"/>
                  <a:pt x="182" y="46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85" y="33"/>
                  <a:pt x="185" y="33"/>
                  <a:pt x="185" y="33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90" y="38"/>
                  <a:pt x="190" y="38"/>
                  <a:pt x="190" y="38"/>
                </a:cubicBezTo>
                <a:cubicBezTo>
                  <a:pt x="187" y="30"/>
                  <a:pt x="187" y="30"/>
                  <a:pt x="187" y="30"/>
                </a:cubicBezTo>
                <a:cubicBezTo>
                  <a:pt x="193" y="25"/>
                  <a:pt x="193" y="25"/>
                  <a:pt x="193" y="25"/>
                </a:cubicBezTo>
                <a:cubicBezTo>
                  <a:pt x="195" y="33"/>
                  <a:pt x="195" y="33"/>
                  <a:pt x="195" y="33"/>
                </a:cubicBezTo>
                <a:cubicBezTo>
                  <a:pt x="198" y="31"/>
                  <a:pt x="198" y="31"/>
                  <a:pt x="198" y="31"/>
                </a:cubicBezTo>
                <a:cubicBezTo>
                  <a:pt x="198" y="30"/>
                  <a:pt x="198" y="30"/>
                  <a:pt x="198" y="30"/>
                </a:cubicBezTo>
                <a:cubicBezTo>
                  <a:pt x="195" y="22"/>
                  <a:pt x="195" y="22"/>
                  <a:pt x="195" y="22"/>
                </a:cubicBezTo>
                <a:cubicBezTo>
                  <a:pt x="201" y="17"/>
                  <a:pt x="201" y="17"/>
                  <a:pt x="201" y="17"/>
                </a:cubicBezTo>
                <a:cubicBezTo>
                  <a:pt x="203" y="25"/>
                  <a:pt x="203" y="25"/>
                  <a:pt x="203" y="25"/>
                </a:cubicBezTo>
                <a:cubicBezTo>
                  <a:pt x="206" y="22"/>
                  <a:pt x="206" y="22"/>
                  <a:pt x="206" y="22"/>
                </a:cubicBezTo>
                <a:cubicBezTo>
                  <a:pt x="210" y="26"/>
                  <a:pt x="210" y="26"/>
                  <a:pt x="210" y="26"/>
                </a:cubicBezTo>
                <a:cubicBezTo>
                  <a:pt x="207" y="28"/>
                  <a:pt x="207" y="28"/>
                  <a:pt x="207" y="28"/>
                </a:cubicBezTo>
                <a:cubicBezTo>
                  <a:pt x="215" y="31"/>
                  <a:pt x="215" y="31"/>
                  <a:pt x="215" y="31"/>
                </a:cubicBezTo>
                <a:lnTo>
                  <a:pt x="209" y="36"/>
                </a:lnTo>
                <a:close/>
              </a:path>
            </a:pathLst>
          </a:custGeom>
          <a:solidFill>
            <a:srgbClr val="4FB5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44"/>
          <p:cNvSpPr>
            <a:spLocks noEditPoints="1"/>
          </p:cNvSpPr>
          <p:nvPr/>
        </p:nvSpPr>
        <p:spPr bwMode="auto">
          <a:xfrm>
            <a:off x="1152525" y="4523253"/>
            <a:ext cx="484067" cy="484950"/>
          </a:xfrm>
          <a:custGeom>
            <a:avLst/>
            <a:gdLst>
              <a:gd name="T0" fmla="*/ 200 w 232"/>
              <a:gd name="T1" fmla="*/ 0 h 232"/>
              <a:gd name="T2" fmla="*/ 32 w 232"/>
              <a:gd name="T3" fmla="*/ 0 h 232"/>
              <a:gd name="T4" fmla="*/ 0 w 232"/>
              <a:gd name="T5" fmla="*/ 32 h 232"/>
              <a:gd name="T6" fmla="*/ 0 w 232"/>
              <a:gd name="T7" fmla="*/ 200 h 232"/>
              <a:gd name="T8" fmla="*/ 32 w 232"/>
              <a:gd name="T9" fmla="*/ 232 h 232"/>
              <a:gd name="T10" fmla="*/ 200 w 232"/>
              <a:gd name="T11" fmla="*/ 232 h 232"/>
              <a:gd name="T12" fmla="*/ 232 w 232"/>
              <a:gd name="T13" fmla="*/ 200 h 232"/>
              <a:gd name="T14" fmla="*/ 232 w 232"/>
              <a:gd name="T15" fmla="*/ 32 h 232"/>
              <a:gd name="T16" fmla="*/ 200 w 232"/>
              <a:gd name="T17" fmla="*/ 0 h 232"/>
              <a:gd name="T18" fmla="*/ 120 w 232"/>
              <a:gd name="T19" fmla="*/ 59 h 232"/>
              <a:gd name="T20" fmla="*/ 106 w 232"/>
              <a:gd name="T21" fmla="*/ 59 h 232"/>
              <a:gd name="T22" fmla="*/ 118 w 232"/>
              <a:gd name="T23" fmla="*/ 52 h 232"/>
              <a:gd name="T24" fmla="*/ 120 w 232"/>
              <a:gd name="T25" fmla="*/ 59 h 232"/>
              <a:gd name="T26" fmla="*/ 111 w 232"/>
              <a:gd name="T27" fmla="*/ 52 h 232"/>
              <a:gd name="T28" fmla="*/ 99 w 232"/>
              <a:gd name="T29" fmla="*/ 58 h 232"/>
              <a:gd name="T30" fmla="*/ 112 w 232"/>
              <a:gd name="T31" fmla="*/ 95 h 232"/>
              <a:gd name="T32" fmla="*/ 84 w 232"/>
              <a:gd name="T33" fmla="*/ 95 h 232"/>
              <a:gd name="T34" fmla="*/ 69 w 232"/>
              <a:gd name="T35" fmla="*/ 52 h 232"/>
              <a:gd name="T36" fmla="*/ 111 w 232"/>
              <a:gd name="T37" fmla="*/ 52 h 232"/>
              <a:gd name="T38" fmla="*/ 82 w 232"/>
              <a:gd name="T39" fmla="*/ 196 h 232"/>
              <a:gd name="T40" fmla="*/ 78 w 232"/>
              <a:gd name="T41" fmla="*/ 184 h 232"/>
              <a:gd name="T42" fmla="*/ 85 w 232"/>
              <a:gd name="T43" fmla="*/ 184 h 232"/>
              <a:gd name="T44" fmla="*/ 82 w 232"/>
              <a:gd name="T45" fmla="*/ 175 h 232"/>
              <a:gd name="T46" fmla="*/ 102 w 232"/>
              <a:gd name="T47" fmla="*/ 175 h 232"/>
              <a:gd name="T48" fmla="*/ 58 w 232"/>
              <a:gd name="T49" fmla="*/ 51 h 232"/>
              <a:gd name="T50" fmla="*/ 52 w 232"/>
              <a:gd name="T51" fmla="*/ 43 h 232"/>
              <a:gd name="T52" fmla="*/ 60 w 232"/>
              <a:gd name="T53" fmla="*/ 36 h 232"/>
              <a:gd name="T54" fmla="*/ 67 w 232"/>
              <a:gd name="T55" fmla="*/ 43 h 232"/>
              <a:gd name="T56" fmla="*/ 65 w 232"/>
              <a:gd name="T57" fmla="*/ 49 h 232"/>
              <a:gd name="T58" fmla="*/ 110 w 232"/>
              <a:gd name="T59" fmla="*/ 175 h 232"/>
              <a:gd name="T60" fmla="*/ 130 w 232"/>
              <a:gd name="T61" fmla="*/ 175 h 232"/>
              <a:gd name="T62" fmla="*/ 133 w 232"/>
              <a:gd name="T63" fmla="*/ 184 h 232"/>
              <a:gd name="T64" fmla="*/ 141 w 232"/>
              <a:gd name="T65" fmla="*/ 184 h 232"/>
              <a:gd name="T66" fmla="*/ 145 w 232"/>
              <a:gd name="T67" fmla="*/ 196 h 232"/>
              <a:gd name="T68" fmla="*/ 82 w 232"/>
              <a:gd name="T69" fmla="*/ 196 h 232"/>
              <a:gd name="T70" fmla="*/ 121 w 232"/>
              <a:gd name="T71" fmla="*/ 106 h 232"/>
              <a:gd name="T72" fmla="*/ 105 w 232"/>
              <a:gd name="T73" fmla="*/ 63 h 232"/>
              <a:gd name="T74" fmla="*/ 164 w 232"/>
              <a:gd name="T75" fmla="*/ 63 h 232"/>
              <a:gd name="T76" fmla="*/ 152 w 232"/>
              <a:gd name="T77" fmla="*/ 85 h 232"/>
              <a:gd name="T78" fmla="*/ 179 w 232"/>
              <a:gd name="T79" fmla="*/ 106 h 232"/>
              <a:gd name="T80" fmla="*/ 121 w 232"/>
              <a:gd name="T81" fmla="*/ 10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2" h="232">
                <a:moveTo>
                  <a:pt x="200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8"/>
                  <a:pt x="14" y="232"/>
                  <a:pt x="32" y="232"/>
                </a:cubicBezTo>
                <a:cubicBezTo>
                  <a:pt x="200" y="232"/>
                  <a:pt x="200" y="232"/>
                  <a:pt x="200" y="232"/>
                </a:cubicBezTo>
                <a:cubicBezTo>
                  <a:pt x="217" y="232"/>
                  <a:pt x="232" y="218"/>
                  <a:pt x="232" y="200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14"/>
                  <a:pt x="217" y="0"/>
                  <a:pt x="200" y="0"/>
                </a:cubicBezTo>
                <a:close/>
                <a:moveTo>
                  <a:pt x="120" y="59"/>
                </a:moveTo>
                <a:cubicBezTo>
                  <a:pt x="106" y="59"/>
                  <a:pt x="106" y="59"/>
                  <a:pt x="106" y="59"/>
                </a:cubicBezTo>
                <a:cubicBezTo>
                  <a:pt x="118" y="52"/>
                  <a:pt x="118" y="52"/>
                  <a:pt x="118" y="52"/>
                </a:cubicBezTo>
                <a:lnTo>
                  <a:pt x="120" y="59"/>
                </a:lnTo>
                <a:close/>
                <a:moveTo>
                  <a:pt x="111" y="52"/>
                </a:moveTo>
                <a:cubicBezTo>
                  <a:pt x="99" y="58"/>
                  <a:pt x="99" y="58"/>
                  <a:pt x="99" y="58"/>
                </a:cubicBezTo>
                <a:cubicBezTo>
                  <a:pt x="112" y="95"/>
                  <a:pt x="112" y="95"/>
                  <a:pt x="112" y="95"/>
                </a:cubicBezTo>
                <a:cubicBezTo>
                  <a:pt x="84" y="95"/>
                  <a:pt x="84" y="95"/>
                  <a:pt x="84" y="95"/>
                </a:cubicBezTo>
                <a:cubicBezTo>
                  <a:pt x="69" y="52"/>
                  <a:pt x="69" y="52"/>
                  <a:pt x="69" y="52"/>
                </a:cubicBezTo>
                <a:lnTo>
                  <a:pt x="111" y="52"/>
                </a:lnTo>
                <a:close/>
                <a:moveTo>
                  <a:pt x="82" y="196"/>
                </a:moveTo>
                <a:cubicBezTo>
                  <a:pt x="78" y="184"/>
                  <a:pt x="78" y="184"/>
                  <a:pt x="78" y="184"/>
                </a:cubicBezTo>
                <a:cubicBezTo>
                  <a:pt x="85" y="184"/>
                  <a:pt x="85" y="184"/>
                  <a:pt x="85" y="184"/>
                </a:cubicBezTo>
                <a:cubicBezTo>
                  <a:pt x="82" y="175"/>
                  <a:pt x="82" y="175"/>
                  <a:pt x="82" y="175"/>
                </a:cubicBezTo>
                <a:cubicBezTo>
                  <a:pt x="102" y="175"/>
                  <a:pt x="102" y="175"/>
                  <a:pt x="102" y="175"/>
                </a:cubicBezTo>
                <a:cubicBezTo>
                  <a:pt x="58" y="51"/>
                  <a:pt x="58" y="51"/>
                  <a:pt x="58" y="51"/>
                </a:cubicBezTo>
                <a:cubicBezTo>
                  <a:pt x="55" y="50"/>
                  <a:pt x="52" y="47"/>
                  <a:pt x="52" y="43"/>
                </a:cubicBezTo>
                <a:cubicBezTo>
                  <a:pt x="52" y="39"/>
                  <a:pt x="55" y="36"/>
                  <a:pt x="60" y="36"/>
                </a:cubicBezTo>
                <a:cubicBezTo>
                  <a:pt x="64" y="36"/>
                  <a:pt x="67" y="39"/>
                  <a:pt x="67" y="43"/>
                </a:cubicBezTo>
                <a:cubicBezTo>
                  <a:pt x="67" y="45"/>
                  <a:pt x="66" y="47"/>
                  <a:pt x="65" y="49"/>
                </a:cubicBezTo>
                <a:cubicBezTo>
                  <a:pt x="110" y="175"/>
                  <a:pt x="110" y="175"/>
                  <a:pt x="110" y="175"/>
                </a:cubicBezTo>
                <a:cubicBezTo>
                  <a:pt x="130" y="175"/>
                  <a:pt x="130" y="175"/>
                  <a:pt x="130" y="175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41" y="184"/>
                  <a:pt x="141" y="184"/>
                  <a:pt x="141" y="184"/>
                </a:cubicBezTo>
                <a:cubicBezTo>
                  <a:pt x="145" y="196"/>
                  <a:pt x="145" y="196"/>
                  <a:pt x="145" y="196"/>
                </a:cubicBezTo>
                <a:lnTo>
                  <a:pt x="82" y="196"/>
                </a:lnTo>
                <a:close/>
                <a:moveTo>
                  <a:pt x="121" y="106"/>
                </a:moveTo>
                <a:cubicBezTo>
                  <a:pt x="105" y="63"/>
                  <a:pt x="105" y="63"/>
                  <a:pt x="105" y="63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52" y="85"/>
                  <a:pt x="152" y="85"/>
                  <a:pt x="152" y="85"/>
                </a:cubicBezTo>
                <a:cubicBezTo>
                  <a:pt x="179" y="106"/>
                  <a:pt x="179" y="106"/>
                  <a:pt x="179" y="106"/>
                </a:cubicBezTo>
                <a:lnTo>
                  <a:pt x="121" y="106"/>
                </a:lnTo>
                <a:close/>
              </a:path>
            </a:pathLst>
          </a:custGeom>
          <a:solidFill>
            <a:srgbClr val="4FB5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 57"/>
          <p:cNvSpPr>
            <a:spLocks noEditPoints="1"/>
          </p:cNvSpPr>
          <p:nvPr/>
        </p:nvSpPr>
        <p:spPr bwMode="auto">
          <a:xfrm>
            <a:off x="1152525" y="3531412"/>
            <a:ext cx="484067" cy="485834"/>
          </a:xfrm>
          <a:custGeom>
            <a:avLst/>
            <a:gdLst>
              <a:gd name="T0" fmla="*/ 111 w 232"/>
              <a:gd name="T1" fmla="*/ 85 h 232"/>
              <a:gd name="T2" fmla="*/ 74 w 232"/>
              <a:gd name="T3" fmla="*/ 113 h 232"/>
              <a:gd name="T4" fmla="*/ 89 w 232"/>
              <a:gd name="T5" fmla="*/ 50 h 232"/>
              <a:gd name="T6" fmla="*/ 75 w 232"/>
              <a:gd name="T7" fmla="*/ 73 h 232"/>
              <a:gd name="T8" fmla="*/ 111 w 232"/>
              <a:gd name="T9" fmla="*/ 79 h 232"/>
              <a:gd name="T10" fmla="*/ 104 w 232"/>
              <a:gd name="T11" fmla="*/ 46 h 232"/>
              <a:gd name="T12" fmla="*/ 111 w 232"/>
              <a:gd name="T13" fmla="*/ 79 h 232"/>
              <a:gd name="T14" fmla="*/ 139 w 232"/>
              <a:gd name="T15" fmla="*/ 50 h 232"/>
              <a:gd name="T16" fmla="*/ 165 w 232"/>
              <a:gd name="T17" fmla="*/ 67 h 232"/>
              <a:gd name="T18" fmla="*/ 117 w 232"/>
              <a:gd name="T19" fmla="*/ 46 h 232"/>
              <a:gd name="T20" fmla="*/ 146 w 232"/>
              <a:gd name="T21" fmla="*/ 75 h 232"/>
              <a:gd name="T22" fmla="*/ 232 w 232"/>
              <a:gd name="T23" fmla="*/ 32 h 232"/>
              <a:gd name="T24" fmla="*/ 200 w 232"/>
              <a:gd name="T25" fmla="*/ 232 h 232"/>
              <a:gd name="T26" fmla="*/ 0 w 232"/>
              <a:gd name="T27" fmla="*/ 200 h 232"/>
              <a:gd name="T28" fmla="*/ 32 w 232"/>
              <a:gd name="T29" fmla="*/ 0 h 232"/>
              <a:gd name="T30" fmla="*/ 232 w 232"/>
              <a:gd name="T31" fmla="*/ 32 h 232"/>
              <a:gd name="T32" fmla="*/ 47 w 232"/>
              <a:gd name="T33" fmla="*/ 160 h 232"/>
              <a:gd name="T34" fmla="*/ 44 w 232"/>
              <a:gd name="T35" fmla="*/ 119 h 232"/>
              <a:gd name="T36" fmla="*/ 73 w 232"/>
              <a:gd name="T37" fmla="*/ 153 h 232"/>
              <a:gd name="T38" fmla="*/ 84 w 232"/>
              <a:gd name="T39" fmla="*/ 150 h 232"/>
              <a:gd name="T40" fmla="*/ 74 w 232"/>
              <a:gd name="T41" fmla="*/ 119 h 232"/>
              <a:gd name="T42" fmla="*/ 111 w 232"/>
              <a:gd name="T43" fmla="*/ 139 h 232"/>
              <a:gd name="T44" fmla="*/ 117 w 232"/>
              <a:gd name="T45" fmla="*/ 119 h 232"/>
              <a:gd name="T46" fmla="*/ 153 w 232"/>
              <a:gd name="T47" fmla="*/ 113 h 232"/>
              <a:gd name="T48" fmla="*/ 117 w 232"/>
              <a:gd name="T49" fmla="*/ 85 h 232"/>
              <a:gd name="T50" fmla="*/ 154 w 232"/>
              <a:gd name="T51" fmla="*/ 112 h 232"/>
              <a:gd name="T52" fmla="*/ 155 w 232"/>
              <a:gd name="T53" fmla="*/ 79 h 232"/>
              <a:gd name="T54" fmla="*/ 174 w 232"/>
              <a:gd name="T55" fmla="*/ 80 h 232"/>
              <a:gd name="T56" fmla="*/ 114 w 232"/>
              <a:gd name="T57" fmla="*/ 36 h 232"/>
              <a:gd name="T58" fmla="*/ 193 w 232"/>
              <a:gd name="T59" fmla="*/ 130 h 232"/>
              <a:gd name="T60" fmla="*/ 185 w 232"/>
              <a:gd name="T61" fmla="*/ 130 h 232"/>
              <a:gd name="T62" fmla="*/ 169 w 232"/>
              <a:gd name="T63" fmla="*/ 160 h 232"/>
              <a:gd name="T64" fmla="*/ 156 w 232"/>
              <a:gd name="T65" fmla="*/ 148 h 232"/>
              <a:gd name="T66" fmla="*/ 146 w 232"/>
              <a:gd name="T67" fmla="*/ 157 h 232"/>
              <a:gd name="T68" fmla="*/ 117 w 232"/>
              <a:gd name="T69" fmla="*/ 186 h 232"/>
              <a:gd name="T70" fmla="*/ 111 w 232"/>
              <a:gd name="T71" fmla="*/ 168 h 232"/>
              <a:gd name="T72" fmla="*/ 104 w 232"/>
              <a:gd name="T73" fmla="*/ 185 h 232"/>
              <a:gd name="T74" fmla="*/ 85 w 232"/>
              <a:gd name="T75" fmla="*/ 176 h 232"/>
              <a:gd name="T76" fmla="*/ 80 w 232"/>
              <a:gd name="T77" fmla="*/ 177 h 232"/>
              <a:gd name="T78" fmla="*/ 114 w 232"/>
              <a:gd name="T79" fmla="*/ 196 h 232"/>
              <a:gd name="T80" fmla="*/ 211 w 232"/>
              <a:gd name="T81" fmla="*/ 103 h 232"/>
              <a:gd name="T82" fmla="*/ 169 w 232"/>
              <a:gd name="T83" fmla="*/ 103 h 232"/>
              <a:gd name="T84" fmla="*/ 124 w 232"/>
              <a:gd name="T85" fmla="*/ 140 h 232"/>
              <a:gd name="T86" fmla="*/ 35 w 232"/>
              <a:gd name="T87" fmla="*/ 144 h 232"/>
              <a:gd name="T88" fmla="*/ 130 w 232"/>
              <a:gd name="T89" fmla="*/ 153 h 232"/>
              <a:gd name="T90" fmla="*/ 190 w 232"/>
              <a:gd name="T91" fmla="*/ 123 h 232"/>
              <a:gd name="T92" fmla="*/ 139 w 232"/>
              <a:gd name="T93" fmla="*/ 181 h 232"/>
              <a:gd name="T94" fmla="*/ 152 w 232"/>
              <a:gd name="T95" fmla="*/ 159 h 232"/>
              <a:gd name="T96" fmla="*/ 73 w 232"/>
              <a:gd name="T97" fmla="*/ 79 h 232"/>
              <a:gd name="T98" fmla="*/ 44 w 232"/>
              <a:gd name="T99" fmla="*/ 113 h 232"/>
              <a:gd name="T100" fmla="*/ 73 w 232"/>
              <a:gd name="T101" fmla="*/ 7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2" h="232">
                <a:moveTo>
                  <a:pt x="79" y="81"/>
                </a:moveTo>
                <a:cubicBezTo>
                  <a:pt x="89" y="84"/>
                  <a:pt x="100" y="85"/>
                  <a:pt x="111" y="85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75" y="101"/>
                  <a:pt x="76" y="90"/>
                  <a:pt x="79" y="81"/>
                </a:cubicBezTo>
                <a:close/>
                <a:moveTo>
                  <a:pt x="89" y="50"/>
                </a:moveTo>
                <a:cubicBezTo>
                  <a:pt x="79" y="54"/>
                  <a:pt x="70" y="60"/>
                  <a:pt x="63" y="67"/>
                </a:cubicBezTo>
                <a:cubicBezTo>
                  <a:pt x="67" y="69"/>
                  <a:pt x="71" y="71"/>
                  <a:pt x="75" y="73"/>
                </a:cubicBezTo>
                <a:cubicBezTo>
                  <a:pt x="79" y="64"/>
                  <a:pt x="83" y="56"/>
                  <a:pt x="89" y="50"/>
                </a:cubicBezTo>
                <a:close/>
                <a:moveTo>
                  <a:pt x="111" y="79"/>
                </a:moveTo>
                <a:cubicBezTo>
                  <a:pt x="111" y="46"/>
                  <a:pt x="111" y="46"/>
                  <a:pt x="111" y="46"/>
                </a:cubicBezTo>
                <a:cubicBezTo>
                  <a:pt x="108" y="46"/>
                  <a:pt x="106" y="46"/>
                  <a:pt x="104" y="46"/>
                </a:cubicBezTo>
                <a:cubicBezTo>
                  <a:pt x="95" y="51"/>
                  <a:pt x="87" y="61"/>
                  <a:pt x="81" y="75"/>
                </a:cubicBezTo>
                <a:cubicBezTo>
                  <a:pt x="90" y="77"/>
                  <a:pt x="100" y="79"/>
                  <a:pt x="111" y="79"/>
                </a:cubicBezTo>
                <a:close/>
                <a:moveTo>
                  <a:pt x="165" y="67"/>
                </a:moveTo>
                <a:cubicBezTo>
                  <a:pt x="158" y="60"/>
                  <a:pt x="149" y="54"/>
                  <a:pt x="139" y="50"/>
                </a:cubicBezTo>
                <a:cubicBezTo>
                  <a:pt x="144" y="56"/>
                  <a:pt x="149" y="64"/>
                  <a:pt x="152" y="73"/>
                </a:cubicBezTo>
                <a:cubicBezTo>
                  <a:pt x="157" y="71"/>
                  <a:pt x="161" y="69"/>
                  <a:pt x="165" y="67"/>
                </a:cubicBezTo>
                <a:close/>
                <a:moveTo>
                  <a:pt x="124" y="46"/>
                </a:moveTo>
                <a:cubicBezTo>
                  <a:pt x="122" y="46"/>
                  <a:pt x="119" y="46"/>
                  <a:pt x="117" y="46"/>
                </a:cubicBezTo>
                <a:cubicBezTo>
                  <a:pt x="117" y="79"/>
                  <a:pt x="117" y="79"/>
                  <a:pt x="117" y="79"/>
                </a:cubicBezTo>
                <a:cubicBezTo>
                  <a:pt x="127" y="79"/>
                  <a:pt x="137" y="77"/>
                  <a:pt x="146" y="75"/>
                </a:cubicBezTo>
                <a:cubicBezTo>
                  <a:pt x="141" y="61"/>
                  <a:pt x="133" y="51"/>
                  <a:pt x="124" y="46"/>
                </a:cubicBezTo>
                <a:close/>
                <a:moveTo>
                  <a:pt x="232" y="32"/>
                </a:moveTo>
                <a:cubicBezTo>
                  <a:pt x="232" y="200"/>
                  <a:pt x="232" y="200"/>
                  <a:pt x="232" y="200"/>
                </a:cubicBezTo>
                <a:cubicBezTo>
                  <a:pt x="232" y="218"/>
                  <a:pt x="218" y="232"/>
                  <a:pt x="200" y="232"/>
                </a:cubicBezTo>
                <a:cubicBezTo>
                  <a:pt x="32" y="232"/>
                  <a:pt x="32" y="232"/>
                  <a:pt x="32" y="232"/>
                </a:cubicBezTo>
                <a:cubicBezTo>
                  <a:pt x="14" y="232"/>
                  <a:pt x="0" y="218"/>
                  <a:pt x="0" y="200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218" y="0"/>
                  <a:pt x="232" y="14"/>
                  <a:pt x="232" y="32"/>
                </a:cubicBezTo>
                <a:close/>
                <a:moveTo>
                  <a:pt x="34" y="116"/>
                </a:moveTo>
                <a:cubicBezTo>
                  <a:pt x="34" y="132"/>
                  <a:pt x="39" y="147"/>
                  <a:pt x="47" y="160"/>
                </a:cubicBezTo>
                <a:cubicBezTo>
                  <a:pt x="51" y="159"/>
                  <a:pt x="54" y="159"/>
                  <a:pt x="58" y="158"/>
                </a:cubicBezTo>
                <a:cubicBezTo>
                  <a:pt x="49" y="147"/>
                  <a:pt x="44" y="134"/>
                  <a:pt x="44" y="119"/>
                </a:cubicBezTo>
                <a:cubicBezTo>
                  <a:pt x="68" y="119"/>
                  <a:pt x="68" y="119"/>
                  <a:pt x="68" y="119"/>
                </a:cubicBezTo>
                <a:cubicBezTo>
                  <a:pt x="68" y="131"/>
                  <a:pt x="70" y="143"/>
                  <a:pt x="73" y="153"/>
                </a:cubicBezTo>
                <a:cubicBezTo>
                  <a:pt x="71" y="154"/>
                  <a:pt x="69" y="154"/>
                  <a:pt x="68" y="155"/>
                </a:cubicBezTo>
                <a:cubicBezTo>
                  <a:pt x="73" y="154"/>
                  <a:pt x="79" y="152"/>
                  <a:pt x="84" y="150"/>
                </a:cubicBezTo>
                <a:cubicBezTo>
                  <a:pt x="82" y="150"/>
                  <a:pt x="81" y="151"/>
                  <a:pt x="79" y="151"/>
                </a:cubicBezTo>
                <a:cubicBezTo>
                  <a:pt x="76" y="142"/>
                  <a:pt x="75" y="131"/>
                  <a:pt x="74" y="119"/>
                </a:cubicBezTo>
                <a:cubicBezTo>
                  <a:pt x="111" y="119"/>
                  <a:pt x="111" y="119"/>
                  <a:pt x="111" y="119"/>
                </a:cubicBezTo>
                <a:cubicBezTo>
                  <a:pt x="111" y="139"/>
                  <a:pt x="111" y="139"/>
                  <a:pt x="111" y="139"/>
                </a:cubicBezTo>
                <a:cubicBezTo>
                  <a:pt x="113" y="138"/>
                  <a:pt x="115" y="136"/>
                  <a:pt x="117" y="135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44" y="119"/>
                  <a:pt x="144" y="119"/>
                  <a:pt x="144" y="119"/>
                </a:cubicBezTo>
                <a:cubicBezTo>
                  <a:pt x="147" y="117"/>
                  <a:pt x="150" y="115"/>
                  <a:pt x="153" y="113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117" y="85"/>
                  <a:pt x="117" y="85"/>
                  <a:pt x="117" y="85"/>
                </a:cubicBezTo>
                <a:cubicBezTo>
                  <a:pt x="128" y="85"/>
                  <a:pt x="139" y="84"/>
                  <a:pt x="149" y="81"/>
                </a:cubicBezTo>
                <a:cubicBezTo>
                  <a:pt x="152" y="90"/>
                  <a:pt x="153" y="101"/>
                  <a:pt x="154" y="112"/>
                </a:cubicBezTo>
                <a:cubicBezTo>
                  <a:pt x="156" y="111"/>
                  <a:pt x="158" y="109"/>
                  <a:pt x="160" y="107"/>
                </a:cubicBezTo>
                <a:cubicBezTo>
                  <a:pt x="159" y="97"/>
                  <a:pt x="157" y="87"/>
                  <a:pt x="155" y="79"/>
                </a:cubicBezTo>
                <a:cubicBezTo>
                  <a:pt x="160" y="77"/>
                  <a:pt x="165" y="75"/>
                  <a:pt x="169" y="72"/>
                </a:cubicBezTo>
                <a:cubicBezTo>
                  <a:pt x="171" y="75"/>
                  <a:pt x="173" y="77"/>
                  <a:pt x="174" y="80"/>
                </a:cubicBezTo>
                <a:cubicBezTo>
                  <a:pt x="177" y="78"/>
                  <a:pt x="180" y="76"/>
                  <a:pt x="183" y="76"/>
                </a:cubicBezTo>
                <a:cubicBezTo>
                  <a:pt x="169" y="52"/>
                  <a:pt x="143" y="36"/>
                  <a:pt x="114" y="36"/>
                </a:cubicBezTo>
                <a:cubicBezTo>
                  <a:pt x="70" y="36"/>
                  <a:pt x="34" y="72"/>
                  <a:pt x="34" y="116"/>
                </a:cubicBezTo>
                <a:close/>
                <a:moveTo>
                  <a:pt x="193" y="130"/>
                </a:moveTo>
                <a:cubicBezTo>
                  <a:pt x="192" y="131"/>
                  <a:pt x="191" y="131"/>
                  <a:pt x="190" y="131"/>
                </a:cubicBezTo>
                <a:cubicBezTo>
                  <a:pt x="188" y="131"/>
                  <a:pt x="187" y="130"/>
                  <a:pt x="185" y="130"/>
                </a:cubicBezTo>
                <a:cubicBezTo>
                  <a:pt x="184" y="131"/>
                  <a:pt x="183" y="131"/>
                  <a:pt x="182" y="132"/>
                </a:cubicBezTo>
                <a:cubicBezTo>
                  <a:pt x="180" y="142"/>
                  <a:pt x="175" y="152"/>
                  <a:pt x="169" y="160"/>
                </a:cubicBezTo>
                <a:cubicBezTo>
                  <a:pt x="165" y="157"/>
                  <a:pt x="160" y="155"/>
                  <a:pt x="155" y="153"/>
                </a:cubicBezTo>
                <a:cubicBezTo>
                  <a:pt x="155" y="151"/>
                  <a:pt x="156" y="150"/>
                  <a:pt x="156" y="148"/>
                </a:cubicBezTo>
                <a:cubicBezTo>
                  <a:pt x="151" y="151"/>
                  <a:pt x="146" y="153"/>
                  <a:pt x="141" y="156"/>
                </a:cubicBezTo>
                <a:cubicBezTo>
                  <a:pt x="143" y="156"/>
                  <a:pt x="145" y="157"/>
                  <a:pt x="146" y="157"/>
                </a:cubicBezTo>
                <a:cubicBezTo>
                  <a:pt x="141" y="171"/>
                  <a:pt x="133" y="181"/>
                  <a:pt x="124" y="185"/>
                </a:cubicBezTo>
                <a:cubicBezTo>
                  <a:pt x="122" y="186"/>
                  <a:pt x="119" y="186"/>
                  <a:pt x="117" y="186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5" y="166"/>
                  <a:pt x="113" y="167"/>
                  <a:pt x="111" y="168"/>
                </a:cubicBezTo>
                <a:cubicBezTo>
                  <a:pt x="111" y="186"/>
                  <a:pt x="111" y="186"/>
                  <a:pt x="111" y="186"/>
                </a:cubicBezTo>
                <a:cubicBezTo>
                  <a:pt x="108" y="186"/>
                  <a:pt x="106" y="186"/>
                  <a:pt x="104" y="185"/>
                </a:cubicBezTo>
                <a:cubicBezTo>
                  <a:pt x="99" y="183"/>
                  <a:pt x="95" y="179"/>
                  <a:pt x="91" y="174"/>
                </a:cubicBezTo>
                <a:cubicBezTo>
                  <a:pt x="89" y="175"/>
                  <a:pt x="87" y="176"/>
                  <a:pt x="85" y="176"/>
                </a:cubicBezTo>
                <a:cubicBezTo>
                  <a:pt x="86" y="178"/>
                  <a:pt x="87" y="180"/>
                  <a:pt x="89" y="181"/>
                </a:cubicBezTo>
                <a:cubicBezTo>
                  <a:pt x="86" y="180"/>
                  <a:pt x="83" y="179"/>
                  <a:pt x="80" y="177"/>
                </a:cubicBezTo>
                <a:cubicBezTo>
                  <a:pt x="76" y="179"/>
                  <a:pt x="71" y="180"/>
                  <a:pt x="67" y="180"/>
                </a:cubicBezTo>
                <a:cubicBezTo>
                  <a:pt x="80" y="190"/>
                  <a:pt x="96" y="196"/>
                  <a:pt x="114" y="196"/>
                </a:cubicBezTo>
                <a:cubicBezTo>
                  <a:pt x="153" y="196"/>
                  <a:pt x="186" y="168"/>
                  <a:pt x="193" y="130"/>
                </a:cubicBezTo>
                <a:close/>
                <a:moveTo>
                  <a:pt x="211" y="103"/>
                </a:moveTo>
                <a:cubicBezTo>
                  <a:pt x="211" y="91"/>
                  <a:pt x="202" y="82"/>
                  <a:pt x="190" y="82"/>
                </a:cubicBezTo>
                <a:cubicBezTo>
                  <a:pt x="179" y="82"/>
                  <a:pt x="169" y="91"/>
                  <a:pt x="169" y="103"/>
                </a:cubicBezTo>
                <a:cubicBezTo>
                  <a:pt x="169" y="104"/>
                  <a:pt x="169" y="106"/>
                  <a:pt x="170" y="108"/>
                </a:cubicBezTo>
                <a:cubicBezTo>
                  <a:pt x="159" y="118"/>
                  <a:pt x="144" y="129"/>
                  <a:pt x="124" y="140"/>
                </a:cubicBezTo>
                <a:cubicBezTo>
                  <a:pt x="99" y="154"/>
                  <a:pt x="57" y="169"/>
                  <a:pt x="35" y="168"/>
                </a:cubicBezTo>
                <a:cubicBezTo>
                  <a:pt x="21" y="167"/>
                  <a:pt x="35" y="144"/>
                  <a:pt x="35" y="144"/>
                </a:cubicBezTo>
                <a:cubicBezTo>
                  <a:pt x="35" y="144"/>
                  <a:pt x="7" y="170"/>
                  <a:pt x="30" y="176"/>
                </a:cubicBezTo>
                <a:cubicBezTo>
                  <a:pt x="44" y="179"/>
                  <a:pt x="86" y="172"/>
                  <a:pt x="130" y="153"/>
                </a:cubicBezTo>
                <a:cubicBezTo>
                  <a:pt x="151" y="143"/>
                  <a:pt x="169" y="133"/>
                  <a:pt x="183" y="122"/>
                </a:cubicBezTo>
                <a:cubicBezTo>
                  <a:pt x="185" y="123"/>
                  <a:pt x="188" y="123"/>
                  <a:pt x="190" y="123"/>
                </a:cubicBezTo>
                <a:cubicBezTo>
                  <a:pt x="202" y="123"/>
                  <a:pt x="211" y="114"/>
                  <a:pt x="211" y="103"/>
                </a:cubicBezTo>
                <a:close/>
                <a:moveTo>
                  <a:pt x="139" y="181"/>
                </a:moveTo>
                <a:cubicBezTo>
                  <a:pt x="149" y="178"/>
                  <a:pt x="158" y="172"/>
                  <a:pt x="165" y="164"/>
                </a:cubicBezTo>
                <a:cubicBezTo>
                  <a:pt x="161" y="162"/>
                  <a:pt x="157" y="161"/>
                  <a:pt x="152" y="159"/>
                </a:cubicBezTo>
                <a:cubicBezTo>
                  <a:pt x="149" y="168"/>
                  <a:pt x="144" y="176"/>
                  <a:pt x="139" y="181"/>
                </a:cubicBezTo>
                <a:close/>
                <a:moveTo>
                  <a:pt x="73" y="79"/>
                </a:moveTo>
                <a:cubicBezTo>
                  <a:pt x="68" y="77"/>
                  <a:pt x="63" y="75"/>
                  <a:pt x="59" y="72"/>
                </a:cubicBezTo>
                <a:cubicBezTo>
                  <a:pt x="50" y="83"/>
                  <a:pt x="44" y="97"/>
                  <a:pt x="44" y="113"/>
                </a:cubicBezTo>
                <a:cubicBezTo>
                  <a:pt x="68" y="113"/>
                  <a:pt x="68" y="113"/>
                  <a:pt x="68" y="113"/>
                </a:cubicBezTo>
                <a:cubicBezTo>
                  <a:pt x="68" y="100"/>
                  <a:pt x="70" y="89"/>
                  <a:pt x="73" y="79"/>
                </a:cubicBezTo>
                <a:close/>
              </a:path>
            </a:pathLst>
          </a:custGeom>
          <a:solidFill>
            <a:srgbClr val="4FB5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5" y="0"/>
            <a:ext cx="5836805" cy="6857999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242" y="-6346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046506" y="1448210"/>
            <a:ext cx="40847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Agency FB" panose="020B0503020202020204" pitchFamily="34" charset="0"/>
                <a:ea typeface="微软雅黑" panose="020B0503020204020204" charset="-122"/>
                <a:cs typeface="+mn-cs"/>
              </a:rPr>
              <a:t>PART TWO</a:t>
            </a:r>
            <a:endParaRPr kumimoji="0" lang="zh-CN" altLang="en-US" sz="8800" b="1" i="0" u="none" strike="noStrike" kern="1200" cap="none" spc="0" normalizeH="0" baseline="0" noProof="0" dirty="0">
              <a:ln w="6350">
                <a:solidFill>
                  <a:srgbClr val="0E6FA6"/>
                </a:solidFill>
              </a:ln>
              <a:gradFill flip="none" rotWithShape="1">
                <a:gsLst>
                  <a:gs pos="0">
                    <a:srgbClr val="105299"/>
                  </a:gs>
                  <a:gs pos="51000">
                    <a:srgbClr val="3FADCE"/>
                  </a:gs>
                  <a:gs pos="100000">
                    <a:srgbClr val="84C7AE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57007" y="3279502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培养发展</a:t>
            </a:r>
            <a:endParaRPr kumimoji="0" lang="zh-CN" altLang="en-US" sz="72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3179927" y="1523217"/>
            <a:ext cx="1296536" cy="1296536"/>
          </a:xfrm>
          <a:prstGeom prst="donut">
            <a:avLst>
              <a:gd name="adj" fmla="val 6181"/>
            </a:avLst>
          </a:prstGeom>
          <a:gradFill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同心圆 15"/>
          <p:cNvSpPr/>
          <p:nvPr/>
        </p:nvSpPr>
        <p:spPr>
          <a:xfrm>
            <a:off x="3994519" y="1982966"/>
            <a:ext cx="836787" cy="836787"/>
          </a:xfrm>
          <a:prstGeom prst="donut">
            <a:avLst>
              <a:gd name="adj" fmla="val 8403"/>
            </a:avLst>
          </a:prstGeom>
          <a:gradFill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411105" y="3010597"/>
            <a:ext cx="7499721" cy="0"/>
          </a:xfrm>
          <a:prstGeom prst="line">
            <a:avLst/>
          </a:prstGeom>
          <a:ln w="12700">
            <a:solidFill>
              <a:srgbClr val="105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3" y="155099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charset="-122"/>
                <a:cs typeface="+mn-cs"/>
              </a:rPr>
              <a:t>职业发展路线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EEECE1"/>
              </a:clrFrom>
              <a:clrTo>
                <a:srgbClr val="EEECE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519" y="962140"/>
            <a:ext cx="11729659" cy="535940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1301095">
            <a:off x="3562326" y="4941702"/>
            <a:ext cx="2796940" cy="1859898"/>
            <a:chOff x="3771551" y="4437112"/>
            <a:chExt cx="3169342" cy="261326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551" y="4437112"/>
              <a:ext cx="3169342" cy="2613268"/>
            </a:xfrm>
            <a:prstGeom prst="rect">
              <a:avLst/>
            </a:prstGeom>
          </p:spPr>
        </p:pic>
        <p:sp>
          <p:nvSpPr>
            <p:cNvPr id="10" name="TextBox 98"/>
            <p:cNvSpPr txBox="1"/>
            <p:nvPr/>
          </p:nvSpPr>
          <p:spPr>
            <a:xfrm rot="20641163">
              <a:off x="3966515" y="5278141"/>
              <a:ext cx="1961982" cy="82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个发展通道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16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个职位序列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TextBox 99"/>
            <p:cNvSpPr txBox="1"/>
            <p:nvPr/>
          </p:nvSpPr>
          <p:spPr>
            <a:xfrm rot="20641163">
              <a:off x="5371524" y="5688909"/>
              <a:ext cx="1528217" cy="82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106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个职位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046506" y="1448210"/>
            <a:ext cx="44165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Agency FB" panose="020B0503020202020204" pitchFamily="34" charset="0"/>
                <a:ea typeface="微软雅黑" panose="020B0503020204020204" charset="-122"/>
                <a:cs typeface="+mn-cs"/>
              </a:rPr>
              <a:t>PART FOUR</a:t>
            </a:r>
            <a:endParaRPr kumimoji="0" lang="zh-CN" altLang="en-US" sz="8800" b="1" i="0" u="none" strike="noStrike" kern="1200" cap="none" spc="0" normalizeH="0" baseline="0" noProof="0" dirty="0">
              <a:ln w="6350">
                <a:solidFill>
                  <a:srgbClr val="0E6FA6"/>
                </a:solidFill>
              </a:ln>
              <a:gradFill flip="none" rotWithShape="1">
                <a:gsLst>
                  <a:gs pos="0">
                    <a:srgbClr val="105299"/>
                  </a:gs>
                  <a:gs pos="51000">
                    <a:srgbClr val="3FADCE"/>
                  </a:gs>
                  <a:gs pos="100000">
                    <a:srgbClr val="84C7AE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87927" y="3201442"/>
            <a:ext cx="4281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校招职位</a:t>
            </a:r>
            <a:endParaRPr kumimoji="0" lang="zh-CN" altLang="en-US" sz="72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3179927" y="1523217"/>
            <a:ext cx="1296536" cy="1296536"/>
          </a:xfrm>
          <a:prstGeom prst="donut">
            <a:avLst>
              <a:gd name="adj" fmla="val 6181"/>
            </a:avLst>
          </a:prstGeom>
          <a:gradFill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同心圆 15"/>
          <p:cNvSpPr/>
          <p:nvPr/>
        </p:nvSpPr>
        <p:spPr>
          <a:xfrm>
            <a:off x="3994519" y="1982966"/>
            <a:ext cx="836787" cy="836787"/>
          </a:xfrm>
          <a:prstGeom prst="donut">
            <a:avLst>
              <a:gd name="adj" fmla="val 8403"/>
            </a:avLst>
          </a:prstGeom>
          <a:gradFill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411105" y="3010597"/>
            <a:ext cx="7499721" cy="0"/>
          </a:xfrm>
          <a:prstGeom prst="line">
            <a:avLst/>
          </a:prstGeom>
          <a:ln w="12700">
            <a:solidFill>
              <a:srgbClr val="105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3" y="15509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校招岗位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047282" y="317279"/>
            <a:ext cx="6195044" cy="1587108"/>
            <a:chOff x="4164884" y="1707577"/>
            <a:chExt cx="6195044" cy="1587108"/>
          </a:xfrm>
        </p:grpSpPr>
        <p:sp>
          <p:nvSpPr>
            <p:cNvPr id="12" name="圆角矩形 11"/>
            <p:cNvSpPr/>
            <p:nvPr/>
          </p:nvSpPr>
          <p:spPr>
            <a:xfrm>
              <a:off x="4164884" y="2491438"/>
              <a:ext cx="3093789" cy="803247"/>
            </a:xfrm>
            <a:prstGeom prst="roundRect">
              <a:avLst>
                <a:gd name="adj" fmla="val 5656"/>
              </a:avLst>
            </a:prstGeom>
            <a:solidFill>
              <a:srgbClr val="3FAD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软件开发工程师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40031" y="1707577"/>
              <a:ext cx="1519897" cy="463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应聘要求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01" y="1904666"/>
            <a:ext cx="4592924" cy="3519986"/>
          </a:xfrm>
          <a:prstGeom prst="rect">
            <a:avLst/>
          </a:prstGeom>
        </p:spPr>
      </p:pic>
      <p:sp>
        <p:nvSpPr>
          <p:cNvPr id="28" name="圆角矩形 14"/>
          <p:cNvSpPr/>
          <p:nvPr/>
        </p:nvSpPr>
        <p:spPr>
          <a:xfrm>
            <a:off x="3465195" y="1998980"/>
            <a:ext cx="6793865" cy="4419600"/>
          </a:xfrm>
          <a:prstGeom prst="roundRect">
            <a:avLst>
              <a:gd name="adj" fmla="val 8511"/>
            </a:avLst>
          </a:prstGeom>
          <a:noFill/>
          <a:ln w="12700">
            <a:solidFill>
              <a:srgbClr val="105299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76675" y="2005965"/>
            <a:ext cx="7085330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岗位要求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1.计算机相关专业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2.实习周期能够持续4-6个月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3.熟悉办公软件使用、了解基本的软件测试流程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4.认真细心 、未来希望在软件测试行业发展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工作内容：软件产品日常功能测试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实习薪资：1500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-2000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元/月，双休，提供住宿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工作地点：沈阳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83" y="615352"/>
            <a:ext cx="1981699" cy="198169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799538" y="363865"/>
            <a:ext cx="4592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奋斗青春  逐梦远航</a:t>
            </a:r>
            <a:endParaRPr kumimoji="0" lang="en-US" sz="40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3" y="155099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工作环境 </a:t>
            </a:r>
            <a:r>
              <a:rPr lang="en-US" altLang="zh-CN" sz="24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&amp; </a:t>
            </a:r>
            <a:r>
              <a:rPr lang="zh-CN" altLang="en-US" sz="24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生活环境</a:t>
            </a:r>
            <a:endParaRPr lang="zh-CN" altLang="en-US" sz="2400" b="1" dirty="0">
              <a:ln w="6350">
                <a:noFill/>
              </a:ln>
              <a:solidFill>
                <a:srgbClr val="0E6FA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352" y="-898"/>
            <a:ext cx="1084310" cy="365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550" y="688340"/>
            <a:ext cx="4222115" cy="28149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0" y="634365"/>
            <a:ext cx="4822190" cy="28689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47955" y="3799205"/>
            <a:ext cx="3999230" cy="2664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877310" y="3799840"/>
            <a:ext cx="3995420" cy="2663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07655" y="3800475"/>
            <a:ext cx="3994150" cy="2663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3" y="15509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校招岗位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09745" y="2589530"/>
            <a:ext cx="1520190" cy="463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应聘要求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01" y="1904666"/>
            <a:ext cx="4592924" cy="3519986"/>
          </a:xfrm>
          <a:prstGeom prst="rect">
            <a:avLst/>
          </a:prstGeom>
        </p:spPr>
      </p:pic>
      <p:sp>
        <p:nvSpPr>
          <p:cNvPr id="28" name="圆角矩形 14"/>
          <p:cNvSpPr/>
          <p:nvPr/>
        </p:nvSpPr>
        <p:spPr>
          <a:xfrm>
            <a:off x="4022090" y="2425700"/>
            <a:ext cx="6171565" cy="3431540"/>
          </a:xfrm>
          <a:prstGeom prst="roundRect">
            <a:avLst>
              <a:gd name="adj" fmla="val 8511"/>
            </a:avLst>
          </a:prstGeom>
          <a:noFill/>
          <a:ln w="12700">
            <a:solidFill>
              <a:srgbClr val="105299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47185" y="3053080"/>
            <a:ext cx="588835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学历要求：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届统招本科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硕士毕业生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专业要求：计算机、软件、大数据、云计算、物联网、网络工程、信息、通信、电子等理工科相关专业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249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培训项目：大数据开发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05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68" y="799502"/>
            <a:ext cx="1981699" cy="198169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799538" y="689620"/>
            <a:ext cx="4592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奋斗青春  逐梦远航</a:t>
            </a:r>
            <a:endParaRPr kumimoji="0" lang="en-US" sz="40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22" name="圆角矩形 11"/>
          <p:cNvSpPr/>
          <p:nvPr/>
        </p:nvSpPr>
        <p:spPr>
          <a:xfrm>
            <a:off x="4932980" y="1510018"/>
            <a:ext cx="3093789" cy="803247"/>
          </a:xfrm>
          <a:prstGeom prst="roundRect">
            <a:avLst>
              <a:gd name="adj" fmla="val 5656"/>
            </a:avLst>
          </a:prstGeom>
          <a:solidFill>
            <a:srgbClr val="3FAD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专业转换免费培训项目</a:t>
            </a:r>
            <a:endParaRPr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（沈阳，大连）</a:t>
            </a:r>
            <a:endParaRPr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166367" y="481134"/>
            <a:ext cx="18592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800" b="1" dirty="0">
              <a:ln w="6350">
                <a:solidFill>
                  <a:srgbClr val="0E6FA6"/>
                </a:solidFill>
              </a:ln>
              <a:gradFill flip="none" rotWithShape="1">
                <a:gsLst>
                  <a:gs pos="0">
                    <a:srgbClr val="105299"/>
                  </a:gs>
                  <a:gs pos="51000">
                    <a:srgbClr val="3FADCE"/>
                  </a:gs>
                  <a:gs pos="100000">
                    <a:srgbClr val="84C7AE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9714" y="247481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企业介绍</a:t>
            </a:r>
            <a:endParaRPr lang="zh-CN" altLang="en-US" sz="3200" b="1" dirty="0">
              <a:ln w="6350">
                <a:noFill/>
              </a:ln>
              <a:solidFill>
                <a:srgbClr val="0E6FA6"/>
              </a:soli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泪滴形 1"/>
          <p:cNvSpPr/>
          <p:nvPr/>
        </p:nvSpPr>
        <p:spPr>
          <a:xfrm>
            <a:off x="1762293" y="2416107"/>
            <a:ext cx="736529" cy="736529"/>
          </a:xfrm>
          <a:prstGeom prst="teardrop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  <a:tileRect/>
          </a:gra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</a:rPr>
              <a:t>1</a:t>
            </a:r>
            <a:endParaRPr lang="zh-CN" altLang="en-US" sz="4000" b="1" dirty="0">
              <a:latin typeface="Agency FB" panose="020B0503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8634" y="249198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培养发展</a:t>
            </a:r>
            <a:endParaRPr lang="zh-CN" altLang="en-US" sz="3200" b="1" dirty="0">
              <a:ln w="6350">
                <a:noFill/>
              </a:ln>
              <a:solidFill>
                <a:srgbClr val="0E6FA6"/>
              </a:soli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泪滴形 10"/>
          <p:cNvSpPr/>
          <p:nvPr/>
        </p:nvSpPr>
        <p:spPr>
          <a:xfrm>
            <a:off x="7013626" y="2416107"/>
            <a:ext cx="736529" cy="736529"/>
          </a:xfrm>
          <a:prstGeom prst="teardrop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  <a:tileRect/>
          </a:gra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</a:rPr>
              <a:t>2</a:t>
            </a:r>
            <a:endParaRPr lang="zh-CN" altLang="en-US" sz="4000" b="1" dirty="0">
              <a:latin typeface="Agency FB" panose="020B0503020202020204" pitchFamily="34" charset="0"/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2965571" y="3860242"/>
            <a:ext cx="736529" cy="736529"/>
          </a:xfrm>
          <a:prstGeom prst="teardrop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  <a:tileRect/>
          </a:gra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</a:rPr>
              <a:t>3</a:t>
            </a:r>
            <a:endParaRPr lang="zh-CN" altLang="en-US" sz="4000" b="1" dirty="0">
              <a:latin typeface="Agency FB" panose="020B0503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81912" y="393611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n w="6350">
                  <a:noFill/>
                </a:ln>
                <a:solidFill>
                  <a:srgbClr val="0E6FA6"/>
                </a:solidFill>
                <a:latin typeface="Agency FB" panose="020B0503020202020204" pitchFamily="34" charset="0"/>
                <a:ea typeface="微软雅黑" panose="020B0503020204020204" charset="-122"/>
              </a:rPr>
              <a:t>免费培训</a:t>
            </a:r>
            <a:endParaRPr lang="zh-CN" altLang="en-US" sz="3200" b="1" dirty="0">
              <a:ln w="6350">
                <a:noFill/>
              </a:ln>
              <a:solidFill>
                <a:srgbClr val="0E6FA6"/>
              </a:soli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泪滴形 14"/>
          <p:cNvSpPr/>
          <p:nvPr/>
        </p:nvSpPr>
        <p:spPr>
          <a:xfrm>
            <a:off x="8216904" y="3860242"/>
            <a:ext cx="736529" cy="736529"/>
          </a:xfrm>
          <a:prstGeom prst="teardrop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  <a:tileRect/>
          </a:gra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</a:rPr>
              <a:t>4</a:t>
            </a:r>
            <a:endParaRPr lang="zh-CN" altLang="en-US" sz="4000" b="1" dirty="0">
              <a:latin typeface="Agency FB" panose="020B0503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940012" y="393611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校招职位</a:t>
            </a:r>
            <a:endParaRPr lang="zh-CN" altLang="en-US" sz="3200" b="1" dirty="0">
              <a:ln w="6350">
                <a:noFill/>
              </a:ln>
              <a:solidFill>
                <a:srgbClr val="0E6FA6"/>
              </a:soli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81379" y="529337"/>
            <a:ext cx="109350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/>
              <a:t>目前能力无法达到企业要求，</a:t>
            </a:r>
            <a:r>
              <a:rPr lang="zh-CN" altLang="en-US" sz="6600" dirty="0">
                <a:solidFill>
                  <a:srgbClr val="FF0000"/>
                </a:solidFill>
              </a:rPr>
              <a:t>怎么办？</a:t>
            </a:r>
            <a:endParaRPr lang="zh-CN" altLang="en-US" sz="66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38048" y="1658905"/>
            <a:ext cx="68243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80"/>
                </a:highligh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基于辽宁省政府转换项目政策</a:t>
            </a:r>
            <a:endParaRPr lang="en-US" altLang="zh-CN" sz="3600" b="1" dirty="0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80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企业提供</a:t>
            </a:r>
            <a:r>
              <a:rPr lang="zh-CN" altLang="en-US" sz="54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免费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岗前准员工培训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图片 7" descr="图片包含 徽标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745" r="22769" b="6346"/>
          <a:stretch>
            <a:fillRect/>
          </a:stretch>
        </p:blipFill>
        <p:spPr>
          <a:xfrm>
            <a:off x="2262889" y="3845066"/>
            <a:ext cx="1976745" cy="17364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5448" y="5645696"/>
            <a:ext cx="1571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政府（费用）</a:t>
            </a:r>
            <a:endParaRPr lang="zh-CN" altLang="en-US" dirty="0"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81625" y="5645696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学校（学生）</a:t>
            </a:r>
            <a:endParaRPr lang="zh-CN" altLang="en-US" dirty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53400" y="5645696"/>
            <a:ext cx="1628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企业（培训）</a:t>
            </a:r>
            <a:endParaRPr lang="zh-CN" altLang="en-US" dirty="0">
              <a:latin typeface="+mn-ea"/>
            </a:endParaRPr>
          </a:p>
        </p:txBody>
      </p:sp>
      <p:sp>
        <p:nvSpPr>
          <p:cNvPr id="12" name="右大括号 11"/>
          <p:cNvSpPr/>
          <p:nvPr/>
        </p:nvSpPr>
        <p:spPr bwMode="auto">
          <a:xfrm rot="16200000">
            <a:off x="5721676" y="-149506"/>
            <a:ext cx="644493" cy="7236878"/>
          </a:xfrm>
          <a:prstGeom prst="rightBrace">
            <a:avLst>
              <a:gd name="adj1" fmla="val 40256"/>
              <a:gd name="adj2" fmla="val 5031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993" y="3888499"/>
            <a:ext cx="2386013" cy="17364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90" y="4281805"/>
            <a:ext cx="2586355" cy="872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-63500"/>
            <a:ext cx="12191999" cy="6921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142038">
                  <a:alpha val="0"/>
                </a:srgbClr>
              </a:gs>
              <a:gs pos="83000">
                <a:srgbClr val="142038">
                  <a:alpha val="98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6095999" y="340400"/>
            <a:ext cx="5418667" cy="635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企业眼中</a:t>
            </a:r>
            <a:endParaRPr lang="zh-CN" altLang="en-US" sz="44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0399" y="340400"/>
            <a:ext cx="5435600" cy="635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自我感觉</a:t>
            </a:r>
            <a:endParaRPr lang="zh-CN" altLang="en-US" sz="44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穿着绿色衣服的男子&#10;&#10;描述已自动生成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/>
          <a:stretch>
            <a:fillRect/>
          </a:stretch>
        </p:blipFill>
        <p:spPr>
          <a:xfrm>
            <a:off x="6096000" y="1117599"/>
            <a:ext cx="5418667" cy="40339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1117600"/>
            <a:ext cx="5418667" cy="40339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5800" y="339725"/>
            <a:ext cx="4419600" cy="6178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93410" y="617220"/>
            <a:ext cx="4900930" cy="5372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任意形状 8"/>
          <p:cNvSpPr/>
          <p:nvPr userDrawn="1">
            <p:custDataLst>
              <p:tags r:id="rId1"/>
            </p:custDataLst>
          </p:nvPr>
        </p:nvSpPr>
        <p:spPr>
          <a:xfrm>
            <a:off x="9701740" y="23891"/>
            <a:ext cx="2447787" cy="238645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D8D8E4">
                  <a:lumMod val="90000"/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1785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42564" y="5465729"/>
            <a:ext cx="1403010" cy="1368329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D8D8E4">
                  <a:lumMod val="90000"/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1785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085" y="143749"/>
            <a:ext cx="11903831" cy="1192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575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95%</a:t>
            </a:r>
            <a:r>
              <a:rPr lang="zh-CN" altLang="en-US" sz="3575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的人都适合培训</a:t>
            </a:r>
            <a:endParaRPr lang="zh-CN" altLang="en-US" sz="3575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3575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你负责用心血</a:t>
            </a:r>
            <a:r>
              <a:rPr lang="en-US" altLang="zh-CN" sz="3575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575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我负责用心教</a:t>
            </a:r>
            <a:endParaRPr lang="zh-CN" altLang="en-US" sz="3575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98990" y="1239674"/>
            <a:ext cx="7735157" cy="1069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180" b="1">
                <a:solidFill>
                  <a:srgbClr val="D36E2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适合培训</a:t>
            </a:r>
            <a:r>
              <a:rPr lang="en-US" altLang="zh-CN" sz="3180" b="1">
                <a:solidFill>
                  <a:srgbClr val="D36E2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</a:t>
            </a:r>
            <a:r>
              <a:rPr lang="zh-CN" altLang="en-US" sz="3180" b="1">
                <a:solidFill>
                  <a:srgbClr val="D36E2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不适合培训</a:t>
            </a:r>
            <a:endParaRPr lang="zh-CN" altLang="en-US" sz="3180" b="1">
              <a:solidFill>
                <a:srgbClr val="D36E2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3180" b="1">
              <a:solidFill>
                <a:srgbClr val="D36E2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89" y="5464468"/>
            <a:ext cx="2201938" cy="5183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8057" y="2455406"/>
            <a:ext cx="5190191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85"/>
              <a:t>课程根据企业招聘需求规划，学起来有体系，不会走弯路，适合时间、精力有限的同学</a:t>
            </a:r>
            <a:endParaRPr lang="zh-CN" altLang="en-US" sz="1785"/>
          </a:p>
        </p:txBody>
      </p:sp>
      <p:sp>
        <p:nvSpPr>
          <p:cNvPr id="8" name="文本框 7"/>
          <p:cNvSpPr txBox="1"/>
          <p:nvPr/>
        </p:nvSpPr>
        <p:spPr>
          <a:xfrm>
            <a:off x="787893" y="3643393"/>
            <a:ext cx="5509889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85"/>
              <a:t>从入学到就业只需</a:t>
            </a:r>
            <a:r>
              <a:rPr lang="en-US" altLang="zh-CN" sz="1785"/>
              <a:t>4</a:t>
            </a:r>
            <a:r>
              <a:rPr lang="zh-CN" altLang="en-US" sz="1785"/>
              <a:t>个月，短时间内即可拿到满意的薪资，适合急需改变自身现状的同学</a:t>
            </a:r>
            <a:endParaRPr lang="zh-CN" altLang="en-US" sz="1785"/>
          </a:p>
        </p:txBody>
      </p:sp>
      <p:sp>
        <p:nvSpPr>
          <p:cNvPr id="9" name="文本框 8"/>
          <p:cNvSpPr txBox="1"/>
          <p:nvPr/>
        </p:nvSpPr>
        <p:spPr>
          <a:xfrm>
            <a:off x="732403" y="4928487"/>
            <a:ext cx="5739415" cy="366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85"/>
              <a:t>课堂纪律严，想偷懒都很难；学习氛围浓，同学都很拼；</a:t>
            </a:r>
            <a:endParaRPr lang="zh-CN" altLang="en-US" sz="1785"/>
          </a:p>
        </p:txBody>
      </p:sp>
      <p:sp>
        <p:nvSpPr>
          <p:cNvPr id="10" name="文本框 9"/>
          <p:cNvSpPr txBox="1"/>
          <p:nvPr/>
        </p:nvSpPr>
        <p:spPr>
          <a:xfrm>
            <a:off x="589895" y="6002972"/>
            <a:ext cx="6070462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85"/>
              <a:t>参加培训可以在最短的时间内掌握技术，得到</a:t>
            </a:r>
            <a:r>
              <a:rPr lang="en-US" altLang="zh-CN" sz="1785"/>
              <a:t>2~4</a:t>
            </a:r>
            <a:r>
              <a:rPr lang="zh-CN" altLang="en-US" sz="1785"/>
              <a:t>年的工作</a:t>
            </a:r>
            <a:r>
              <a:rPr lang="en-US" altLang="zh-CN" sz="1785"/>
              <a:t> </a:t>
            </a:r>
            <a:r>
              <a:rPr lang="zh-CN" altLang="en-US" sz="1785"/>
              <a:t>经验，适合没有一技之长的同学</a:t>
            </a:r>
            <a:endParaRPr lang="zh-CN" altLang="en-US" sz="1785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545" y="1860151"/>
            <a:ext cx="634350" cy="5498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768" y="3049399"/>
            <a:ext cx="634350" cy="54985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545" y="4156674"/>
            <a:ext cx="634350" cy="5498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768" y="5314393"/>
            <a:ext cx="634350" cy="54985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596118" y="1918794"/>
            <a:ext cx="2538029" cy="458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85" b="1">
                <a:solidFill>
                  <a:srgbClr val="080494"/>
                </a:solidFill>
                <a:latin typeface="Arial" panose="020B0604020202020204" pitchFamily="34" charset="0"/>
              </a:rPr>
              <a:t>无法脱产学习</a:t>
            </a:r>
            <a:endParaRPr lang="zh-CN" altLang="en-US" sz="2385" b="1">
              <a:solidFill>
                <a:srgbClr val="080494"/>
              </a:solidFill>
              <a:latin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570895" y="3091647"/>
            <a:ext cx="2538029" cy="458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85" b="1">
                <a:solidFill>
                  <a:srgbClr val="080494"/>
                </a:solidFill>
                <a:latin typeface="Arial" panose="020B0604020202020204" pitchFamily="34" charset="0"/>
              </a:rPr>
              <a:t>注重短期利益</a:t>
            </a:r>
            <a:endParaRPr lang="zh-CN" altLang="en-US" sz="2385" b="1">
              <a:solidFill>
                <a:srgbClr val="080494"/>
              </a:solidFill>
              <a:latin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96118" y="4211533"/>
            <a:ext cx="2538029" cy="458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85" b="1">
                <a:solidFill>
                  <a:srgbClr val="080494"/>
                </a:solidFill>
                <a:latin typeface="Arial" panose="020B0604020202020204" pitchFamily="34" charset="0"/>
              </a:rPr>
              <a:t>极度自律</a:t>
            </a:r>
            <a:endParaRPr lang="zh-CN" altLang="en-US" sz="2385" b="1">
              <a:solidFill>
                <a:srgbClr val="080494"/>
              </a:solidFill>
              <a:latin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96118" y="5348444"/>
            <a:ext cx="2538029" cy="458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85" b="1">
                <a:solidFill>
                  <a:srgbClr val="080494"/>
                </a:solidFill>
                <a:latin typeface="Arial" panose="020B0604020202020204" pitchFamily="34" charset="0"/>
              </a:rPr>
              <a:t>盲目跟风</a:t>
            </a:r>
            <a:endParaRPr lang="zh-CN" altLang="en-US" sz="2385" b="1">
              <a:solidFill>
                <a:srgbClr val="080494"/>
              </a:solidFill>
              <a:latin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64401" y="2452883"/>
            <a:ext cx="5098759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85"/>
              <a:t>每天上课</a:t>
            </a:r>
            <a:r>
              <a:rPr lang="en-US" altLang="zh-CN" sz="1785"/>
              <a:t>8</a:t>
            </a:r>
            <a:r>
              <a:rPr lang="zh-CN" altLang="en-US" sz="1785"/>
              <a:t>小时，如因个人原因不能坚持学习，不适合线下培训</a:t>
            </a:r>
            <a:endParaRPr lang="zh-CN" altLang="en-US" sz="1785"/>
          </a:p>
        </p:txBody>
      </p:sp>
      <p:sp>
        <p:nvSpPr>
          <p:cNvPr id="29" name="文本框 28"/>
          <p:cNvSpPr txBox="1"/>
          <p:nvPr/>
        </p:nvSpPr>
        <p:spPr>
          <a:xfrm>
            <a:off x="6764401" y="3541871"/>
            <a:ext cx="5098759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785"/>
              <a:t>培训就是对自己投资，毕业后仅用</a:t>
            </a:r>
            <a:r>
              <a:rPr lang="en-US" altLang="zh-CN" sz="1785"/>
              <a:t>1~2</a:t>
            </a:r>
            <a:r>
              <a:rPr lang="zh-CN" altLang="en-US" sz="1785"/>
              <a:t>个月能赚回学费，如对金钱过度敏感不适合培训</a:t>
            </a:r>
            <a:endParaRPr lang="zh-CN" altLang="en-US" sz="1785"/>
          </a:p>
        </p:txBody>
      </p:sp>
      <p:sp>
        <p:nvSpPr>
          <p:cNvPr id="30" name="文本框 29"/>
          <p:cNvSpPr txBox="1"/>
          <p:nvPr/>
        </p:nvSpPr>
        <p:spPr>
          <a:xfrm>
            <a:off x="6764401" y="4688241"/>
            <a:ext cx="5098759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785"/>
              <a:t>如你意志力坚定不被外界干扰，能严格执行学习计划可领取免费课程进行自学</a:t>
            </a:r>
            <a:endParaRPr lang="zh-CN" sz="1785"/>
          </a:p>
        </p:txBody>
      </p:sp>
      <p:sp>
        <p:nvSpPr>
          <p:cNvPr id="31" name="文本框 30"/>
          <p:cNvSpPr txBox="1"/>
          <p:nvPr/>
        </p:nvSpPr>
        <p:spPr>
          <a:xfrm>
            <a:off x="6764401" y="5931087"/>
            <a:ext cx="5098759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785"/>
              <a:t>培训最怕摇摆不定，如只想尝试一次，不仅学习效果不好吗，还容易放弃</a:t>
            </a:r>
            <a:endParaRPr lang="zh-CN" sz="1785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60" y="1857629"/>
            <a:ext cx="2338771" cy="5984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589" y="4358455"/>
            <a:ext cx="2174193" cy="5391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1589" y="3121284"/>
            <a:ext cx="2075824" cy="469141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7540" y="278130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企业准员工培训技术方向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(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无任何培训费用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</a:t>
            </a: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56" y="30102"/>
            <a:ext cx="2174944" cy="61623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10076" y="1194164"/>
            <a:ext cx="8431402" cy="362733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algn="ctr">
              <a:buSzPct val="25000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基于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真实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的项目案例，面向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行业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应用，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多元化技术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方向，从</a:t>
            </a:r>
            <a:r>
              <a:rPr lang="zh-CN" alt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零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培养</a:t>
            </a:r>
            <a:endParaRPr lang="en-US" altLang="zh-CN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0348" y="1702731"/>
            <a:ext cx="2909858" cy="4846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23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软件开发方向</a:t>
            </a:r>
            <a:endParaRPr lang="zh-CN" altLang="en-US" sz="23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79540" y="2994274"/>
            <a:ext cx="2909857" cy="4846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23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数字新媒体方向</a:t>
            </a:r>
            <a:endParaRPr lang="zh-CN" altLang="en-US" sz="23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7" name="图片 26" descr="不同颜色的手机&#10;&#10;描述已自动生成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1536" r="23173" b="2166"/>
          <a:stretch>
            <a:fillRect/>
          </a:stretch>
        </p:blipFill>
        <p:spPr>
          <a:xfrm>
            <a:off x="350757" y="2397125"/>
            <a:ext cx="2216727" cy="4329500"/>
          </a:xfrm>
          <a:prstGeom prst="round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114420" y="3580834"/>
            <a:ext cx="3957565" cy="3145791"/>
            <a:chOff x="669853" y="1875802"/>
            <a:chExt cx="5543206" cy="4406186"/>
          </a:xfrm>
        </p:grpSpPr>
        <p:pic>
          <p:nvPicPr>
            <p:cNvPr id="31" name="图片 30" descr="桌子上的手机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687" y="2269343"/>
              <a:ext cx="4683384" cy="311737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53" y="1875802"/>
              <a:ext cx="5543206" cy="4406186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5944791" y="1702731"/>
            <a:ext cx="5875031" cy="4661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b="1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（一）培训对象</a:t>
            </a:r>
            <a:endParaRPr lang="zh-CN" altLang="en-US" spc="-53" dirty="0">
              <a:latin typeface="Arial" panose="020B0604020202020204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US" altLang="zh-CN" spc="-53" dirty="0"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lang="zh-CN" altLang="en-US" spc="-53" dirty="0">
                <a:ea typeface="微软雅黑" panose="020B0503020204020204" charset="-122"/>
                <a:cs typeface="微软雅黑" panose="020B0503020204020204" charset="-122"/>
              </a:rPr>
              <a:t>届全体学生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，不限专业，考研、考公可参加不冲突。</a:t>
            </a:r>
            <a:endParaRPr lang="en-US" altLang="zh-CN" spc="-53" dirty="0">
              <a:latin typeface="Arial" panose="020B0604020202020204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CN" altLang="zh-CN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（二）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方向</a:t>
            </a:r>
            <a:endParaRPr lang="zh-CN" altLang="zh-CN" b="1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⭐  软件开发方向（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大数据、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JAVA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开发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、全栈开发）</a:t>
            </a:r>
            <a:endParaRPr lang="en-US" altLang="zh-CN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⭐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zh-CN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数字新媒体方向</a:t>
            </a:r>
            <a:endParaRPr lang="zh-CN" altLang="zh-CN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CN" altLang="zh-CN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周期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4-5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个月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（开始时间以离校时间为准，直接抵顶实习，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给学分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CN" altLang="zh-CN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四</a:t>
            </a:r>
            <a:r>
              <a:rPr lang="zh-CN" altLang="zh-CN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）流程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en-US" altLang="zh-CN" spc="-53" dirty="0">
              <a:latin typeface="Arial" panose="020B0604020202020204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宣讲后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- 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报名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- 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企业审核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- 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确认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提交材料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- </a:t>
            </a:r>
            <a:r>
              <a:rPr lang="zh-CN" altLang="en-US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进入企业技能提升</a:t>
            </a:r>
            <a:r>
              <a:rPr lang="en-US" altLang="zh-CN" spc="-53" dirty="0">
                <a:latin typeface="Arial" panose="020B0604020202020204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en-US" altLang="zh-CN" spc="-53" dirty="0">
              <a:latin typeface="Arial" panose="020B0604020202020204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407019" y="507678"/>
            <a:ext cx="5020491" cy="750776"/>
            <a:chOff x="1582138" y="578932"/>
            <a:chExt cx="5020491" cy="750776"/>
          </a:xfrm>
        </p:grpSpPr>
        <p:sp>
          <p:nvSpPr>
            <p:cNvPr id="25" name="TextBox 24"/>
            <p:cNvSpPr txBox="1"/>
            <p:nvPr/>
          </p:nvSpPr>
          <p:spPr>
            <a:xfrm>
              <a:off x="1582138" y="578932"/>
              <a:ext cx="50204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spc="300" dirty="0">
                  <a:latin typeface="微软雅黑" panose="020B0503020204020204" charset="-122"/>
                  <a:ea typeface="微软雅黑" panose="020B0503020204020204" charset="-122"/>
                </a:rPr>
                <a:t>优势</a:t>
              </a:r>
              <a:endParaRPr lang="id-ID" sz="2600" b="1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1639288" y="1052709"/>
              <a:ext cx="1816716" cy="2769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8390"/>
              <a:r>
                <a:rPr lang="en-US" altLang="zh-CN" sz="15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</a:rPr>
                <a:t>HISTORY HONORS</a:t>
              </a:r>
              <a:endParaRPr lang="en-CA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1104900" y="490104"/>
            <a:ext cx="109765" cy="768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882563" y="1107583"/>
            <a:ext cx="6927364" cy="3517925"/>
          </a:xfrm>
          <a:prstGeom prst="rect">
            <a:avLst/>
          </a:prstGeom>
          <a:noFill/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6"/>
          <p:cNvSpPr txBox="1"/>
          <p:nvPr/>
        </p:nvSpPr>
        <p:spPr>
          <a:xfrm>
            <a:off x="4990374" y="1086078"/>
            <a:ext cx="65362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全国信息技术人才培养工程培养基地、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全国计算机技术与软件专业技术资格（水平）考试</a:t>
            </a:r>
            <a:r>
              <a:rPr lang="en-US" altLang="zh-CN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-</a:t>
            </a: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辽宁省考试实施管理机构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离校未就业高校毕业生专业转换及技能提升培训定点机构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CISAW《</a:t>
            </a: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软件安全开发</a:t>
            </a:r>
            <a:r>
              <a:rPr lang="en-US" altLang="zh-CN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》</a:t>
            </a: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技术方向人员认证全国唯一指定培训管理机构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辽宁省服务外包人才培训基地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沈阳市人才培训公共服务示范平台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国家教育部“产学合作协同育人”支持企业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辽宁省智能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制造产业联盟人才培养基地</a:t>
            </a:r>
            <a:r>
              <a:rPr lang="en-US" altLang="zh-CN" sz="1400">
                <a:solidFill>
                  <a:schemeClr val="accent6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………………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12" name="Picture 3" descr="F:\华信\速印\板报-新\公司简介里面资质\省外经贸厅—服务外包省级人才培训基地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" y="1450764"/>
            <a:ext cx="1242713" cy="17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:\Documents and Settings\Administrator\桌面\新建文件夹\新建文件夹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572">
            <a:off x="1964746" y="1765371"/>
            <a:ext cx="1419241" cy="130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Administrator\桌面\新建文件夹\新建文件夹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53" y="2862378"/>
            <a:ext cx="1687042" cy="14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:\华信\速印\板报-新\公司简介里面资质\全国信息技术人才培养基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" y="1907624"/>
            <a:ext cx="1776308" cy="240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:\Documents and Settings\Administrator\桌面\新建文件夹\新建文件夹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18" y="2557567"/>
            <a:ext cx="1768283" cy="154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:\Documents and Settings\Administrator\桌面\新建文件夹\新建文件夹\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13" y="3255641"/>
            <a:ext cx="1618838" cy="105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1" b="30640"/>
          <a:stretch>
            <a:fillRect/>
          </a:stretch>
        </p:blipFill>
        <p:spPr>
          <a:xfrm>
            <a:off x="-39066" y="4942004"/>
            <a:ext cx="12231066" cy="191599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027" y="102763"/>
            <a:ext cx="4741859" cy="65055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04" y="174017"/>
            <a:ext cx="4448645" cy="6392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6644" y="267887"/>
            <a:ext cx="8861392" cy="6321586"/>
            <a:chOff x="506904" y="245660"/>
            <a:chExt cx="8923699" cy="636603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 b="2878"/>
            <a:stretch>
              <a:fillRect/>
            </a:stretch>
          </p:blipFill>
          <p:spPr bwMode="auto">
            <a:xfrm>
              <a:off x="6946900" y="4033838"/>
              <a:ext cx="1943100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2139950" y="2319826"/>
              <a:ext cx="4784725" cy="3025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</p:spPr>
          <p:txBody>
            <a:bodyPr wrap="none" anchor="ctr"/>
            <a:lstStyle/>
            <a:p>
              <a:endParaRPr lang="zh-CN" altLang="en-US" sz="1785"/>
            </a:p>
          </p:txBody>
        </p:sp>
        <p:grpSp>
          <p:nvGrpSpPr>
            <p:cNvPr id="7" name="Group 5"/>
            <p:cNvGrpSpPr/>
            <p:nvPr/>
          </p:nvGrpSpPr>
          <p:grpSpPr bwMode="auto">
            <a:xfrm>
              <a:off x="2112963" y="5223364"/>
              <a:ext cx="203200" cy="191608"/>
              <a:chOff x="0" y="0"/>
              <a:chExt cx="183" cy="173"/>
            </a:xfrm>
          </p:grpSpPr>
          <p:pic>
            <p:nvPicPr>
              <p:cNvPr id="63" name="Picture 6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" y="0"/>
                <a:ext cx="174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Oval 7"/>
              <p:cNvSpPr>
                <a:spLocks noChangeArrowheads="1"/>
              </p:cNvSpPr>
              <p:nvPr/>
            </p:nvSpPr>
            <p:spPr bwMode="auto">
              <a:xfrm>
                <a:off x="9" y="0"/>
                <a:ext cx="173" cy="172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shade val="46275"/>
                      <a:invGamma/>
                    </a:schemeClr>
                  </a:gs>
                  <a:gs pos="50000">
                    <a:schemeClr val="tx2">
                      <a:alpha val="50000"/>
                    </a:schemeClr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785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65" name="Group 8"/>
              <p:cNvGrpSpPr/>
              <p:nvPr/>
            </p:nvGrpSpPr>
            <p:grpSpPr bwMode="auto">
              <a:xfrm rot="-1297425" flipH="1" flipV="1">
                <a:off x="22" y="134"/>
                <a:ext cx="151" cy="39"/>
                <a:chOff x="-1" y="0"/>
                <a:chExt cx="893" cy="246"/>
              </a:xfrm>
            </p:grpSpPr>
            <p:grpSp>
              <p:nvGrpSpPr>
                <p:cNvPr id="67" name="Group 9"/>
                <p:cNvGrpSpPr/>
                <p:nvPr/>
              </p:nvGrpSpPr>
              <p:grpSpPr bwMode="auto">
                <a:xfrm>
                  <a:off x="-1" y="0"/>
                  <a:ext cx="742" cy="186"/>
                  <a:chOff x="-1" y="0"/>
                  <a:chExt cx="1118" cy="279"/>
                </a:xfrm>
              </p:grpSpPr>
              <p:sp>
                <p:nvSpPr>
                  <p:cNvPr id="73" name="AutoShape 10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4" name="AutoShape 11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5" name="AutoShape 12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6" name="AutoShape 13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68" name="Group 14"/>
                <p:cNvGrpSpPr/>
                <p:nvPr/>
              </p:nvGrpSpPr>
              <p:grpSpPr bwMode="auto">
                <a:xfrm rot="1353540">
                  <a:off x="150" y="60"/>
                  <a:ext cx="742" cy="186"/>
                  <a:chOff x="-1" y="0"/>
                  <a:chExt cx="1118" cy="279"/>
                </a:xfrm>
              </p:grpSpPr>
              <p:sp>
                <p:nvSpPr>
                  <p:cNvPr id="69" name="AutoShape 15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0" name="AutoShape 16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1" name="AutoShape 17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2" name="AutoShape 18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</p:grpSp>
          <p:pic>
            <p:nvPicPr>
              <p:cNvPr id="66" name="Picture 19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3740"/>
              <a:stretch>
                <a:fillRect/>
              </a:stretch>
            </p:blipFill>
            <p:spPr bwMode="auto">
              <a:xfrm rot="-2569845">
                <a:off x="0" y="15"/>
                <a:ext cx="129" cy="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20"/>
            <p:cNvGrpSpPr/>
            <p:nvPr/>
          </p:nvGrpSpPr>
          <p:grpSpPr bwMode="auto">
            <a:xfrm>
              <a:off x="3795713" y="4127989"/>
              <a:ext cx="203200" cy="191608"/>
              <a:chOff x="0" y="0"/>
              <a:chExt cx="183" cy="173"/>
            </a:xfrm>
          </p:grpSpPr>
          <p:pic>
            <p:nvPicPr>
              <p:cNvPr id="49" name="Picture 21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" y="0"/>
                <a:ext cx="174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9" y="0"/>
                <a:ext cx="173" cy="172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shade val="46275"/>
                      <a:invGamma/>
                    </a:schemeClr>
                  </a:gs>
                  <a:gs pos="50000">
                    <a:schemeClr val="tx2">
                      <a:alpha val="50000"/>
                    </a:schemeClr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785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1" name="Group 23"/>
              <p:cNvGrpSpPr/>
              <p:nvPr/>
            </p:nvGrpSpPr>
            <p:grpSpPr bwMode="auto">
              <a:xfrm rot="-1297425" flipH="1" flipV="1">
                <a:off x="22" y="134"/>
                <a:ext cx="151" cy="39"/>
                <a:chOff x="-1" y="0"/>
                <a:chExt cx="893" cy="246"/>
              </a:xfrm>
            </p:grpSpPr>
            <p:grpSp>
              <p:nvGrpSpPr>
                <p:cNvPr id="53" name="Group 24"/>
                <p:cNvGrpSpPr/>
                <p:nvPr/>
              </p:nvGrpSpPr>
              <p:grpSpPr bwMode="auto">
                <a:xfrm>
                  <a:off x="-1" y="0"/>
                  <a:ext cx="742" cy="186"/>
                  <a:chOff x="-1" y="0"/>
                  <a:chExt cx="1118" cy="279"/>
                </a:xfrm>
              </p:grpSpPr>
              <p:sp>
                <p:nvSpPr>
                  <p:cNvPr id="59" name="AutoShape 25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60" name="AutoShape 26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61" name="AutoShape 27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62" name="AutoShape 28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4" name="Group 29"/>
                <p:cNvGrpSpPr/>
                <p:nvPr/>
              </p:nvGrpSpPr>
              <p:grpSpPr bwMode="auto">
                <a:xfrm rot="1353540">
                  <a:off x="150" y="60"/>
                  <a:ext cx="742" cy="186"/>
                  <a:chOff x="-1" y="0"/>
                  <a:chExt cx="1118" cy="279"/>
                </a:xfrm>
              </p:grpSpPr>
              <p:sp>
                <p:nvSpPr>
                  <p:cNvPr id="55" name="AutoShape 30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6" name="AutoShape 31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7" name="AutoShape 32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" name="AutoShape 33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</p:grpSp>
          <p:pic>
            <p:nvPicPr>
              <p:cNvPr id="52" name="Picture 34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3740"/>
              <a:stretch>
                <a:fillRect/>
              </a:stretch>
            </p:blipFill>
            <p:spPr bwMode="auto">
              <a:xfrm rot="-2569845">
                <a:off x="0" y="15"/>
                <a:ext cx="129" cy="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35"/>
            <p:cNvGrpSpPr/>
            <p:nvPr/>
          </p:nvGrpSpPr>
          <p:grpSpPr bwMode="auto">
            <a:xfrm>
              <a:off x="5212778" y="3279579"/>
              <a:ext cx="203200" cy="191608"/>
              <a:chOff x="0" y="0"/>
              <a:chExt cx="183" cy="173"/>
            </a:xfrm>
          </p:grpSpPr>
          <p:pic>
            <p:nvPicPr>
              <p:cNvPr id="35" name="Picture 36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" y="0"/>
                <a:ext cx="174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9" y="0"/>
                <a:ext cx="173" cy="172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shade val="46275"/>
                      <a:invGamma/>
                    </a:schemeClr>
                  </a:gs>
                  <a:gs pos="50000">
                    <a:schemeClr val="tx2">
                      <a:alpha val="50000"/>
                    </a:schemeClr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785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37" name="Group 38"/>
              <p:cNvGrpSpPr/>
              <p:nvPr/>
            </p:nvGrpSpPr>
            <p:grpSpPr bwMode="auto">
              <a:xfrm rot="-1297425" flipH="1" flipV="1">
                <a:off x="22" y="134"/>
                <a:ext cx="151" cy="39"/>
                <a:chOff x="-1" y="0"/>
                <a:chExt cx="893" cy="246"/>
              </a:xfrm>
            </p:grpSpPr>
            <p:grpSp>
              <p:nvGrpSpPr>
                <p:cNvPr id="39" name="Group 39"/>
                <p:cNvGrpSpPr/>
                <p:nvPr/>
              </p:nvGrpSpPr>
              <p:grpSpPr bwMode="auto">
                <a:xfrm>
                  <a:off x="-1" y="0"/>
                  <a:ext cx="742" cy="186"/>
                  <a:chOff x="-1" y="0"/>
                  <a:chExt cx="1118" cy="279"/>
                </a:xfrm>
              </p:grpSpPr>
              <p:sp>
                <p:nvSpPr>
                  <p:cNvPr id="45" name="AutoShape 40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6" name="AutoShape 41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7" name="AutoShape 42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8" name="AutoShape 43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0" name="Group 44"/>
                <p:cNvGrpSpPr/>
                <p:nvPr/>
              </p:nvGrpSpPr>
              <p:grpSpPr bwMode="auto">
                <a:xfrm rot="1353540">
                  <a:off x="150" y="60"/>
                  <a:ext cx="742" cy="186"/>
                  <a:chOff x="-1" y="0"/>
                  <a:chExt cx="1118" cy="279"/>
                </a:xfrm>
              </p:grpSpPr>
              <p:sp>
                <p:nvSpPr>
                  <p:cNvPr id="41" name="AutoShape 45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2" name="AutoShape 46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3" name="AutoShape 47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4" name="AutoShape 48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</p:grpSp>
          <p:pic>
            <p:nvPicPr>
              <p:cNvPr id="38" name="Picture 49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3740"/>
              <a:stretch>
                <a:fillRect/>
              </a:stretch>
            </p:blipFill>
            <p:spPr bwMode="auto">
              <a:xfrm rot="-2569845">
                <a:off x="0" y="15"/>
                <a:ext cx="129" cy="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50"/>
            <p:cNvGrpSpPr/>
            <p:nvPr/>
          </p:nvGrpSpPr>
          <p:grpSpPr bwMode="auto">
            <a:xfrm>
              <a:off x="6759575" y="2245214"/>
              <a:ext cx="203200" cy="191608"/>
              <a:chOff x="0" y="0"/>
              <a:chExt cx="183" cy="173"/>
            </a:xfrm>
          </p:grpSpPr>
          <p:pic>
            <p:nvPicPr>
              <p:cNvPr id="21" name="Picture 51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" y="0"/>
                <a:ext cx="174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Oval 52"/>
              <p:cNvSpPr>
                <a:spLocks noChangeArrowheads="1"/>
              </p:cNvSpPr>
              <p:nvPr/>
            </p:nvSpPr>
            <p:spPr bwMode="auto">
              <a:xfrm>
                <a:off x="9" y="0"/>
                <a:ext cx="173" cy="172"/>
              </a:xfrm>
              <a:prstGeom prst="ellipse">
                <a:avLst/>
              </a:prstGeom>
              <a:gradFill rotWithShape="1">
                <a:gsLst>
                  <a:gs pos="0">
                    <a:srgbClr val="01BCFF">
                      <a:gamma/>
                      <a:shade val="46275"/>
                      <a:invGamma/>
                    </a:srgbClr>
                  </a:gs>
                  <a:gs pos="50000">
                    <a:srgbClr val="01BCFF">
                      <a:alpha val="50000"/>
                    </a:srgbClr>
                  </a:gs>
                  <a:gs pos="100000">
                    <a:srgbClr val="01B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785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3" name="Group 53"/>
              <p:cNvGrpSpPr/>
              <p:nvPr/>
            </p:nvGrpSpPr>
            <p:grpSpPr bwMode="auto">
              <a:xfrm rot="-1297425" flipH="1" flipV="1">
                <a:off x="22" y="134"/>
                <a:ext cx="151" cy="39"/>
                <a:chOff x="-1" y="0"/>
                <a:chExt cx="893" cy="246"/>
              </a:xfrm>
            </p:grpSpPr>
            <p:grpSp>
              <p:nvGrpSpPr>
                <p:cNvPr id="25" name="Group 54"/>
                <p:cNvGrpSpPr/>
                <p:nvPr/>
              </p:nvGrpSpPr>
              <p:grpSpPr bwMode="auto">
                <a:xfrm>
                  <a:off x="-1" y="0"/>
                  <a:ext cx="742" cy="186"/>
                  <a:chOff x="-1" y="0"/>
                  <a:chExt cx="1118" cy="279"/>
                </a:xfrm>
              </p:grpSpPr>
              <p:sp>
                <p:nvSpPr>
                  <p:cNvPr id="31" name="AutoShape 55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2" name="AutoShape 56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3" name="AutoShape 57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4" name="AutoShape 58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6" name="Group 59"/>
                <p:cNvGrpSpPr/>
                <p:nvPr/>
              </p:nvGrpSpPr>
              <p:grpSpPr bwMode="auto">
                <a:xfrm rot="1353540">
                  <a:off x="150" y="60"/>
                  <a:ext cx="742" cy="186"/>
                  <a:chOff x="-1" y="0"/>
                  <a:chExt cx="1118" cy="279"/>
                </a:xfrm>
              </p:grpSpPr>
              <p:sp>
                <p:nvSpPr>
                  <p:cNvPr id="27" name="AutoShape 60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8" name="AutoShape 61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9" name="AutoShape 62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0" name="AutoShape 63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</a:ln>
                </p:spPr>
                <p:txBody>
                  <a:bodyPr wrap="none" anchor="ctr"/>
                  <a:lstStyle/>
                  <a:p>
                    <a:endParaRPr lang="zh-CN" altLang="en-US" sz="1785">
                      <a:ea typeface="宋体" panose="02010600030101010101" pitchFamily="2" charset="-122"/>
                    </a:endParaRPr>
                  </a:p>
                </p:txBody>
              </p:sp>
            </p:grpSp>
          </p:grpSp>
          <p:pic>
            <p:nvPicPr>
              <p:cNvPr id="24" name="Picture 64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3740"/>
              <a:stretch>
                <a:fillRect/>
              </a:stretch>
            </p:blipFill>
            <p:spPr bwMode="auto">
              <a:xfrm rot="-2569845">
                <a:off x="0" y="15"/>
                <a:ext cx="129" cy="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AutoShape 65"/>
            <p:cNvSpPr>
              <a:spLocks noChangeArrowheads="1"/>
            </p:cNvSpPr>
            <p:nvPr/>
          </p:nvSpPr>
          <p:spPr bwMode="auto">
            <a:xfrm>
              <a:off x="857250" y="4910626"/>
              <a:ext cx="1616075" cy="327025"/>
            </a:xfrm>
            <a:prstGeom prst="roundRect">
              <a:avLst>
                <a:gd name="adj" fmla="val 22815"/>
              </a:avLst>
            </a:prstGeom>
            <a:solidFill>
              <a:srgbClr val="33CCFF"/>
            </a:solidFill>
            <a:ln w="12700">
              <a:solidFill>
                <a:srgbClr val="080808"/>
              </a:solidFill>
              <a:round/>
            </a:ln>
            <a:effectLst>
              <a:outerShdw dist="28398" dir="6993903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zh-CN" altLang="en-US" sz="1390" dirty="0">
                  <a:latin typeface="Arial" panose="020B0604020202020204" pitchFamily="34" charset="0"/>
                  <a:ea typeface="宋体" panose="02010600030101010101" pitchFamily="2" charset="-122"/>
                </a:rPr>
                <a:t>实训中期就业工作</a:t>
              </a:r>
              <a:endParaRPr lang="zh-CN" altLang="en-US" sz="139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AutoShape 66"/>
            <p:cNvSpPr>
              <a:spLocks noChangeArrowheads="1"/>
            </p:cNvSpPr>
            <p:nvPr/>
          </p:nvSpPr>
          <p:spPr bwMode="auto">
            <a:xfrm>
              <a:off x="2357438" y="3800964"/>
              <a:ext cx="1785937" cy="327025"/>
            </a:xfrm>
            <a:prstGeom prst="roundRect">
              <a:avLst>
                <a:gd name="adj" fmla="val 22815"/>
              </a:avLst>
            </a:prstGeom>
            <a:solidFill>
              <a:srgbClr val="33CCFF"/>
            </a:solidFill>
            <a:ln w="12700">
              <a:solidFill>
                <a:srgbClr val="080808"/>
              </a:solidFill>
              <a:round/>
            </a:ln>
            <a:effectLst>
              <a:outerShdw dist="28398" dir="6993903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zh-CN" altLang="en-US" sz="1390" dirty="0">
                  <a:latin typeface="Arial" panose="020B0604020202020204" pitchFamily="34" charset="0"/>
                  <a:ea typeface="宋体" panose="02010600030101010101" pitchFamily="2" charset="-122"/>
                </a:rPr>
                <a:t>实训中后期就业工作</a:t>
              </a:r>
              <a:endParaRPr lang="zh-CN" altLang="en-US" sz="139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AutoShape 67"/>
            <p:cNvSpPr>
              <a:spLocks noChangeArrowheads="1"/>
            </p:cNvSpPr>
            <p:nvPr/>
          </p:nvSpPr>
          <p:spPr bwMode="auto">
            <a:xfrm>
              <a:off x="3807841" y="2952554"/>
              <a:ext cx="1644650" cy="327025"/>
            </a:xfrm>
            <a:prstGeom prst="roundRect">
              <a:avLst>
                <a:gd name="adj" fmla="val 22815"/>
              </a:avLst>
            </a:prstGeom>
            <a:solidFill>
              <a:srgbClr val="33CCFF"/>
            </a:solidFill>
            <a:ln w="12700">
              <a:solidFill>
                <a:srgbClr val="080808"/>
              </a:solidFill>
              <a:round/>
            </a:ln>
            <a:effectLst>
              <a:outerShdw dist="28398" dir="6993903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zh-CN" altLang="en-US" sz="1390" dirty="0">
                  <a:latin typeface="Arial" panose="020B0604020202020204" pitchFamily="34" charset="0"/>
                  <a:ea typeface="宋体" panose="02010600030101010101" pitchFamily="2" charset="-122"/>
                </a:rPr>
                <a:t>实训后期就业工作</a:t>
              </a:r>
              <a:endParaRPr lang="zh-CN" altLang="en-US" sz="139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Text Box 72"/>
            <p:cNvSpPr txBox="1">
              <a:spLocks noChangeArrowheads="1"/>
            </p:cNvSpPr>
            <p:nvPr/>
          </p:nvSpPr>
          <p:spPr bwMode="auto">
            <a:xfrm>
              <a:off x="2286000" y="5124939"/>
              <a:ext cx="5214938" cy="148675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系统的职业规划及职前辅导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学员就业意向调查（就业方向、就业地点）；</a:t>
              </a:r>
              <a:endParaRPr lang="en-US" altLang="zh-CN" sz="139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根据学员技术及日语掌握情况，联系相应企业。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Text Box 73"/>
            <p:cNvSpPr txBox="1">
              <a:spLocks noChangeArrowheads="1"/>
            </p:cNvSpPr>
            <p:nvPr/>
          </p:nvSpPr>
          <p:spPr bwMode="auto">
            <a:xfrm>
              <a:off x="4279900" y="3710476"/>
              <a:ext cx="3094038" cy="148675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面试指导；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简历指导及制作；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模拟面试。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Text Box 74"/>
            <p:cNvSpPr txBox="1">
              <a:spLocks noChangeArrowheads="1"/>
            </p:cNvSpPr>
            <p:nvPr/>
          </p:nvSpPr>
          <p:spPr bwMode="auto">
            <a:xfrm>
              <a:off x="5462943" y="3115092"/>
              <a:ext cx="3094038" cy="55697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学员面试。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未知"/>
            <p:cNvSpPr/>
            <p:nvPr/>
          </p:nvSpPr>
          <p:spPr bwMode="auto">
            <a:xfrm rot="21175831">
              <a:off x="506904" y="3193695"/>
              <a:ext cx="1301974" cy="1642467"/>
            </a:xfrm>
            <a:custGeom>
              <a:avLst/>
              <a:gdLst>
                <a:gd name="T0" fmla="*/ 2147483647 w 2220"/>
                <a:gd name="T1" fmla="*/ 0 h 2878"/>
                <a:gd name="T2" fmla="*/ 2147483647 w 2220"/>
                <a:gd name="T3" fmla="*/ 2147483647 h 2878"/>
                <a:gd name="T4" fmla="*/ 2147483647 w 2220"/>
                <a:gd name="T5" fmla="*/ 2147483647 h 2878"/>
                <a:gd name="T6" fmla="*/ 2147483647 w 2220"/>
                <a:gd name="T7" fmla="*/ 2147483647 h 2878"/>
                <a:gd name="T8" fmla="*/ 2147483647 w 2220"/>
                <a:gd name="T9" fmla="*/ 2147483647 h 2878"/>
                <a:gd name="T10" fmla="*/ 2147483647 w 2220"/>
                <a:gd name="T11" fmla="*/ 2147483647 h 2878"/>
                <a:gd name="T12" fmla="*/ 2147483647 w 2220"/>
                <a:gd name="T13" fmla="*/ 2147483647 h 2878"/>
                <a:gd name="T14" fmla="*/ 2147483647 w 2220"/>
                <a:gd name="T15" fmla="*/ 2147483647 h 2878"/>
                <a:gd name="T16" fmla="*/ 2147483647 w 2220"/>
                <a:gd name="T17" fmla="*/ 2147483647 h 2878"/>
                <a:gd name="T18" fmla="*/ 2147483647 w 2220"/>
                <a:gd name="T19" fmla="*/ 2147483647 h 2878"/>
                <a:gd name="T20" fmla="*/ 2147483647 w 2220"/>
                <a:gd name="T21" fmla="*/ 2147483647 h 2878"/>
                <a:gd name="T22" fmla="*/ 2147483647 w 2220"/>
                <a:gd name="T23" fmla="*/ 2147483647 h 2878"/>
                <a:gd name="T24" fmla="*/ 2147483647 w 2220"/>
                <a:gd name="T25" fmla="*/ 2147483647 h 2878"/>
                <a:gd name="T26" fmla="*/ 2147483647 w 2220"/>
                <a:gd name="T27" fmla="*/ 2147483647 h 2878"/>
                <a:gd name="T28" fmla="*/ 2147483647 w 2220"/>
                <a:gd name="T29" fmla="*/ 2147483647 h 2878"/>
                <a:gd name="T30" fmla="*/ 2147483647 w 2220"/>
                <a:gd name="T31" fmla="*/ 2147483647 h 2878"/>
                <a:gd name="T32" fmla="*/ 2147483647 w 2220"/>
                <a:gd name="T33" fmla="*/ 2147483647 h 2878"/>
                <a:gd name="T34" fmla="*/ 2147483647 w 2220"/>
                <a:gd name="T35" fmla="*/ 2147483647 h 2878"/>
                <a:gd name="T36" fmla="*/ 2147483647 w 2220"/>
                <a:gd name="T37" fmla="*/ 2147483647 h 2878"/>
                <a:gd name="T38" fmla="*/ 2147483647 w 2220"/>
                <a:gd name="T39" fmla="*/ 2147483647 h 2878"/>
                <a:gd name="T40" fmla="*/ 2147483647 w 2220"/>
                <a:gd name="T41" fmla="*/ 2147483647 h 2878"/>
                <a:gd name="T42" fmla="*/ 2147483647 w 2220"/>
                <a:gd name="T43" fmla="*/ 2147483647 h 2878"/>
                <a:gd name="T44" fmla="*/ 2147483647 w 2220"/>
                <a:gd name="T45" fmla="*/ 2147483647 h 2878"/>
                <a:gd name="T46" fmla="*/ 2147483647 w 2220"/>
                <a:gd name="T47" fmla="*/ 2147483647 h 2878"/>
                <a:gd name="T48" fmla="*/ 2147483647 w 2220"/>
                <a:gd name="T49" fmla="*/ 2147483647 h 2878"/>
                <a:gd name="T50" fmla="*/ 2147483647 w 2220"/>
                <a:gd name="T51" fmla="*/ 2147483647 h 2878"/>
                <a:gd name="T52" fmla="*/ 2147483647 w 2220"/>
                <a:gd name="T53" fmla="*/ 2147483647 h 2878"/>
                <a:gd name="T54" fmla="*/ 2147483647 w 2220"/>
                <a:gd name="T55" fmla="*/ 2147483647 h 2878"/>
                <a:gd name="T56" fmla="*/ 2147483647 w 2220"/>
                <a:gd name="T57" fmla="*/ 2147483647 h 2878"/>
                <a:gd name="T58" fmla="*/ 2147483647 w 2220"/>
                <a:gd name="T59" fmla="*/ 2147483647 h 2878"/>
                <a:gd name="T60" fmla="*/ 2147483647 w 2220"/>
                <a:gd name="T61" fmla="*/ 2147483647 h 2878"/>
                <a:gd name="T62" fmla="*/ 2147483647 w 2220"/>
                <a:gd name="T63" fmla="*/ 2147483647 h 2878"/>
                <a:gd name="T64" fmla="*/ 2147483647 w 2220"/>
                <a:gd name="T65" fmla="*/ 2147483647 h 2878"/>
                <a:gd name="T66" fmla="*/ 2147483647 w 2220"/>
                <a:gd name="T67" fmla="*/ 2147483647 h 2878"/>
                <a:gd name="T68" fmla="*/ 2147483647 w 2220"/>
                <a:gd name="T69" fmla="*/ 2147483647 h 2878"/>
                <a:gd name="T70" fmla="*/ 2147483647 w 2220"/>
                <a:gd name="T71" fmla="*/ 2147483647 h 2878"/>
                <a:gd name="T72" fmla="*/ 2147483647 w 2220"/>
                <a:gd name="T73" fmla="*/ 2147483647 h 2878"/>
                <a:gd name="T74" fmla="*/ 2147483647 w 2220"/>
                <a:gd name="T75" fmla="*/ 2147483647 h 2878"/>
                <a:gd name="T76" fmla="*/ 2147483647 w 2220"/>
                <a:gd name="T77" fmla="*/ 2147483647 h 2878"/>
                <a:gd name="T78" fmla="*/ 2147483647 w 2220"/>
                <a:gd name="T79" fmla="*/ 2147483647 h 2878"/>
                <a:gd name="T80" fmla="*/ 2147483647 w 2220"/>
                <a:gd name="T81" fmla="*/ 2147483647 h 2878"/>
                <a:gd name="T82" fmla="*/ 2147483647 w 2220"/>
                <a:gd name="T83" fmla="*/ 2147483647 h 2878"/>
                <a:gd name="T84" fmla="*/ 2147483647 w 2220"/>
                <a:gd name="T85" fmla="*/ 2147483647 h 2878"/>
                <a:gd name="T86" fmla="*/ 2147483647 w 2220"/>
                <a:gd name="T87" fmla="*/ 2147483647 h 2878"/>
                <a:gd name="T88" fmla="*/ 2147483647 w 2220"/>
                <a:gd name="T89" fmla="*/ 2147483647 h 2878"/>
                <a:gd name="T90" fmla="*/ 2147483647 w 2220"/>
                <a:gd name="T91" fmla="*/ 2147483647 h 2878"/>
                <a:gd name="T92" fmla="*/ 2147483647 w 2220"/>
                <a:gd name="T93" fmla="*/ 2147483647 h 2878"/>
                <a:gd name="T94" fmla="*/ 2147483647 w 2220"/>
                <a:gd name="T95" fmla="*/ 2147483647 h 2878"/>
                <a:gd name="T96" fmla="*/ 2147483647 w 2220"/>
                <a:gd name="T97" fmla="*/ 2147483647 h 2878"/>
                <a:gd name="T98" fmla="*/ 2147483647 w 2220"/>
                <a:gd name="T99" fmla="*/ 2147483647 h 2878"/>
                <a:gd name="T100" fmla="*/ 2147483647 w 2220"/>
                <a:gd name="T101" fmla="*/ 2147483647 h 2878"/>
                <a:gd name="T102" fmla="*/ 2147483647 w 2220"/>
                <a:gd name="T103" fmla="*/ 2147483647 h 2878"/>
                <a:gd name="T104" fmla="*/ 2147483647 w 2220"/>
                <a:gd name="T105" fmla="*/ 2147483647 h 2878"/>
                <a:gd name="T106" fmla="*/ 2147483647 w 2220"/>
                <a:gd name="T107" fmla="*/ 2147483647 h 2878"/>
                <a:gd name="T108" fmla="*/ 2147483647 w 2220"/>
                <a:gd name="T109" fmla="*/ 2147483647 h 2878"/>
                <a:gd name="T110" fmla="*/ 2147483647 w 2220"/>
                <a:gd name="T111" fmla="*/ 2147483647 h 2878"/>
                <a:gd name="T112" fmla="*/ 2147483647 w 2220"/>
                <a:gd name="T113" fmla="*/ 2147483647 h 2878"/>
                <a:gd name="T114" fmla="*/ 2147483647 w 2220"/>
                <a:gd name="T115" fmla="*/ 2147483647 h 2878"/>
                <a:gd name="T116" fmla="*/ 2147483647 w 2220"/>
                <a:gd name="T117" fmla="*/ 2147483647 h 2878"/>
                <a:gd name="T118" fmla="*/ 2147483647 w 2220"/>
                <a:gd name="T119" fmla="*/ 2147483647 h 2878"/>
                <a:gd name="T120" fmla="*/ 2147483647 w 2220"/>
                <a:gd name="T121" fmla="*/ 2147483647 h 28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0"/>
                <a:gd name="T184" fmla="*/ 0 h 2878"/>
                <a:gd name="T185" fmla="*/ 2220 w 2220"/>
                <a:gd name="T186" fmla="*/ 2878 h 28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0" h="2878">
                  <a:moveTo>
                    <a:pt x="832" y="20"/>
                  </a:moveTo>
                  <a:lnTo>
                    <a:pt x="784" y="20"/>
                  </a:lnTo>
                  <a:lnTo>
                    <a:pt x="756" y="0"/>
                  </a:lnTo>
                  <a:lnTo>
                    <a:pt x="676" y="20"/>
                  </a:lnTo>
                  <a:lnTo>
                    <a:pt x="624" y="44"/>
                  </a:lnTo>
                  <a:lnTo>
                    <a:pt x="568" y="112"/>
                  </a:lnTo>
                  <a:lnTo>
                    <a:pt x="536" y="164"/>
                  </a:lnTo>
                  <a:lnTo>
                    <a:pt x="508" y="208"/>
                  </a:lnTo>
                  <a:lnTo>
                    <a:pt x="464" y="212"/>
                  </a:lnTo>
                  <a:lnTo>
                    <a:pt x="392" y="164"/>
                  </a:lnTo>
                  <a:lnTo>
                    <a:pt x="352" y="140"/>
                  </a:lnTo>
                  <a:lnTo>
                    <a:pt x="300" y="164"/>
                  </a:lnTo>
                  <a:lnTo>
                    <a:pt x="280" y="184"/>
                  </a:lnTo>
                  <a:lnTo>
                    <a:pt x="216" y="184"/>
                  </a:lnTo>
                  <a:lnTo>
                    <a:pt x="180" y="156"/>
                  </a:lnTo>
                  <a:lnTo>
                    <a:pt x="108" y="152"/>
                  </a:lnTo>
                  <a:lnTo>
                    <a:pt x="48" y="184"/>
                  </a:lnTo>
                  <a:lnTo>
                    <a:pt x="16" y="184"/>
                  </a:lnTo>
                  <a:lnTo>
                    <a:pt x="0" y="264"/>
                  </a:lnTo>
                  <a:lnTo>
                    <a:pt x="4" y="312"/>
                  </a:lnTo>
                  <a:lnTo>
                    <a:pt x="68" y="368"/>
                  </a:lnTo>
                  <a:lnTo>
                    <a:pt x="124" y="408"/>
                  </a:lnTo>
                  <a:lnTo>
                    <a:pt x="196" y="432"/>
                  </a:lnTo>
                  <a:lnTo>
                    <a:pt x="224" y="460"/>
                  </a:lnTo>
                  <a:lnTo>
                    <a:pt x="256" y="588"/>
                  </a:lnTo>
                  <a:lnTo>
                    <a:pt x="272" y="636"/>
                  </a:lnTo>
                  <a:lnTo>
                    <a:pt x="272" y="664"/>
                  </a:lnTo>
                  <a:lnTo>
                    <a:pt x="276" y="724"/>
                  </a:lnTo>
                  <a:lnTo>
                    <a:pt x="256" y="812"/>
                  </a:lnTo>
                  <a:lnTo>
                    <a:pt x="248" y="900"/>
                  </a:lnTo>
                  <a:lnTo>
                    <a:pt x="216" y="964"/>
                  </a:lnTo>
                  <a:lnTo>
                    <a:pt x="216" y="1012"/>
                  </a:lnTo>
                  <a:lnTo>
                    <a:pt x="180" y="1072"/>
                  </a:lnTo>
                  <a:lnTo>
                    <a:pt x="180" y="1100"/>
                  </a:lnTo>
                  <a:lnTo>
                    <a:pt x="132" y="1160"/>
                  </a:lnTo>
                  <a:lnTo>
                    <a:pt x="144" y="1240"/>
                  </a:lnTo>
                  <a:lnTo>
                    <a:pt x="156" y="1296"/>
                  </a:lnTo>
                  <a:lnTo>
                    <a:pt x="184" y="1372"/>
                  </a:lnTo>
                  <a:lnTo>
                    <a:pt x="236" y="1476"/>
                  </a:lnTo>
                  <a:lnTo>
                    <a:pt x="268" y="1500"/>
                  </a:lnTo>
                  <a:lnTo>
                    <a:pt x="292" y="1500"/>
                  </a:lnTo>
                  <a:lnTo>
                    <a:pt x="328" y="1556"/>
                  </a:lnTo>
                  <a:lnTo>
                    <a:pt x="404" y="1640"/>
                  </a:lnTo>
                  <a:lnTo>
                    <a:pt x="412" y="1716"/>
                  </a:lnTo>
                  <a:lnTo>
                    <a:pt x="436" y="1772"/>
                  </a:lnTo>
                  <a:lnTo>
                    <a:pt x="452" y="1796"/>
                  </a:lnTo>
                  <a:lnTo>
                    <a:pt x="460" y="1824"/>
                  </a:lnTo>
                  <a:lnTo>
                    <a:pt x="452" y="1964"/>
                  </a:lnTo>
                  <a:lnTo>
                    <a:pt x="452" y="2152"/>
                  </a:lnTo>
                  <a:lnTo>
                    <a:pt x="424" y="2196"/>
                  </a:lnTo>
                  <a:lnTo>
                    <a:pt x="384" y="2196"/>
                  </a:lnTo>
                  <a:lnTo>
                    <a:pt x="264" y="2276"/>
                  </a:lnTo>
                  <a:lnTo>
                    <a:pt x="116" y="2392"/>
                  </a:lnTo>
                  <a:lnTo>
                    <a:pt x="140" y="2420"/>
                  </a:lnTo>
                  <a:lnTo>
                    <a:pt x="76" y="2420"/>
                  </a:lnTo>
                  <a:lnTo>
                    <a:pt x="16" y="2472"/>
                  </a:lnTo>
                  <a:lnTo>
                    <a:pt x="64" y="2572"/>
                  </a:lnTo>
                  <a:lnTo>
                    <a:pt x="100" y="2708"/>
                  </a:lnTo>
                  <a:lnTo>
                    <a:pt x="136" y="2828"/>
                  </a:lnTo>
                  <a:cubicBezTo>
                    <a:pt x="151" y="2851"/>
                    <a:pt x="171" y="2878"/>
                    <a:pt x="188" y="2848"/>
                  </a:cubicBezTo>
                  <a:cubicBezTo>
                    <a:pt x="213" y="2839"/>
                    <a:pt x="221" y="2698"/>
                    <a:pt x="240" y="2648"/>
                  </a:cubicBezTo>
                  <a:cubicBezTo>
                    <a:pt x="259" y="2598"/>
                    <a:pt x="280" y="2563"/>
                    <a:pt x="300" y="2548"/>
                  </a:cubicBezTo>
                  <a:lnTo>
                    <a:pt x="360" y="2556"/>
                  </a:lnTo>
                  <a:lnTo>
                    <a:pt x="408" y="2484"/>
                  </a:lnTo>
                  <a:lnTo>
                    <a:pt x="524" y="2420"/>
                  </a:lnTo>
                  <a:lnTo>
                    <a:pt x="680" y="2340"/>
                  </a:lnTo>
                  <a:lnTo>
                    <a:pt x="736" y="2224"/>
                  </a:lnTo>
                  <a:lnTo>
                    <a:pt x="752" y="2144"/>
                  </a:lnTo>
                  <a:lnTo>
                    <a:pt x="744" y="2076"/>
                  </a:lnTo>
                  <a:lnTo>
                    <a:pt x="748" y="1972"/>
                  </a:lnTo>
                  <a:lnTo>
                    <a:pt x="756" y="1720"/>
                  </a:lnTo>
                  <a:lnTo>
                    <a:pt x="736" y="1644"/>
                  </a:lnTo>
                  <a:lnTo>
                    <a:pt x="728" y="1584"/>
                  </a:lnTo>
                  <a:lnTo>
                    <a:pt x="728" y="1500"/>
                  </a:lnTo>
                  <a:lnTo>
                    <a:pt x="756" y="1412"/>
                  </a:lnTo>
                  <a:lnTo>
                    <a:pt x="808" y="1412"/>
                  </a:lnTo>
                  <a:lnTo>
                    <a:pt x="844" y="1332"/>
                  </a:lnTo>
                  <a:lnTo>
                    <a:pt x="888" y="1304"/>
                  </a:lnTo>
                  <a:lnTo>
                    <a:pt x="940" y="1320"/>
                  </a:lnTo>
                  <a:lnTo>
                    <a:pt x="980" y="1308"/>
                  </a:lnTo>
                  <a:lnTo>
                    <a:pt x="1060" y="1292"/>
                  </a:lnTo>
                  <a:lnTo>
                    <a:pt x="1164" y="1312"/>
                  </a:lnTo>
                  <a:lnTo>
                    <a:pt x="1240" y="1304"/>
                  </a:lnTo>
                  <a:lnTo>
                    <a:pt x="1260" y="1328"/>
                  </a:lnTo>
                  <a:lnTo>
                    <a:pt x="1312" y="1332"/>
                  </a:lnTo>
                  <a:lnTo>
                    <a:pt x="1364" y="1360"/>
                  </a:lnTo>
                  <a:lnTo>
                    <a:pt x="1400" y="1380"/>
                  </a:lnTo>
                  <a:lnTo>
                    <a:pt x="1488" y="1384"/>
                  </a:lnTo>
                  <a:lnTo>
                    <a:pt x="1548" y="1460"/>
                  </a:lnTo>
                  <a:lnTo>
                    <a:pt x="1672" y="1484"/>
                  </a:lnTo>
                  <a:lnTo>
                    <a:pt x="1744" y="1500"/>
                  </a:lnTo>
                  <a:lnTo>
                    <a:pt x="1808" y="1488"/>
                  </a:lnTo>
                  <a:lnTo>
                    <a:pt x="1856" y="1432"/>
                  </a:lnTo>
                  <a:lnTo>
                    <a:pt x="1908" y="1304"/>
                  </a:lnTo>
                  <a:lnTo>
                    <a:pt x="1912" y="1228"/>
                  </a:lnTo>
                  <a:lnTo>
                    <a:pt x="1896" y="1148"/>
                  </a:lnTo>
                  <a:lnTo>
                    <a:pt x="1932" y="1028"/>
                  </a:lnTo>
                  <a:lnTo>
                    <a:pt x="1996" y="936"/>
                  </a:lnTo>
                  <a:lnTo>
                    <a:pt x="2032" y="832"/>
                  </a:lnTo>
                  <a:lnTo>
                    <a:pt x="2168" y="856"/>
                  </a:lnTo>
                  <a:lnTo>
                    <a:pt x="2196" y="860"/>
                  </a:lnTo>
                  <a:lnTo>
                    <a:pt x="2220" y="140"/>
                  </a:lnTo>
                  <a:lnTo>
                    <a:pt x="2144" y="132"/>
                  </a:lnTo>
                  <a:lnTo>
                    <a:pt x="1988" y="136"/>
                  </a:lnTo>
                  <a:lnTo>
                    <a:pt x="1788" y="108"/>
                  </a:lnTo>
                  <a:lnTo>
                    <a:pt x="1724" y="120"/>
                  </a:lnTo>
                  <a:lnTo>
                    <a:pt x="1712" y="188"/>
                  </a:lnTo>
                  <a:lnTo>
                    <a:pt x="1724" y="320"/>
                  </a:lnTo>
                  <a:lnTo>
                    <a:pt x="1652" y="340"/>
                  </a:lnTo>
                  <a:lnTo>
                    <a:pt x="1674" y="356"/>
                  </a:lnTo>
                  <a:lnTo>
                    <a:pt x="1723" y="351"/>
                  </a:lnTo>
                  <a:lnTo>
                    <a:pt x="1724" y="536"/>
                  </a:lnTo>
                  <a:lnTo>
                    <a:pt x="1660" y="536"/>
                  </a:lnTo>
                  <a:lnTo>
                    <a:pt x="1620" y="548"/>
                  </a:lnTo>
                  <a:lnTo>
                    <a:pt x="1712" y="584"/>
                  </a:lnTo>
                  <a:lnTo>
                    <a:pt x="1720" y="612"/>
                  </a:lnTo>
                  <a:lnTo>
                    <a:pt x="1700" y="780"/>
                  </a:lnTo>
                  <a:lnTo>
                    <a:pt x="1668" y="820"/>
                  </a:lnTo>
                  <a:lnTo>
                    <a:pt x="1664" y="868"/>
                  </a:lnTo>
                  <a:lnTo>
                    <a:pt x="1632" y="904"/>
                  </a:lnTo>
                  <a:lnTo>
                    <a:pt x="1564" y="900"/>
                  </a:lnTo>
                  <a:lnTo>
                    <a:pt x="1496" y="924"/>
                  </a:lnTo>
                  <a:lnTo>
                    <a:pt x="1424" y="952"/>
                  </a:lnTo>
                  <a:lnTo>
                    <a:pt x="1384" y="980"/>
                  </a:lnTo>
                  <a:lnTo>
                    <a:pt x="1368" y="1008"/>
                  </a:lnTo>
                  <a:lnTo>
                    <a:pt x="1216" y="992"/>
                  </a:lnTo>
                  <a:lnTo>
                    <a:pt x="1168" y="956"/>
                  </a:lnTo>
                  <a:lnTo>
                    <a:pt x="1088" y="956"/>
                  </a:lnTo>
                  <a:lnTo>
                    <a:pt x="992" y="956"/>
                  </a:lnTo>
                  <a:lnTo>
                    <a:pt x="924" y="940"/>
                  </a:lnTo>
                  <a:lnTo>
                    <a:pt x="892" y="924"/>
                  </a:lnTo>
                  <a:lnTo>
                    <a:pt x="876" y="884"/>
                  </a:lnTo>
                  <a:lnTo>
                    <a:pt x="888" y="832"/>
                  </a:lnTo>
                  <a:lnTo>
                    <a:pt x="912" y="784"/>
                  </a:lnTo>
                  <a:lnTo>
                    <a:pt x="928" y="728"/>
                  </a:lnTo>
                  <a:lnTo>
                    <a:pt x="976" y="712"/>
                  </a:lnTo>
                  <a:lnTo>
                    <a:pt x="1060" y="732"/>
                  </a:lnTo>
                  <a:lnTo>
                    <a:pt x="1204" y="740"/>
                  </a:lnTo>
                  <a:lnTo>
                    <a:pt x="1288" y="712"/>
                  </a:lnTo>
                  <a:lnTo>
                    <a:pt x="1388" y="660"/>
                  </a:lnTo>
                  <a:lnTo>
                    <a:pt x="1468" y="592"/>
                  </a:lnTo>
                  <a:lnTo>
                    <a:pt x="1520" y="536"/>
                  </a:lnTo>
                  <a:lnTo>
                    <a:pt x="1544" y="508"/>
                  </a:lnTo>
                  <a:lnTo>
                    <a:pt x="1592" y="520"/>
                  </a:lnTo>
                  <a:lnTo>
                    <a:pt x="1624" y="548"/>
                  </a:lnTo>
                  <a:lnTo>
                    <a:pt x="1647" y="536"/>
                  </a:lnTo>
                  <a:lnTo>
                    <a:pt x="1612" y="492"/>
                  </a:lnTo>
                  <a:lnTo>
                    <a:pt x="1632" y="456"/>
                  </a:lnTo>
                  <a:lnTo>
                    <a:pt x="1632" y="420"/>
                  </a:lnTo>
                  <a:lnTo>
                    <a:pt x="1648" y="376"/>
                  </a:lnTo>
                  <a:lnTo>
                    <a:pt x="1672" y="356"/>
                  </a:lnTo>
                  <a:lnTo>
                    <a:pt x="1656" y="341"/>
                  </a:lnTo>
                  <a:lnTo>
                    <a:pt x="1584" y="344"/>
                  </a:lnTo>
                  <a:lnTo>
                    <a:pt x="1536" y="356"/>
                  </a:lnTo>
                  <a:lnTo>
                    <a:pt x="1540" y="392"/>
                  </a:lnTo>
                  <a:lnTo>
                    <a:pt x="1496" y="424"/>
                  </a:lnTo>
                  <a:lnTo>
                    <a:pt x="1444" y="464"/>
                  </a:lnTo>
                  <a:lnTo>
                    <a:pt x="1444" y="492"/>
                  </a:lnTo>
                  <a:lnTo>
                    <a:pt x="1392" y="492"/>
                  </a:lnTo>
                  <a:lnTo>
                    <a:pt x="1384" y="520"/>
                  </a:lnTo>
                  <a:lnTo>
                    <a:pt x="1340" y="520"/>
                  </a:lnTo>
                  <a:lnTo>
                    <a:pt x="1300" y="540"/>
                  </a:lnTo>
                  <a:lnTo>
                    <a:pt x="1236" y="572"/>
                  </a:lnTo>
                  <a:lnTo>
                    <a:pt x="1208" y="584"/>
                  </a:lnTo>
                  <a:lnTo>
                    <a:pt x="1148" y="564"/>
                  </a:lnTo>
                  <a:lnTo>
                    <a:pt x="1080" y="556"/>
                  </a:lnTo>
                  <a:lnTo>
                    <a:pt x="1048" y="528"/>
                  </a:lnTo>
                  <a:lnTo>
                    <a:pt x="1028" y="500"/>
                  </a:lnTo>
                  <a:lnTo>
                    <a:pt x="1012" y="480"/>
                  </a:lnTo>
                  <a:lnTo>
                    <a:pt x="976" y="432"/>
                  </a:lnTo>
                  <a:lnTo>
                    <a:pt x="936" y="388"/>
                  </a:lnTo>
                  <a:lnTo>
                    <a:pt x="904" y="368"/>
                  </a:lnTo>
                  <a:lnTo>
                    <a:pt x="844" y="372"/>
                  </a:lnTo>
                  <a:lnTo>
                    <a:pt x="824" y="344"/>
                  </a:lnTo>
                  <a:lnTo>
                    <a:pt x="820" y="316"/>
                  </a:lnTo>
                  <a:lnTo>
                    <a:pt x="844" y="264"/>
                  </a:lnTo>
                  <a:lnTo>
                    <a:pt x="860" y="212"/>
                  </a:lnTo>
                  <a:lnTo>
                    <a:pt x="868" y="152"/>
                  </a:lnTo>
                  <a:lnTo>
                    <a:pt x="880" y="120"/>
                  </a:lnTo>
                  <a:lnTo>
                    <a:pt x="876" y="96"/>
                  </a:lnTo>
                  <a:lnTo>
                    <a:pt x="856" y="72"/>
                  </a:lnTo>
                  <a:lnTo>
                    <a:pt x="852" y="48"/>
                  </a:lnTo>
                  <a:lnTo>
                    <a:pt x="83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1785">
                <a:ea typeface="宋体" panose="02010600030101010101" pitchFamily="2" charset="-122"/>
              </a:endParaRPr>
            </a:p>
          </p:txBody>
        </p:sp>
        <p:pic>
          <p:nvPicPr>
            <p:cNvPr id="18" name="Picture 2" descr="C:\Users\Administrator\Desktop\EC (699)-8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9"/>
            <a:stretch>
              <a:fillRect/>
            </a:stretch>
          </p:blipFill>
          <p:spPr bwMode="auto">
            <a:xfrm flipH="1">
              <a:off x="7020121" y="245660"/>
              <a:ext cx="1305014" cy="203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utoShape 67"/>
            <p:cNvSpPr>
              <a:spLocks noChangeArrowheads="1"/>
            </p:cNvSpPr>
            <p:nvPr/>
          </p:nvSpPr>
          <p:spPr bwMode="auto">
            <a:xfrm>
              <a:off x="5011121" y="1931244"/>
              <a:ext cx="1644650" cy="327025"/>
            </a:xfrm>
            <a:prstGeom prst="roundRect">
              <a:avLst>
                <a:gd name="adj" fmla="val 22815"/>
              </a:avLst>
            </a:prstGeom>
            <a:solidFill>
              <a:srgbClr val="33CCFF"/>
            </a:solidFill>
            <a:ln w="12700">
              <a:solidFill>
                <a:srgbClr val="080808"/>
              </a:solidFill>
              <a:round/>
            </a:ln>
            <a:effectLst>
              <a:outerShdw dist="28398" dir="6993903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zh-CN" altLang="en-US" sz="1390" dirty="0">
                  <a:latin typeface="Arial" panose="020B0604020202020204" pitchFamily="34" charset="0"/>
                  <a:ea typeface="宋体" panose="02010600030101010101" pitchFamily="2" charset="-122"/>
                </a:rPr>
                <a:t>就业后工作</a:t>
              </a:r>
              <a:endParaRPr lang="zh-CN" altLang="en-US" sz="139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Text Box 74"/>
            <p:cNvSpPr txBox="1">
              <a:spLocks noChangeArrowheads="1"/>
            </p:cNvSpPr>
            <p:nvPr/>
          </p:nvSpPr>
          <p:spPr bwMode="auto">
            <a:xfrm>
              <a:off x="6625278" y="2407683"/>
              <a:ext cx="2805325" cy="10218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随时跟踪学员情况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3600"/>
                </a:lnSpc>
                <a:buFont typeface="Wingdings" panose="05000000000000000000" pitchFamily="2" charset="2"/>
                <a:buChar char="l"/>
              </a:pPr>
              <a:r>
                <a:rPr lang="zh-CN" altLang="en-US" sz="139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及时帮助学生解决问题</a:t>
              </a:r>
              <a:endParaRPr lang="en-US" altLang="zh-CN" sz="139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7" name="组合 3"/>
          <p:cNvGrpSpPr/>
          <p:nvPr/>
        </p:nvGrpSpPr>
        <p:grpSpPr>
          <a:xfrm>
            <a:off x="531743" y="41393"/>
            <a:ext cx="6761392" cy="743519"/>
            <a:chOff x="1582138" y="578932"/>
            <a:chExt cx="5020491" cy="748747"/>
          </a:xfrm>
        </p:grpSpPr>
        <p:sp>
          <p:nvSpPr>
            <p:cNvPr id="78" name="TextBox 24"/>
            <p:cNvSpPr txBox="1"/>
            <p:nvPr/>
          </p:nvSpPr>
          <p:spPr>
            <a:xfrm>
              <a:off x="1582138" y="578932"/>
              <a:ext cx="5020491" cy="52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80" b="1" dirty="0"/>
                <a:t>后期就业安排</a:t>
              </a:r>
              <a:endParaRPr lang="zh-CN" altLang="en-US" sz="2780" b="1" dirty="0"/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1639288" y="1052709"/>
              <a:ext cx="161254" cy="274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400" tIns="22700" rIns="45400" bIns="22700">
              <a:spAutoFit/>
            </a:bodyPr>
            <a:lstStyle/>
            <a:p>
              <a:pPr defTabSz="1088390"/>
              <a:endParaRPr lang="en-CA" sz="14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231734" y="23942"/>
            <a:ext cx="108999" cy="762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85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1"/>
          <p:cNvSpPr>
            <a:spLocks noChangeArrowheads="1"/>
          </p:cNvSpPr>
          <p:nvPr/>
        </p:nvSpPr>
        <p:spPr bwMode="auto">
          <a:xfrm>
            <a:off x="2020966" y="925652"/>
            <a:ext cx="8399144" cy="12879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9F9"/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</a:ln>
        </p:spPr>
        <p:txBody>
          <a:bodyPr wrap="none" anchor="ctr"/>
          <a:lstStyle/>
          <a:p>
            <a:endParaRPr lang="zh-CN" altLang="en-US" sz="1785"/>
          </a:p>
        </p:txBody>
      </p:sp>
      <p:sp>
        <p:nvSpPr>
          <p:cNvPr id="10243" name="TextBox 9"/>
          <p:cNvSpPr txBox="1">
            <a:spLocks noChangeArrowheads="1"/>
          </p:cNvSpPr>
          <p:nvPr/>
        </p:nvSpPr>
        <p:spPr bwMode="auto">
          <a:xfrm>
            <a:off x="2020966" y="1059648"/>
            <a:ext cx="8222585" cy="1052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90" dirty="0"/>
              <a:t>场地：</a:t>
            </a:r>
            <a:r>
              <a:rPr lang="zh-CN" altLang="en-US" sz="1590" b="0" dirty="0"/>
              <a:t>办公及教学场地</a:t>
            </a:r>
            <a:r>
              <a:rPr lang="en-US" altLang="zh-CN" sz="1590" b="0" dirty="0"/>
              <a:t>3000</a:t>
            </a:r>
            <a:r>
              <a:rPr lang="zh-CN" altLang="en-US" sz="1590" b="0" dirty="0"/>
              <a:t>余平方米，配有独立机房</a:t>
            </a:r>
            <a:r>
              <a:rPr lang="en-US" altLang="zh-CN" sz="1590" b="0" dirty="0"/>
              <a:t>7</a:t>
            </a:r>
            <a:r>
              <a:rPr lang="zh-CN" altLang="en-US" sz="1590" b="0" dirty="0"/>
              <a:t>间，语音教室</a:t>
            </a:r>
            <a:r>
              <a:rPr lang="en-US" altLang="zh-CN" sz="1590" b="0" dirty="0"/>
              <a:t>3</a:t>
            </a:r>
            <a:r>
              <a:rPr lang="zh-CN" altLang="en-US" sz="1590" b="0" dirty="0"/>
              <a:t>间，实训开发间</a:t>
            </a:r>
            <a:r>
              <a:rPr lang="en-US" altLang="zh-CN" sz="1590" b="0" dirty="0"/>
              <a:t>1</a:t>
            </a:r>
            <a:r>
              <a:rPr lang="zh-CN" altLang="en-US" sz="1590" b="0" dirty="0"/>
              <a:t>间；</a:t>
            </a:r>
            <a:endParaRPr lang="en-US" altLang="zh-CN" sz="1590" b="0" dirty="0"/>
          </a:p>
          <a:p>
            <a:pPr>
              <a:lnSpc>
                <a:spcPts val="2500"/>
              </a:lnSpc>
            </a:pPr>
            <a:r>
              <a:rPr lang="zh-CN" altLang="en-US" sz="1590" dirty="0"/>
              <a:t>设备：</a:t>
            </a:r>
            <a:r>
              <a:rPr lang="en-US" altLang="zh-CN" sz="1590" b="0" dirty="0"/>
              <a:t>500</a:t>
            </a:r>
            <a:r>
              <a:rPr lang="zh-CN" altLang="en-US" sz="1590" b="0" dirty="0"/>
              <a:t>余台套计算机，每间教室配备投影、网络等教学设施；</a:t>
            </a:r>
            <a:endParaRPr lang="en-US" altLang="zh-CN" sz="1590" b="0" dirty="0"/>
          </a:p>
          <a:p>
            <a:pPr>
              <a:lnSpc>
                <a:spcPts val="2500"/>
              </a:lnSpc>
            </a:pPr>
            <a:r>
              <a:rPr lang="zh-CN" altLang="en-US" sz="1590" dirty="0"/>
              <a:t>设施：</a:t>
            </a:r>
            <a:r>
              <a:rPr lang="zh-CN" altLang="en-US" sz="1590" b="0" dirty="0"/>
              <a:t>配有食堂、活动场所，独立院落。</a:t>
            </a:r>
            <a:endParaRPr lang="zh-CN" altLang="en-US" sz="1590" b="0" dirty="0"/>
          </a:p>
        </p:txBody>
      </p:sp>
      <p:sp>
        <p:nvSpPr>
          <p:cNvPr id="13" name="文本框 26"/>
          <p:cNvSpPr txBox="1"/>
          <p:nvPr/>
        </p:nvSpPr>
        <p:spPr>
          <a:xfrm>
            <a:off x="481438" y="176539"/>
            <a:ext cx="4184438" cy="62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475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egoe UI Black" panose="020B0A02040204020203" pitchFamily="34" charset="0"/>
              </a:rPr>
              <a:t>培训环境</a:t>
            </a:r>
            <a:endParaRPr lang="zh-CN" altLang="en-US" sz="3475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egoe UI Black" panose="020B0A02040204020203" pitchFamily="34" charset="0"/>
            </a:endParaRPr>
          </a:p>
        </p:txBody>
      </p:sp>
      <p:grpSp>
        <p:nvGrpSpPr>
          <p:cNvPr id="20" name="组合 7"/>
          <p:cNvGrpSpPr/>
          <p:nvPr/>
        </p:nvGrpSpPr>
        <p:grpSpPr bwMode="auto">
          <a:xfrm>
            <a:off x="2020203" y="2427927"/>
            <a:ext cx="5434396" cy="3881365"/>
            <a:chOff x="155049" y="2420885"/>
            <a:chExt cx="5905035" cy="4164133"/>
          </a:xfrm>
        </p:grpSpPr>
        <p:pic>
          <p:nvPicPr>
            <p:cNvPr id="21" name="图片 14" descr="DSC_0343.jpg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113684" y="2420885"/>
              <a:ext cx="2946400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图片 15" descr="DSC_0348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049" y="4568893"/>
              <a:ext cx="2874820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2" descr="F:\班级管理\照片\外景\DSC_8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0202" y="2427927"/>
            <a:ext cx="2574188" cy="1858937"/>
          </a:xfrm>
          <a:prstGeom prst="rect">
            <a:avLst/>
          </a:prstGeom>
          <a:noFill/>
        </p:spPr>
      </p:pic>
      <p:pic>
        <p:nvPicPr>
          <p:cNvPr id="24" name="Picture 13" descr="F:\班级管理\照片\沈北照片\沈北形象照片\DSC_2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402" y="4430073"/>
            <a:ext cx="2788704" cy="1859136"/>
          </a:xfrm>
          <a:prstGeom prst="rect">
            <a:avLst/>
          </a:prstGeom>
          <a:noFill/>
        </p:spPr>
      </p:pic>
      <p:pic>
        <p:nvPicPr>
          <p:cNvPr id="25" name="Picture 14" descr="F:\班级管理\照片\沈北照片\沈北形象照片\DSC_23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5098" y="4430073"/>
            <a:ext cx="2691216" cy="1787631"/>
          </a:xfrm>
          <a:prstGeom prst="rect">
            <a:avLst/>
          </a:prstGeom>
          <a:noFill/>
        </p:spPr>
      </p:pic>
      <p:pic>
        <p:nvPicPr>
          <p:cNvPr id="26" name="Picture 15" descr="F:\班级管理\照片\外景\沈北秋景\300_6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3021" y="2427927"/>
            <a:ext cx="2680283" cy="18591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990" y="560070"/>
            <a:ext cx="3943350" cy="4835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385" y="260350"/>
            <a:ext cx="5598160" cy="2714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295" y="3194685"/>
            <a:ext cx="5260340" cy="34912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046506" y="1448210"/>
            <a:ext cx="39212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PART ONE</a:t>
            </a:r>
            <a:endParaRPr lang="zh-CN" altLang="en-US" sz="8800" b="1" dirty="0">
              <a:ln w="6350">
                <a:solidFill>
                  <a:srgbClr val="0E6FA6"/>
                </a:solidFill>
              </a:ln>
              <a:gradFill flip="none" rotWithShape="1">
                <a:gsLst>
                  <a:gs pos="0">
                    <a:srgbClr val="105299"/>
                  </a:gs>
                  <a:gs pos="51000">
                    <a:srgbClr val="3FADCE"/>
                  </a:gs>
                  <a:gs pos="100000">
                    <a:srgbClr val="84C7AE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21972" y="3247238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企业介绍</a:t>
            </a:r>
            <a:endParaRPr lang="zh-CN" altLang="en-US" sz="7200" b="1" dirty="0">
              <a:ln w="6350">
                <a:noFill/>
              </a:ln>
              <a:solidFill>
                <a:srgbClr val="0E6FA6"/>
              </a:soli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3179927" y="1523217"/>
            <a:ext cx="1296536" cy="1296536"/>
          </a:xfrm>
          <a:prstGeom prst="donut">
            <a:avLst>
              <a:gd name="adj" fmla="val 6181"/>
            </a:avLst>
          </a:prstGeom>
          <a:gradFill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同心圆 15"/>
          <p:cNvSpPr/>
          <p:nvPr/>
        </p:nvSpPr>
        <p:spPr>
          <a:xfrm>
            <a:off x="3994519" y="1982966"/>
            <a:ext cx="836787" cy="836787"/>
          </a:xfrm>
          <a:prstGeom prst="donut">
            <a:avLst>
              <a:gd name="adj" fmla="val 8403"/>
            </a:avLst>
          </a:prstGeom>
          <a:gradFill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411105" y="3010597"/>
            <a:ext cx="7499721" cy="0"/>
          </a:xfrm>
          <a:prstGeom prst="line">
            <a:avLst/>
          </a:prstGeom>
          <a:ln w="12700">
            <a:solidFill>
              <a:srgbClr val="105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263" y="1550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联系方式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03901" y="1180774"/>
            <a:ext cx="11871960" cy="3751280"/>
            <a:chOff x="511701" y="1322363"/>
            <a:chExt cx="11871960" cy="3751280"/>
          </a:xfrm>
        </p:grpSpPr>
        <p:sp>
          <p:nvSpPr>
            <p:cNvPr id="8" name="椭圆 7"/>
            <p:cNvSpPr/>
            <p:nvPr/>
          </p:nvSpPr>
          <p:spPr>
            <a:xfrm>
              <a:off x="837557" y="1630998"/>
              <a:ext cx="3099660" cy="3099660"/>
            </a:xfrm>
            <a:prstGeom prst="ellipse">
              <a:avLst/>
            </a:prstGeom>
            <a:noFill/>
            <a:ln w="12700">
              <a:solidFill>
                <a:srgbClr val="105299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19727" y="2685744"/>
              <a:ext cx="2139194" cy="113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细黑" panose="02010600040101010101" charset="-122"/>
                  <a:ea typeface="华文细黑" panose="02010600040101010101" charset="-122"/>
                  <a:cs typeface="华文细黑" panose="02010600040101010101" charset="-122"/>
                </a:rPr>
                <a:t>点击输入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细黑" panose="02010600040101010101" charset="-122"/>
                  <a:ea typeface="华文细黑" panose="02010600040101010101" charset="-122"/>
                  <a:cs typeface="华文细黑" panose="02010600040101010101" charset="-122"/>
                </a:rPr>
                <a:t>   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细黑" panose="02010600040101010101" charset="-122"/>
                  <a:ea typeface="华文细黑" panose="02010600040101010101" charset="-122"/>
                  <a:cs typeface="华文细黑" panose="02010600040101010101" charset="-122"/>
                </a:rPr>
                <a:t>标题</a:t>
              </a:r>
              <a:endPara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5400000">
              <a:off x="511701" y="1322363"/>
              <a:ext cx="3751280" cy="3751280"/>
            </a:xfrm>
            <a:prstGeom prst="arc">
              <a:avLst>
                <a:gd name="adj1" fmla="val 10817073"/>
                <a:gd name="adj2" fmla="val 0"/>
              </a:avLst>
            </a:prstGeom>
            <a:ln w="50800" cap="rnd">
              <a:solidFill>
                <a:srgbClr val="10529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008685" y="1802126"/>
              <a:ext cx="2757405" cy="2757405"/>
            </a:xfrm>
            <a:prstGeom prst="ellipse">
              <a:avLst/>
            </a:prstGeom>
            <a:solidFill>
              <a:srgbClr val="105299"/>
            </a:solidFill>
            <a:ln w="12700">
              <a:noFill/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832172" y="1462092"/>
              <a:ext cx="861017" cy="861017"/>
            </a:xfrm>
            <a:prstGeom prst="ellipse">
              <a:avLst/>
            </a:prstGeom>
            <a:solidFill>
              <a:srgbClr val="0E6F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宋体" panose="02010600030101010101" pitchFamily="2" charset="-122"/>
                  <a:cs typeface="+mn-cs"/>
                </a:rPr>
                <a:t>1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263463" y="2614740"/>
              <a:ext cx="861017" cy="861017"/>
            </a:xfrm>
            <a:prstGeom prst="ellipse">
              <a:avLst/>
            </a:prstGeom>
            <a:solidFill>
              <a:srgbClr val="3FAD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37374" y="3966915"/>
              <a:ext cx="861017" cy="861017"/>
            </a:xfrm>
            <a:prstGeom prst="ellipse">
              <a:avLst/>
            </a:prstGeom>
            <a:solidFill>
              <a:srgbClr val="84C7A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4692955" y="1802423"/>
              <a:ext cx="1583140" cy="0"/>
            </a:xfrm>
            <a:prstGeom prst="line">
              <a:avLst/>
            </a:prstGeom>
            <a:ln w="12700">
              <a:solidFill>
                <a:srgbClr val="105299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5124231" y="3045170"/>
              <a:ext cx="1583140" cy="0"/>
            </a:xfrm>
            <a:prstGeom prst="line">
              <a:avLst/>
            </a:prstGeom>
            <a:ln w="12700">
              <a:solidFill>
                <a:srgbClr val="105299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4895358" y="4397265"/>
              <a:ext cx="1583140" cy="0"/>
            </a:xfrm>
            <a:prstGeom prst="line">
              <a:avLst/>
            </a:prstGeom>
            <a:ln w="12700">
              <a:solidFill>
                <a:srgbClr val="105299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6478796" y="1482412"/>
              <a:ext cx="4083050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联系人：</a:t>
              </a:r>
              <a:r>
                <a:rPr kumimoji="0" 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白老师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 13840329871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629291" y="4115757"/>
              <a:ext cx="5754370" cy="60452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公司地址：沈阳市沈北新区尚小街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21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号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805669" y="2323596"/>
              <a:ext cx="3108748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6893711" y="2876535"/>
              <a:ext cx="5224875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24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投递邮箱：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2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905962887@qq.com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05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9547" y="1845977"/>
            <a:ext cx="1623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网申二维码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99605" y="6447790"/>
            <a:ext cx="4004945" cy="39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招聘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HR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微信  添加请备注学校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姓名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毕业时间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4275" y="2181860"/>
            <a:ext cx="1794510" cy="170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159" y="1598771"/>
            <a:ext cx="11956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凝信聚力</a:t>
            </a:r>
            <a:r>
              <a:rPr lang="en-US" altLang="zh-CN" sz="60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· </a:t>
            </a:r>
            <a:r>
              <a:rPr lang="zh-CN" altLang="en-US" sz="6000" b="1" dirty="0">
                <a:ln w="6350">
                  <a:solidFill>
                    <a:srgbClr val="0E6FA6"/>
                  </a:solidFill>
                </a:ln>
                <a:gradFill flip="none" rotWithShape="1">
                  <a:gsLst>
                    <a:gs pos="0">
                      <a:srgbClr val="105299"/>
                    </a:gs>
                    <a:gs pos="51000">
                      <a:srgbClr val="3FADCE"/>
                    </a:gs>
                    <a:gs pos="100000">
                      <a:srgbClr val="84C7A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gency FB" panose="020B0503020202020204" pitchFamily="34" charset="0"/>
                <a:ea typeface="微软雅黑" panose="020B0503020204020204" charset="-122"/>
              </a:rPr>
              <a:t>航梦万里</a:t>
            </a:r>
            <a:endParaRPr lang="zh-CN" altLang="en-US" sz="6000" b="1" dirty="0">
              <a:ln w="6350">
                <a:solidFill>
                  <a:srgbClr val="0E6FA6"/>
                </a:solidFill>
              </a:ln>
              <a:gradFill flip="none" rotWithShape="1">
                <a:gsLst>
                  <a:gs pos="0">
                    <a:srgbClr val="105299"/>
                  </a:gs>
                  <a:gs pos="51000">
                    <a:srgbClr val="3FADCE"/>
                  </a:gs>
                  <a:gs pos="100000">
                    <a:srgbClr val="84C7AE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22212" y="3039657"/>
            <a:ext cx="10617958" cy="0"/>
          </a:xfrm>
          <a:prstGeom prst="line">
            <a:avLst/>
          </a:prstGeom>
          <a:ln w="12700">
            <a:solidFill>
              <a:srgbClr val="105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721610" y="3579726"/>
            <a:ext cx="67487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信华信技术股份有限公司</a:t>
            </a:r>
            <a:r>
              <a:rPr lang="en-US" altLang="zh-CN" sz="28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28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</a:rPr>
              <a:t>届校园招聘</a:t>
            </a:r>
            <a:endParaRPr lang="zh-CN" altLang="en-US" sz="2800" b="1" dirty="0">
              <a:ln w="6350">
                <a:noFill/>
              </a:ln>
              <a:solidFill>
                <a:srgbClr val="0E6FA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7"/>
          <a:stretch>
            <a:fillRect/>
          </a:stretch>
        </p:blipFill>
        <p:spPr>
          <a:xfrm>
            <a:off x="0" y="23942"/>
            <a:ext cx="12192000" cy="681011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195749"/>
            <a:ext cx="12192000" cy="4638309"/>
          </a:xfrm>
          <a:prstGeom prst="rect">
            <a:avLst/>
          </a:prstGeom>
          <a:solidFill>
            <a:srgbClr val="458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" y="1742175"/>
            <a:ext cx="12192000" cy="5132609"/>
          </a:xfrm>
          <a:prstGeom prst="rect">
            <a:avLst/>
          </a:prstGeom>
          <a:solidFill>
            <a:srgbClr val="2E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96929" y="1906340"/>
            <a:ext cx="309880" cy="58039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字魂36号-正文宋楷" panose="00000500000000000000" charset="-122"/>
                <a:ea typeface="字魂36号-正文宋楷" panose="00000500000000000000" charset="-122"/>
                <a:cs typeface="+mn-ea"/>
              </a:defRPr>
            </a:lvl9pPr>
          </a:lstStyle>
          <a:p>
            <a:pPr algn="ctr"/>
            <a:endParaRPr lang="zh-CN" altLang="en-US" sz="3180" b="1" spc="10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字魂36号-正文宋楷" panose="00000500000000000000" charset="-122"/>
              <a:sym typeface="字魂59号-创粗黑" panose="00000500000000000000" pitchFamily="2" charset="-122"/>
            </a:endParaRPr>
          </a:p>
        </p:txBody>
      </p:sp>
      <p:sp>
        <p:nvSpPr>
          <p:cNvPr id="8" name="1"/>
          <p:cNvSpPr/>
          <p:nvPr/>
        </p:nvSpPr>
        <p:spPr>
          <a:xfrm>
            <a:off x="5023722" y="2570799"/>
            <a:ext cx="7006222" cy="376555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912495">
              <a:lnSpc>
                <a:spcPct val="200000"/>
              </a:lnSpc>
              <a:spcBef>
                <a:spcPct val="0"/>
              </a:spcBef>
            </a:pPr>
            <a:r>
              <a:rPr lang="zh-CN" altLang="en-US" sz="17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9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信华信技术股份有限公司（原大连华信计算机技术股份有限公司）成立于</a:t>
            </a:r>
            <a:r>
              <a:rPr lang="en-US" altLang="zh-CN" sz="1985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1996</a:t>
            </a:r>
            <a:r>
              <a:rPr lang="zh-CN" altLang="en-US" sz="1985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zh-CN" altLang="en-US" sz="19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，是一家面向全球客户提供领先的产品、服务及解决方案的数字技术服务企业。公司拥有员工</a:t>
            </a:r>
            <a:r>
              <a:rPr lang="zh-CN" altLang="en-US" sz="1985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逾万人</a:t>
            </a:r>
            <a:r>
              <a:rPr lang="zh-CN" altLang="en-US" sz="19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，在国内外设立有</a:t>
            </a:r>
            <a:r>
              <a:rPr lang="en-US" altLang="zh-CN" sz="1985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985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家</a:t>
            </a:r>
            <a:r>
              <a:rPr lang="zh-CN" altLang="en-US" sz="19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分支机构。致力于“成为世界一流的数字技术服务及解决方案提供商”，注册资金</a:t>
            </a:r>
            <a:r>
              <a:rPr lang="en-US" altLang="zh-CN" sz="19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3.59</a:t>
            </a:r>
            <a:r>
              <a:rPr lang="zh-CN" altLang="en-US" sz="198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亿元人民币。 </a:t>
            </a:r>
            <a:endParaRPr lang="en-US" altLang="zh-CN" sz="1985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61190" y="742300"/>
            <a:ext cx="651641" cy="56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492601">
            <a:off x="6459009" y="943826"/>
            <a:ext cx="651641" cy="56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36356" y="832977"/>
            <a:ext cx="651641" cy="56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21324954">
            <a:off x="8113589" y="1043895"/>
            <a:ext cx="651641" cy="56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1102425">
            <a:off x="4761189" y="681160"/>
            <a:ext cx="651641" cy="563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r>
              <a:rPr lang="zh-CN" altLang="en-US" sz="596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斗</a:t>
            </a:r>
            <a:endParaRPr lang="zh-CN" altLang="en-US" sz="596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 rot="677555">
            <a:off x="6494190" y="873386"/>
            <a:ext cx="651641" cy="563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r>
              <a:rPr lang="zh-CN" altLang="en-US" sz="596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青</a:t>
            </a:r>
            <a:endParaRPr lang="zh-CN" altLang="en-US" sz="596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 rot="20933738">
            <a:off x="8087471" y="930105"/>
            <a:ext cx="651641" cy="563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r>
              <a:rPr lang="zh-CN" altLang="en-US" sz="596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春</a:t>
            </a:r>
            <a:endParaRPr lang="zh-CN" altLang="en-US" sz="596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 rot="445687">
            <a:off x="3025507" y="766118"/>
            <a:ext cx="651641" cy="563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r>
              <a:rPr lang="zh-CN" altLang="en-US" sz="596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奋</a:t>
            </a:r>
            <a:endParaRPr lang="zh-CN" altLang="en-US" sz="596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" y="2356422"/>
            <a:ext cx="5005366" cy="3860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01-nk.jpg" descr="01-nk.jpg"/>
          <p:cNvPicPr>
            <a:picLocks noChangeAspect="1"/>
          </p:cNvPicPr>
          <p:nvPr/>
        </p:nvPicPr>
        <p:blipFill>
          <a:blip r:embed="rId1"/>
          <a:srcRect l="14015" r="9474"/>
          <a:stretch>
            <a:fillRect/>
          </a:stretch>
        </p:blipFill>
        <p:spPr>
          <a:xfrm>
            <a:off x="30594" y="-8848"/>
            <a:ext cx="12144708" cy="6875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2" name="矩形"/>
          <p:cNvSpPr/>
          <p:nvPr/>
        </p:nvSpPr>
        <p:spPr>
          <a:xfrm>
            <a:off x="30594" y="-8845"/>
            <a:ext cx="12144708" cy="6875065"/>
          </a:xfrm>
          <a:prstGeom prst="rect">
            <a:avLst/>
          </a:prstGeom>
          <a:solidFill>
            <a:srgbClr val="4461FF">
              <a:alpha val="6904"/>
            </a:srgbClr>
          </a:solidFill>
          <a:ln w="12700">
            <a:miter lim="400000"/>
          </a:ln>
        </p:spPr>
        <p:txBody>
          <a:bodyPr lIns="45399" rIns="45399" anchor="ctr"/>
          <a:lstStyle/>
          <a:p>
            <a:pPr defTabSz="457200">
              <a:defRPr>
                <a:latin typeface="思源黑体"/>
                <a:ea typeface="思源黑体"/>
                <a:cs typeface="思源黑体"/>
                <a:sym typeface="思源黑体"/>
              </a:defRPr>
            </a:pPr>
            <a:endParaRPr sz="1785" dirty="0"/>
          </a:p>
        </p:txBody>
      </p:sp>
      <p:sp>
        <p:nvSpPr>
          <p:cNvPr id="273" name="椭圆形"/>
          <p:cNvSpPr/>
          <p:nvPr/>
        </p:nvSpPr>
        <p:spPr>
          <a:xfrm>
            <a:off x="8887757" y="5800318"/>
            <a:ext cx="317033" cy="148634"/>
          </a:xfrm>
          <a:prstGeom prst="ellipse">
            <a:avLst/>
          </a:prstGeom>
          <a:solidFill>
            <a:srgbClr val="4461FF">
              <a:alpha val="45105"/>
            </a:srgbClr>
          </a:solidFill>
          <a:ln w="12700">
            <a:miter lim="400000"/>
          </a:ln>
        </p:spPr>
        <p:txBody>
          <a:bodyPr lIns="45399" rIns="45399" anchor="ctr"/>
          <a:lstStyle/>
          <a:p>
            <a:pPr defTabSz="457200">
              <a:defRPr>
                <a:latin typeface="思源黑体"/>
                <a:ea typeface="思源黑体"/>
                <a:cs typeface="思源黑体"/>
                <a:sym typeface="思源黑体"/>
              </a:defRPr>
            </a:pPr>
            <a:endParaRPr sz="1785" dirty="0"/>
          </a:p>
        </p:txBody>
      </p:sp>
      <p:sp>
        <p:nvSpPr>
          <p:cNvPr id="274" name="线条"/>
          <p:cNvSpPr/>
          <p:nvPr/>
        </p:nvSpPr>
        <p:spPr>
          <a:xfrm flipV="1">
            <a:off x="9046273" y="5459248"/>
            <a:ext cx="1" cy="406086"/>
          </a:xfrm>
          <a:prstGeom prst="line">
            <a:avLst/>
          </a:prstGeom>
          <a:ln w="25400">
            <a:solidFill>
              <a:srgbClr val="4461FF"/>
            </a:solidFill>
            <a:miter/>
          </a:ln>
        </p:spPr>
        <p:txBody>
          <a:bodyPr lIns="45399" rIns="45399"/>
          <a:lstStyle/>
          <a:p>
            <a:pPr defTabSz="457200">
              <a:defRPr>
                <a:latin typeface="思源黑体"/>
                <a:ea typeface="思源黑体"/>
                <a:cs typeface="思源黑体"/>
                <a:sym typeface="思源黑体"/>
              </a:defRPr>
            </a:pPr>
            <a:endParaRPr sz="1785" dirty="0"/>
          </a:p>
        </p:txBody>
      </p:sp>
      <p:sp>
        <p:nvSpPr>
          <p:cNvPr id="275" name="圆角矩形"/>
          <p:cNvSpPr/>
          <p:nvPr/>
        </p:nvSpPr>
        <p:spPr>
          <a:xfrm>
            <a:off x="8454801" y="5160123"/>
            <a:ext cx="1157721" cy="419130"/>
          </a:xfrm>
          <a:prstGeom prst="roundRect">
            <a:avLst>
              <a:gd name="adj" fmla="val 45134"/>
            </a:avLst>
          </a:prstGeom>
          <a:gradFill>
            <a:gsLst>
              <a:gs pos="0">
                <a:srgbClr val="4461FF"/>
              </a:gs>
              <a:gs pos="100000">
                <a:srgbClr val="3FA0FF"/>
              </a:gs>
            </a:gsLst>
            <a:lin ang="2700000"/>
          </a:gradFill>
          <a:ln w="12700">
            <a:miter lim="400000"/>
          </a:ln>
        </p:spPr>
        <p:txBody>
          <a:bodyPr lIns="45399" rIns="45399" anchor="ctr"/>
          <a:lstStyle/>
          <a:p>
            <a:pPr defTabSz="457200">
              <a:defRPr>
                <a:latin typeface="思源黑体"/>
                <a:ea typeface="思源黑体"/>
                <a:cs typeface="思源黑体"/>
                <a:sym typeface="思源黑体"/>
              </a:defRPr>
            </a:pPr>
            <a:endParaRPr sz="1785" dirty="0"/>
          </a:p>
        </p:txBody>
      </p:sp>
      <p:sp>
        <p:nvSpPr>
          <p:cNvPr id="276" name="地下停车场"/>
          <p:cNvSpPr txBox="1"/>
          <p:nvPr/>
        </p:nvSpPr>
        <p:spPr>
          <a:xfrm>
            <a:off x="8540559" y="5198173"/>
            <a:ext cx="972820" cy="304800"/>
          </a:xfrm>
          <a:prstGeom prst="rect">
            <a:avLst/>
          </a:prstGeom>
          <a:ln w="12700">
            <a:miter lim="400000"/>
          </a:ln>
        </p:spPr>
        <p:txBody>
          <a:bodyPr wrap="none" lIns="45399" rIns="45399">
            <a:spAutoFit/>
          </a:bodyPr>
          <a:lstStyle>
            <a:lvl1pPr defTabSz="457200">
              <a:defRPr sz="1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sz="1390" dirty="0" err="1"/>
              <a:t>地下停车场</a:t>
            </a:r>
            <a:endParaRPr sz="1390" dirty="0"/>
          </a:p>
        </p:txBody>
      </p:sp>
      <p:grpSp>
        <p:nvGrpSpPr>
          <p:cNvPr id="281" name="成组"/>
          <p:cNvGrpSpPr/>
          <p:nvPr/>
        </p:nvGrpSpPr>
        <p:grpSpPr>
          <a:xfrm>
            <a:off x="8540703" y="1409928"/>
            <a:ext cx="1341215" cy="1182302"/>
            <a:chOff x="-265430" y="-396240"/>
            <a:chExt cx="1350643" cy="1190614"/>
          </a:xfrm>
        </p:grpSpPr>
        <p:sp>
          <p:nvSpPr>
            <p:cNvPr id="277" name="椭圆形"/>
            <p:cNvSpPr/>
            <p:nvPr/>
          </p:nvSpPr>
          <p:spPr>
            <a:xfrm>
              <a:off x="237879" y="644695"/>
              <a:ext cx="319262" cy="149679"/>
            </a:xfrm>
            <a:prstGeom prst="ellipse">
              <a:avLst/>
            </a:prstGeom>
            <a:solidFill>
              <a:srgbClr val="4461FF">
                <a:alpha val="451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78" name="线条"/>
            <p:cNvSpPr/>
            <p:nvPr/>
          </p:nvSpPr>
          <p:spPr>
            <a:xfrm flipV="1">
              <a:off x="397510" y="301228"/>
              <a:ext cx="1" cy="408941"/>
            </a:xfrm>
            <a:prstGeom prst="line">
              <a:avLst/>
            </a:prstGeom>
            <a:noFill/>
            <a:ln w="25400" cap="flat">
              <a:solidFill>
                <a:srgbClr val="4461FF"/>
              </a:solidFill>
              <a:prstDash val="solid"/>
              <a:miter lim="8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79" name="圆角矩形"/>
            <p:cNvSpPr/>
            <p:nvPr/>
          </p:nvSpPr>
          <p:spPr>
            <a:xfrm>
              <a:off x="-265430" y="-396240"/>
              <a:ext cx="1350643" cy="818514"/>
            </a:xfrm>
            <a:prstGeom prst="roundRect">
              <a:avLst>
                <a:gd name="adj" fmla="val 45134"/>
              </a:avLst>
            </a:prstGeom>
            <a:gradFill flip="none" rotWithShape="1">
              <a:gsLst>
                <a:gs pos="0">
                  <a:srgbClr val="4461FF"/>
                </a:gs>
                <a:gs pos="100000">
                  <a:srgbClr val="3FA0F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80" name="餐厅"/>
            <p:cNvSpPr txBox="1"/>
            <p:nvPr/>
          </p:nvSpPr>
          <p:spPr>
            <a:xfrm>
              <a:off x="-168823" y="-396022"/>
              <a:ext cx="1157430" cy="770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399" tIns="45399" rIns="45399" bIns="45399" numCol="1" anchor="t">
              <a:spAutoFit/>
            </a:bodyPr>
            <a:lstStyle>
              <a:lvl1pPr defTabSz="457200">
                <a:defRPr sz="14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sz="1985" b="1"/>
                <a:t>餐厅</a:t>
              </a:r>
              <a:endParaRPr sz="1985" b="1"/>
            </a:p>
            <a:p>
              <a:pPr algn="ctr">
                <a:lnSpc>
                  <a:spcPct val="130000"/>
                </a:lnSpc>
              </a:pPr>
              <a:r>
                <a:rPr lang="en-US" sz="1390"/>
                <a:t>1.34</a:t>
              </a:r>
              <a:r>
                <a:rPr lang="zh-CN" altLang="en-US" sz="1390"/>
                <a:t>万平方米</a:t>
              </a:r>
              <a:endParaRPr lang="zh-CN" altLang="en-US" sz="1390"/>
            </a:p>
          </p:txBody>
        </p:sp>
      </p:grpSp>
      <p:grpSp>
        <p:nvGrpSpPr>
          <p:cNvPr id="286" name="成组"/>
          <p:cNvGrpSpPr/>
          <p:nvPr/>
        </p:nvGrpSpPr>
        <p:grpSpPr>
          <a:xfrm>
            <a:off x="8988646" y="630693"/>
            <a:ext cx="2757260" cy="1097392"/>
            <a:chOff x="111125" y="-83518"/>
            <a:chExt cx="2460250" cy="1100142"/>
          </a:xfrm>
        </p:grpSpPr>
        <p:sp>
          <p:nvSpPr>
            <p:cNvPr id="282" name="椭圆形"/>
            <p:cNvSpPr/>
            <p:nvPr/>
          </p:nvSpPr>
          <p:spPr>
            <a:xfrm>
              <a:off x="916954" y="866945"/>
              <a:ext cx="319262" cy="149679"/>
            </a:xfrm>
            <a:prstGeom prst="ellipse">
              <a:avLst/>
            </a:prstGeom>
            <a:solidFill>
              <a:srgbClr val="4461FF">
                <a:alpha val="451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83" name="线条"/>
            <p:cNvSpPr/>
            <p:nvPr/>
          </p:nvSpPr>
          <p:spPr>
            <a:xfrm flipV="1">
              <a:off x="1076584" y="523478"/>
              <a:ext cx="1" cy="408941"/>
            </a:xfrm>
            <a:prstGeom prst="line">
              <a:avLst/>
            </a:prstGeom>
            <a:noFill/>
            <a:ln w="25400" cap="flat">
              <a:solidFill>
                <a:srgbClr val="4461FF"/>
              </a:solidFill>
              <a:prstDash val="solid"/>
              <a:miter lim="8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84" name="圆角矩形"/>
            <p:cNvSpPr/>
            <p:nvPr/>
          </p:nvSpPr>
          <p:spPr>
            <a:xfrm>
              <a:off x="111125" y="-83518"/>
              <a:ext cx="2460250" cy="728042"/>
            </a:xfrm>
            <a:prstGeom prst="roundRect">
              <a:avLst>
                <a:gd name="adj" fmla="val 45134"/>
              </a:avLst>
            </a:prstGeom>
            <a:gradFill flip="none" rotWithShape="1">
              <a:gsLst>
                <a:gs pos="0">
                  <a:srgbClr val="4461FF"/>
                </a:gs>
                <a:gs pos="100000">
                  <a:srgbClr val="3FA0F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85" name="员工宿舍"/>
            <p:cNvSpPr txBox="1"/>
            <p:nvPr/>
          </p:nvSpPr>
          <p:spPr>
            <a:xfrm>
              <a:off x="154538" y="-79457"/>
              <a:ext cx="2416837" cy="687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t">
              <a:spAutoFit/>
            </a:bodyPr>
            <a:lstStyle>
              <a:lvl1pPr defTabSz="457200">
                <a:defRPr sz="14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lang="zh-CN" sz="1590" b="1" dirty="0"/>
                <a:t>技术交流</a:t>
              </a:r>
              <a:r>
                <a:rPr lang="zh-CN" sz="1590" b="1" dirty="0" smtClean="0"/>
                <a:t>中心</a:t>
              </a:r>
              <a:r>
                <a:rPr lang="en-US" altLang="zh-CN" sz="1590" b="1" dirty="0" smtClean="0"/>
                <a:t>&amp;</a:t>
              </a:r>
              <a:r>
                <a:rPr lang="zh-CN" altLang="en-US" sz="1590" b="1" dirty="0" smtClean="0"/>
                <a:t>员工宿舍</a:t>
              </a:r>
              <a:endParaRPr lang="zh-CN" sz="1390" dirty="0"/>
            </a:p>
            <a:p>
              <a:pPr algn="ctr">
                <a:lnSpc>
                  <a:spcPct val="130000"/>
                </a:lnSpc>
              </a:pPr>
              <a:r>
                <a:rPr lang="en-US" altLang="zh-CN" sz="1390" dirty="0"/>
                <a:t>3.08</a:t>
              </a:r>
              <a:r>
                <a:rPr lang="zh-CN" altLang="en-US" sz="1390" dirty="0"/>
                <a:t>万平方米</a:t>
              </a:r>
              <a:endParaRPr lang="zh-CN" altLang="en-US" sz="1390" dirty="0"/>
            </a:p>
          </p:txBody>
        </p:sp>
      </p:grpSp>
      <p:grpSp>
        <p:nvGrpSpPr>
          <p:cNvPr id="291" name="成组"/>
          <p:cNvGrpSpPr/>
          <p:nvPr/>
        </p:nvGrpSpPr>
        <p:grpSpPr>
          <a:xfrm>
            <a:off x="927260" y="2613330"/>
            <a:ext cx="981164" cy="788830"/>
            <a:chOff x="0" y="0"/>
            <a:chExt cx="988062" cy="794374"/>
          </a:xfrm>
        </p:grpSpPr>
        <p:sp>
          <p:nvSpPr>
            <p:cNvPr id="287" name="椭圆形"/>
            <p:cNvSpPr/>
            <p:nvPr/>
          </p:nvSpPr>
          <p:spPr>
            <a:xfrm>
              <a:off x="334399" y="644695"/>
              <a:ext cx="319262" cy="149679"/>
            </a:xfrm>
            <a:prstGeom prst="ellipse">
              <a:avLst/>
            </a:prstGeom>
            <a:solidFill>
              <a:srgbClr val="4461FF">
                <a:alpha val="451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88" name="线条"/>
            <p:cNvSpPr/>
            <p:nvPr/>
          </p:nvSpPr>
          <p:spPr>
            <a:xfrm flipV="1">
              <a:off x="494030" y="301228"/>
              <a:ext cx="1" cy="408941"/>
            </a:xfrm>
            <a:prstGeom prst="line">
              <a:avLst/>
            </a:prstGeom>
            <a:noFill/>
            <a:ln w="25400" cap="flat">
              <a:solidFill>
                <a:srgbClr val="4461FF"/>
              </a:solidFill>
              <a:prstDash val="solid"/>
              <a:miter lim="8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89" name="圆角矩形"/>
            <p:cNvSpPr/>
            <p:nvPr/>
          </p:nvSpPr>
          <p:spPr>
            <a:xfrm>
              <a:off x="0" y="0"/>
              <a:ext cx="988062" cy="422077"/>
            </a:xfrm>
            <a:prstGeom prst="roundRect">
              <a:avLst>
                <a:gd name="adj" fmla="val 45134"/>
              </a:avLst>
            </a:prstGeom>
            <a:gradFill flip="none" rotWithShape="1">
              <a:gsLst>
                <a:gs pos="0">
                  <a:srgbClr val="4461FF"/>
                </a:gs>
                <a:gs pos="100000">
                  <a:srgbClr val="3FA0F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90" name="班车点"/>
            <p:cNvSpPr txBox="1"/>
            <p:nvPr/>
          </p:nvSpPr>
          <p:spPr>
            <a:xfrm>
              <a:off x="175260" y="38318"/>
              <a:ext cx="624117" cy="30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399" tIns="45399" rIns="45399" bIns="45399" numCol="1" anchor="t">
              <a:spAutoFit/>
            </a:bodyPr>
            <a:lstStyle>
              <a:lvl1pPr defTabSz="457200">
                <a:defRPr sz="14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sz="1390"/>
                <a:t>班车点</a:t>
              </a:r>
              <a:endParaRPr sz="1390"/>
            </a:p>
          </p:txBody>
        </p:sp>
      </p:grpSp>
      <p:grpSp>
        <p:nvGrpSpPr>
          <p:cNvPr id="296" name="成组"/>
          <p:cNvGrpSpPr/>
          <p:nvPr/>
        </p:nvGrpSpPr>
        <p:grpSpPr>
          <a:xfrm>
            <a:off x="5821759" y="1051588"/>
            <a:ext cx="1495703" cy="1349818"/>
            <a:chOff x="-292417" y="-564932"/>
            <a:chExt cx="1506218" cy="1359307"/>
          </a:xfrm>
        </p:grpSpPr>
        <p:sp>
          <p:nvSpPr>
            <p:cNvPr id="292" name="椭圆形"/>
            <p:cNvSpPr/>
            <p:nvPr/>
          </p:nvSpPr>
          <p:spPr>
            <a:xfrm>
              <a:off x="334399" y="644696"/>
              <a:ext cx="319262" cy="149679"/>
            </a:xfrm>
            <a:prstGeom prst="ellipse">
              <a:avLst/>
            </a:prstGeom>
            <a:solidFill>
              <a:srgbClr val="4461FF">
                <a:alpha val="451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93" name="线条"/>
            <p:cNvSpPr/>
            <p:nvPr/>
          </p:nvSpPr>
          <p:spPr>
            <a:xfrm flipV="1">
              <a:off x="494030" y="301228"/>
              <a:ext cx="1" cy="408941"/>
            </a:xfrm>
            <a:prstGeom prst="line">
              <a:avLst/>
            </a:prstGeom>
            <a:noFill/>
            <a:ln w="25400" cap="flat">
              <a:solidFill>
                <a:srgbClr val="4461FF"/>
              </a:solidFill>
              <a:prstDash val="solid"/>
              <a:miter lim="8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94" name="圆角矩形"/>
            <p:cNvSpPr/>
            <p:nvPr/>
          </p:nvSpPr>
          <p:spPr>
            <a:xfrm>
              <a:off x="-292417" y="-564932"/>
              <a:ext cx="1506218" cy="9874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61FF"/>
                </a:gs>
                <a:gs pos="100000">
                  <a:srgbClr val="3FA0F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295" name="办公大楼"/>
            <p:cNvSpPr txBox="1"/>
            <p:nvPr/>
          </p:nvSpPr>
          <p:spPr>
            <a:xfrm>
              <a:off x="-184206" y="-530642"/>
              <a:ext cx="1289799" cy="770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399" tIns="45399" rIns="45399" bIns="45399" numCol="1" anchor="t">
              <a:spAutoFit/>
            </a:bodyPr>
            <a:lstStyle>
              <a:lvl1pPr defTabSz="457200">
                <a:defRPr sz="14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lang="zh-CN" sz="1985" b="1"/>
                <a:t>主楼</a:t>
              </a:r>
              <a:endParaRPr lang="zh-CN" sz="1390" b="1"/>
            </a:p>
            <a:p>
              <a:pPr algn="ctr">
                <a:lnSpc>
                  <a:spcPct val="130000"/>
                </a:lnSpc>
              </a:pPr>
              <a:r>
                <a:rPr lang="en-US" altLang="zh-CN" sz="1390" b="1"/>
                <a:t>11.54</a:t>
              </a:r>
              <a:r>
                <a:rPr lang="zh-CN" altLang="en-US" sz="1390" b="1"/>
                <a:t>万平方米</a:t>
              </a:r>
              <a:endParaRPr lang="zh-CN" altLang="en-US" sz="1390" b="1"/>
            </a:p>
          </p:txBody>
        </p:sp>
      </p:grpSp>
      <p:pic>
        <p:nvPicPr>
          <p:cNvPr id="297" name="WechatIMG32.jpeg" descr="WechatIMG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190" y="4436745"/>
            <a:ext cx="2335530" cy="23469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379928" y="4616987"/>
            <a:ext cx="6727512" cy="1927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占地面积</a:t>
            </a:r>
            <a:r>
              <a:rPr lang="en-US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8.75</a:t>
            </a:r>
            <a:r>
              <a:rPr lang="zh-CN" altLang="en-US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万平方米</a:t>
            </a:r>
            <a:endParaRPr lang="en-US" altLang="zh-CN" sz="198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建筑面积：</a:t>
            </a:r>
            <a:r>
              <a:rPr lang="en-US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21.6</a:t>
            </a:r>
            <a:r>
              <a:rPr lang="zh-CN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万平方米（一、二期）</a:t>
            </a:r>
            <a:endParaRPr lang="zh-CN" altLang="zh-CN" sz="198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一期建筑面积：</a:t>
            </a:r>
            <a:r>
              <a:rPr lang="en-US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16.0</a:t>
            </a:r>
            <a:r>
              <a:rPr lang="zh-CN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万平方米</a:t>
            </a:r>
            <a:endParaRPr lang="zh-CN" altLang="en-US" sz="198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一期已完成投资</a:t>
            </a:r>
            <a:r>
              <a:rPr lang="en-US" altLang="zh-CN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11.6</a:t>
            </a:r>
            <a:r>
              <a:rPr lang="zh-CN" altLang="en-US" sz="198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lang="zh-CN" altLang="zh-CN" sz="198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2" name="Rectangle 45"/>
          <p:cNvSpPr txBox="1"/>
          <p:nvPr/>
        </p:nvSpPr>
        <p:spPr>
          <a:xfrm>
            <a:off x="470396" y="400115"/>
            <a:ext cx="5351637" cy="28829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457200">
              <a:lnSpc>
                <a:spcPct val="70000"/>
              </a:lnSpc>
              <a:defRPr sz="27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 sz="2680"/>
              <a:t>大连华信软件园</a:t>
            </a:r>
            <a:endParaRPr lang="zh-CN" sz="2680"/>
          </a:p>
        </p:txBody>
      </p:sp>
      <p:grpSp>
        <p:nvGrpSpPr>
          <p:cNvPr id="4" name="成组"/>
          <p:cNvGrpSpPr/>
          <p:nvPr/>
        </p:nvGrpSpPr>
        <p:grpSpPr>
          <a:xfrm>
            <a:off x="1665024" y="1267701"/>
            <a:ext cx="1115472" cy="788830"/>
            <a:chOff x="0" y="0"/>
            <a:chExt cx="1123314" cy="794374"/>
          </a:xfrm>
        </p:grpSpPr>
        <p:sp>
          <p:nvSpPr>
            <p:cNvPr id="5" name="椭圆形"/>
            <p:cNvSpPr/>
            <p:nvPr/>
          </p:nvSpPr>
          <p:spPr>
            <a:xfrm>
              <a:off x="414409" y="644695"/>
              <a:ext cx="319262" cy="149679"/>
            </a:xfrm>
            <a:prstGeom prst="ellipse">
              <a:avLst/>
            </a:prstGeom>
            <a:solidFill>
              <a:srgbClr val="4461FF">
                <a:alpha val="451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6" name="线条"/>
            <p:cNvSpPr/>
            <p:nvPr/>
          </p:nvSpPr>
          <p:spPr>
            <a:xfrm flipV="1">
              <a:off x="574040" y="301228"/>
              <a:ext cx="1" cy="408941"/>
            </a:xfrm>
            <a:prstGeom prst="line">
              <a:avLst/>
            </a:prstGeom>
            <a:noFill/>
            <a:ln w="25400" cap="flat">
              <a:solidFill>
                <a:srgbClr val="4461FF"/>
              </a:solidFill>
              <a:prstDash val="solid"/>
              <a:miter lim="800000"/>
            </a:ln>
            <a:effectLst/>
          </p:spPr>
          <p:txBody>
            <a:bodyPr wrap="square" lIns="45399" tIns="45399" rIns="45399" bIns="45399" numCol="1" anchor="t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7" name="圆角矩形"/>
            <p:cNvSpPr/>
            <p:nvPr/>
          </p:nvSpPr>
          <p:spPr>
            <a:xfrm>
              <a:off x="0" y="0"/>
              <a:ext cx="1123314" cy="422274"/>
            </a:xfrm>
            <a:prstGeom prst="roundRect">
              <a:avLst>
                <a:gd name="adj" fmla="val 45134"/>
              </a:avLst>
            </a:prstGeom>
            <a:gradFill flip="none" rotWithShape="1">
              <a:gsLst>
                <a:gs pos="0">
                  <a:srgbClr val="4461FF"/>
                </a:gs>
                <a:gs pos="100000">
                  <a:srgbClr val="3FA0F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399" tIns="45399" rIns="45399" bIns="45399" numCol="1" anchor="ctr">
              <a:noAutofit/>
            </a:bodyPr>
            <a:lstStyle/>
            <a:p>
              <a:pPr defTabSz="457200">
                <a:defRPr>
                  <a:latin typeface="思源黑体"/>
                  <a:ea typeface="思源黑体"/>
                  <a:cs typeface="思源黑体"/>
                  <a:sym typeface="思源黑体"/>
                </a:defRPr>
              </a:pPr>
              <a:endParaRPr sz="1785"/>
            </a:p>
          </p:txBody>
        </p:sp>
        <p:sp>
          <p:nvSpPr>
            <p:cNvPr id="8" name="班车点"/>
            <p:cNvSpPr txBox="1"/>
            <p:nvPr/>
          </p:nvSpPr>
          <p:spPr>
            <a:xfrm>
              <a:off x="175260" y="38318"/>
              <a:ext cx="801888" cy="30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399" tIns="45399" rIns="45399" bIns="45399" numCol="1" anchor="t">
              <a:spAutoFit/>
            </a:bodyPr>
            <a:lstStyle>
              <a:lvl1pPr defTabSz="457200">
                <a:defRPr sz="14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sz="1390"/>
                <a:t>二期工程</a:t>
              </a:r>
              <a:endParaRPr lang="zh-CN" sz="139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865995" y="3913505"/>
            <a:ext cx="2078990" cy="5232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399" tIns="45399" rIns="45399" bIns="45399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VR</a:t>
            </a:r>
            <a:r>
              <a:rPr kumimoji="0" lang="zh-CN" altLang="en-US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全景图</a:t>
            </a: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等线" panose="02010600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4411" y="244009"/>
            <a:ext cx="2684951" cy="3058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-84081" y="23942"/>
            <a:ext cx="12276083" cy="6810116"/>
          </a:xfrm>
          <a:prstGeom prst="rect">
            <a:avLst/>
          </a:prstGeom>
          <a:solidFill>
            <a:srgbClr val="0070C0">
              <a:alpha val="34000"/>
            </a:srgbClr>
          </a:solidFill>
          <a:ln>
            <a:solidFill>
              <a:srgbClr val="2E5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95"/>
            <a:endParaRPr lang="zh-CN" altLang="en-US" sz="1785">
              <a:solidFill>
                <a:prstClr val="white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19143" y="1391183"/>
            <a:ext cx="4643697" cy="4967997"/>
            <a:chOff x="273269" y="1376855"/>
            <a:chExt cx="3731172" cy="5002928"/>
          </a:xfrm>
        </p:grpSpPr>
        <p:grpSp>
          <p:nvGrpSpPr>
            <p:cNvPr id="6" name="组合 5"/>
            <p:cNvGrpSpPr/>
            <p:nvPr/>
          </p:nvGrpSpPr>
          <p:grpSpPr>
            <a:xfrm>
              <a:off x="273269" y="1376855"/>
              <a:ext cx="3731172" cy="3752196"/>
              <a:chOff x="273269" y="1376855"/>
              <a:chExt cx="3731172" cy="3752196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9" t="4647" r="16090" b="65464"/>
              <a:stretch>
                <a:fillRect/>
              </a:stretch>
            </p:blipFill>
            <p:spPr>
              <a:xfrm flipH="1">
                <a:off x="273269" y="1376855"/>
                <a:ext cx="3731172" cy="1250732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9" t="4647" r="16090" b="65464"/>
              <a:stretch>
                <a:fillRect/>
              </a:stretch>
            </p:blipFill>
            <p:spPr>
              <a:xfrm flipH="1">
                <a:off x="273269" y="2627587"/>
                <a:ext cx="3731172" cy="125073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9" t="4647" r="16090" b="65464"/>
              <a:stretch>
                <a:fillRect/>
              </a:stretch>
            </p:blipFill>
            <p:spPr>
              <a:xfrm flipH="1">
                <a:off x="273269" y="3878319"/>
                <a:ext cx="3731172" cy="1250732"/>
              </a:xfrm>
              <a:prstGeom prst="rect">
                <a:avLst/>
              </a:prstGeom>
            </p:spPr>
          </p:pic>
        </p:grp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9" t="4647" r="16090" b="65464"/>
            <a:stretch>
              <a:fillRect/>
            </a:stretch>
          </p:blipFill>
          <p:spPr>
            <a:xfrm flipH="1">
              <a:off x="273269" y="5129051"/>
              <a:ext cx="3731172" cy="1250732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 flipH="1">
            <a:off x="7628224" y="1391183"/>
            <a:ext cx="4547318" cy="4967997"/>
            <a:chOff x="273269" y="1376855"/>
            <a:chExt cx="3731172" cy="5002928"/>
          </a:xfrm>
        </p:grpSpPr>
        <p:grpSp>
          <p:nvGrpSpPr>
            <p:cNvPr id="24" name="组合 23"/>
            <p:cNvGrpSpPr/>
            <p:nvPr/>
          </p:nvGrpSpPr>
          <p:grpSpPr>
            <a:xfrm>
              <a:off x="273269" y="1376855"/>
              <a:ext cx="3731172" cy="3752196"/>
              <a:chOff x="273269" y="1376855"/>
              <a:chExt cx="3731172" cy="3752196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9" t="4647" r="16090" b="65464"/>
              <a:stretch>
                <a:fillRect/>
              </a:stretch>
            </p:blipFill>
            <p:spPr>
              <a:xfrm flipH="1">
                <a:off x="273269" y="1376855"/>
                <a:ext cx="3731172" cy="125073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9" t="4647" r="16090" b="65464"/>
              <a:stretch>
                <a:fillRect/>
              </a:stretch>
            </p:blipFill>
            <p:spPr>
              <a:xfrm flipH="1">
                <a:off x="273269" y="2627587"/>
                <a:ext cx="3731172" cy="125073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9" t="4647" r="16090" b="65464"/>
              <a:stretch>
                <a:fillRect/>
              </a:stretch>
            </p:blipFill>
            <p:spPr>
              <a:xfrm flipH="1">
                <a:off x="273269" y="3878319"/>
                <a:ext cx="3731172" cy="1250732"/>
              </a:xfrm>
              <a:prstGeom prst="rect">
                <a:avLst/>
              </a:prstGeom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9" t="4647" r="16090" b="65464"/>
            <a:stretch>
              <a:fillRect/>
            </a:stretch>
          </p:blipFill>
          <p:spPr>
            <a:xfrm flipH="1">
              <a:off x="273269" y="5129051"/>
              <a:ext cx="3731172" cy="1250732"/>
            </a:xfrm>
            <a:prstGeom prst="rect">
              <a:avLst/>
            </a:prstGeom>
          </p:spPr>
        </p:pic>
      </p:grpSp>
      <p:sp>
        <p:nvSpPr>
          <p:cNvPr id="4" name="TextBox 29"/>
          <p:cNvSpPr txBox="1"/>
          <p:nvPr/>
        </p:nvSpPr>
        <p:spPr>
          <a:xfrm>
            <a:off x="4877940" y="346422"/>
            <a:ext cx="235204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495"/>
            <a:r>
              <a:rPr lang="zh-CN" altLang="en-US" sz="397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Nexa Bold" charset="0"/>
              </a:rPr>
              <a:t>华信成就</a:t>
            </a:r>
            <a:endParaRPr lang="en-US" sz="3970" b="1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Nexa Bold" charset="0"/>
            </a:endParaRPr>
          </a:p>
        </p:txBody>
      </p:sp>
      <p:sp>
        <p:nvSpPr>
          <p:cNvPr id="5" name="TextBox 40"/>
          <p:cNvSpPr txBox="1"/>
          <p:nvPr/>
        </p:nvSpPr>
        <p:spPr>
          <a:xfrm>
            <a:off x="8190235" y="4297523"/>
            <a:ext cx="3062605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en-US" altLang="zh-CN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IAOP</a:t>
            </a:r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全球外包企业</a:t>
            </a:r>
            <a:r>
              <a:rPr lang="en-US" altLang="zh-CN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强</a:t>
            </a:r>
            <a:endParaRPr lang="zh-CN" altLang="en-US" sz="1985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9" y="1516496"/>
            <a:ext cx="4414345" cy="4383523"/>
          </a:xfrm>
          <a:prstGeom prst="rect">
            <a:avLst/>
          </a:prstGeom>
        </p:spPr>
      </p:pic>
      <p:sp>
        <p:nvSpPr>
          <p:cNvPr id="29" name="TextBox 40"/>
          <p:cNvSpPr txBox="1"/>
          <p:nvPr/>
        </p:nvSpPr>
        <p:spPr>
          <a:xfrm>
            <a:off x="631876" y="3008906"/>
            <a:ext cx="3468370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国家规划布局内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重点</a:t>
            </a:r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软件企业</a:t>
            </a:r>
            <a:endParaRPr lang="zh-CN" altLang="en-US" sz="19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40"/>
          <p:cNvSpPr txBox="1"/>
          <p:nvPr/>
        </p:nvSpPr>
        <p:spPr>
          <a:xfrm>
            <a:off x="1144839" y="4266270"/>
            <a:ext cx="2457450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技术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先进型</a:t>
            </a:r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服务企业</a:t>
            </a:r>
            <a:endParaRPr lang="zh-CN" altLang="en-US" sz="19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40"/>
          <p:cNvSpPr txBox="1"/>
          <p:nvPr/>
        </p:nvSpPr>
        <p:spPr>
          <a:xfrm>
            <a:off x="1312689" y="5502698"/>
            <a:ext cx="1951990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国家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创新型</a:t>
            </a:r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企业</a:t>
            </a:r>
            <a:endParaRPr lang="zh-CN" altLang="en-US" sz="19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40"/>
          <p:cNvSpPr txBox="1"/>
          <p:nvPr/>
        </p:nvSpPr>
        <p:spPr>
          <a:xfrm>
            <a:off x="8100387" y="1771767"/>
            <a:ext cx="3468370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中国软件业务收入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前百家</a:t>
            </a:r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企业</a:t>
            </a:r>
            <a:endParaRPr lang="zh-CN" altLang="en-US" sz="19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40"/>
          <p:cNvSpPr txBox="1"/>
          <p:nvPr/>
        </p:nvSpPr>
        <p:spPr>
          <a:xfrm>
            <a:off x="8133116" y="2961068"/>
            <a:ext cx="3543300" cy="671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495"/>
            <a:r>
              <a:rPr lang="zh-CN" altLang="en-US" sz="18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软件与信息技术服务综合竞争力</a:t>
            </a:r>
            <a:endParaRPr lang="en-US" altLang="zh-CN" sz="18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12495"/>
            <a:r>
              <a:rPr lang="zh-CN" altLang="en-US" sz="18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百强</a:t>
            </a:r>
            <a:r>
              <a:rPr lang="zh-CN" altLang="en-US" sz="18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企业</a:t>
            </a:r>
            <a:endParaRPr lang="zh-CN" altLang="en-US" sz="18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40"/>
          <p:cNvSpPr txBox="1"/>
          <p:nvPr/>
        </p:nvSpPr>
        <p:spPr>
          <a:xfrm>
            <a:off x="977669" y="1771767"/>
            <a:ext cx="2710180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十大数字服务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领军</a:t>
            </a:r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企业</a:t>
            </a:r>
            <a:endParaRPr lang="zh-CN" altLang="en-US" sz="1985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40"/>
          <p:cNvSpPr txBox="1"/>
          <p:nvPr/>
        </p:nvSpPr>
        <p:spPr>
          <a:xfrm>
            <a:off x="8370125" y="5502698"/>
            <a:ext cx="2710180" cy="39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95"/>
            <a:r>
              <a:rPr lang="zh-CN" altLang="en-US" sz="198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中国软件出口企业</a:t>
            </a:r>
            <a:r>
              <a:rPr lang="zh-CN" altLang="en-US" sz="198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第二</a:t>
            </a:r>
            <a:endParaRPr lang="zh-CN" altLang="en-US" sz="1985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125" y="0"/>
            <a:ext cx="12192000" cy="7007256"/>
          </a:xfrm>
          <a:prstGeom prst="rect">
            <a:avLst/>
          </a:prstGeom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532263" y="155099"/>
            <a:ext cx="271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rgbClr val="0E6FA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业务主航道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圆角矩形 28"/>
          <p:cNvSpPr/>
          <p:nvPr/>
        </p:nvSpPr>
        <p:spPr bwMode="auto">
          <a:xfrm>
            <a:off x="6548637" y="1094441"/>
            <a:ext cx="4448167" cy="693229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108775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国内市场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圆角矩形 30"/>
          <p:cNvSpPr/>
          <p:nvPr/>
        </p:nvSpPr>
        <p:spPr bwMode="auto">
          <a:xfrm>
            <a:off x="1543894" y="1094441"/>
            <a:ext cx="4448167" cy="693229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108775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国际市场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圆角矩形 31"/>
          <p:cNvSpPr/>
          <p:nvPr/>
        </p:nvSpPr>
        <p:spPr bwMode="auto">
          <a:xfrm>
            <a:off x="1543894" y="2930742"/>
            <a:ext cx="988422" cy="2253393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产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品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服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务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圆角矩形 32"/>
          <p:cNvSpPr/>
          <p:nvPr/>
        </p:nvSpPr>
        <p:spPr bwMode="auto">
          <a:xfrm>
            <a:off x="3828434" y="2920148"/>
            <a:ext cx="1028972" cy="2253393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数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字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技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术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圆角矩形 33"/>
          <p:cNvSpPr/>
          <p:nvPr/>
        </p:nvSpPr>
        <p:spPr bwMode="auto">
          <a:xfrm>
            <a:off x="1543894" y="1967246"/>
            <a:ext cx="2177749" cy="693229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108775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服务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圆角矩形 34"/>
          <p:cNvSpPr/>
          <p:nvPr/>
        </p:nvSpPr>
        <p:spPr bwMode="auto">
          <a:xfrm>
            <a:off x="3814806" y="1967246"/>
            <a:ext cx="2177749" cy="693229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108775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解决方案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4980847" y="2921777"/>
            <a:ext cx="1028972" cy="2253393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服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务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圆角矩形 45"/>
          <p:cNvSpPr/>
          <p:nvPr/>
        </p:nvSpPr>
        <p:spPr bwMode="auto">
          <a:xfrm>
            <a:off x="1539620" y="5368174"/>
            <a:ext cx="9457185" cy="6932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108775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技术拉通 基础支持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27437" y="2600303"/>
            <a:ext cx="358820" cy="28446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0" tIns="43180" rIns="0" bIns="43180" numCol="1" rtlCol="0" anchor="ctr" anchorCtr="0" compatLnSpc="1"/>
          <a:lstStyle>
            <a:defPPr>
              <a:defRPr lang="zh-CN"/>
            </a:defPPr>
            <a:lvl1pPr marR="0" lvl="0" indent="0" algn="ctr" defTabSz="108839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Tx/>
              <a:buNone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087755"/>
            <a:r>
              <a:rPr lang="zh-CN" altLang="en-US" sz="1800" dirty="0">
                <a:solidFill>
                  <a:srgbClr val="4D92C1"/>
                </a:solidFill>
                <a:latin typeface="微软雅黑" panose="020B0503020204020204" charset="-122"/>
                <a:ea typeface="微软雅黑" panose="020B0503020204020204" charset="-122"/>
              </a:rPr>
              <a:t>战略协同</a:t>
            </a:r>
            <a:endParaRPr lang="zh-CN" altLang="en-US" sz="1800" dirty="0">
              <a:solidFill>
                <a:srgbClr val="4D92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2689152" y="2914624"/>
            <a:ext cx="988422" cy="2253393"/>
          </a:xfrm>
          <a:prstGeom prst="roundRect">
            <a:avLst/>
          </a:prstGeom>
          <a:solidFill>
            <a:srgbClr val="55638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开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发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服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务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圆角矩形 36"/>
          <p:cNvSpPr/>
          <p:nvPr/>
        </p:nvSpPr>
        <p:spPr bwMode="auto">
          <a:xfrm>
            <a:off x="6547124" y="1979424"/>
            <a:ext cx="2439113" cy="692709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产品</a:t>
            </a:r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·</a:t>
            </a: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解决方案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50" name="圆角矩形 42"/>
          <p:cNvSpPr/>
          <p:nvPr/>
        </p:nvSpPr>
        <p:spPr bwMode="auto">
          <a:xfrm>
            <a:off x="9074083" y="1959276"/>
            <a:ext cx="1973772" cy="692709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服务</a:t>
            </a:r>
            <a:endParaRPr lang="en-US" altLang="ja-JP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51" name="圆角矩形 43"/>
          <p:cNvSpPr/>
          <p:nvPr/>
        </p:nvSpPr>
        <p:spPr bwMode="auto">
          <a:xfrm>
            <a:off x="9474870" y="2870037"/>
            <a:ext cx="349808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专业服务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52" name="圆角矩形 44"/>
          <p:cNvSpPr/>
          <p:nvPr/>
        </p:nvSpPr>
        <p:spPr bwMode="auto">
          <a:xfrm>
            <a:off x="9875657" y="2870037"/>
            <a:ext cx="349808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lvl="0" algn="ctr" defTabSz="740410">
              <a:lnSpc>
                <a:spcPct val="90000"/>
              </a:lnSpc>
              <a:spcAft>
                <a:spcPts val="460"/>
              </a:spcAft>
              <a:buClr>
                <a:srgbClr val="CC9900"/>
              </a:buClr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运维服务</a:t>
            </a:r>
            <a:endParaRPr lang="ja-JP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53" name="圆角矩形 45"/>
          <p:cNvSpPr/>
          <p:nvPr/>
        </p:nvSpPr>
        <p:spPr bwMode="auto">
          <a:xfrm>
            <a:off x="10276444" y="2870037"/>
            <a:ext cx="349808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运营服务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6" name="圆角矩形 46"/>
          <p:cNvSpPr/>
          <p:nvPr/>
        </p:nvSpPr>
        <p:spPr bwMode="auto">
          <a:xfrm>
            <a:off x="10677230" y="2870037"/>
            <a:ext cx="349808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人力服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务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7" name="圆角矩形 47"/>
          <p:cNvSpPr/>
          <p:nvPr/>
        </p:nvSpPr>
        <p:spPr bwMode="auto">
          <a:xfrm>
            <a:off x="6544224" y="2883844"/>
            <a:ext cx="350566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智能制造</a:t>
            </a:r>
            <a:endParaRPr lang="en-US" altLang="ja-JP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8" name="圆角矩形 48"/>
          <p:cNvSpPr/>
          <p:nvPr/>
        </p:nvSpPr>
        <p:spPr bwMode="auto">
          <a:xfrm>
            <a:off x="6950528" y="2883844"/>
            <a:ext cx="362629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智慧应急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9" name="圆角矩形 49"/>
          <p:cNvSpPr/>
          <p:nvPr/>
        </p:nvSpPr>
        <p:spPr bwMode="auto">
          <a:xfrm>
            <a:off x="7368895" y="2883844"/>
            <a:ext cx="362629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移动金融</a:t>
            </a:r>
            <a:endParaRPr lang="en-US" altLang="ja-JP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80" name="圆角矩形 50"/>
          <p:cNvSpPr/>
          <p:nvPr/>
        </p:nvSpPr>
        <p:spPr bwMode="auto">
          <a:xfrm>
            <a:off x="7787262" y="2883844"/>
            <a:ext cx="362629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汽车综合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81" name="圆角矩形 55"/>
          <p:cNvSpPr/>
          <p:nvPr/>
        </p:nvSpPr>
        <p:spPr bwMode="auto">
          <a:xfrm>
            <a:off x="9074083" y="2870037"/>
            <a:ext cx="349808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产品服务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82" name="圆角矩形 28"/>
          <p:cNvSpPr/>
          <p:nvPr/>
        </p:nvSpPr>
        <p:spPr bwMode="auto">
          <a:xfrm>
            <a:off x="8205629" y="2890486"/>
            <a:ext cx="362629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双碳综合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83" name="圆角矩形 29"/>
          <p:cNvSpPr/>
          <p:nvPr/>
        </p:nvSpPr>
        <p:spPr bwMode="auto">
          <a:xfrm>
            <a:off x="8623994" y="2893393"/>
            <a:ext cx="362629" cy="2253393"/>
          </a:xfrm>
          <a:prstGeom prst="roundRect">
            <a:avLst/>
          </a:prstGeom>
          <a:solidFill>
            <a:srgbClr val="CD8A5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43180" rIns="0" bIns="43180" numCol="1" rtlCol="0" anchor="ctr" anchorCtr="0" compatLnSpc="1"/>
          <a:lstStyle/>
          <a:p>
            <a:pPr algn="ctr" defTabSz="74041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智慧园区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84" name="文本框 83"/>
          <p:cNvSpPr txBox="1"/>
          <p:nvPr/>
        </p:nvSpPr>
        <p:spPr bwMode="auto">
          <a:xfrm>
            <a:off x="5226209" y="3492930"/>
            <a:ext cx="43755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IT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0" y="0"/>
            <a:ext cx="12173429" cy="7007255"/>
          </a:xfrm>
          <a:prstGeom prst="rect">
            <a:avLst/>
          </a:prstGeom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63" y="0"/>
            <a:ext cx="1078987" cy="364154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789113" y="155099"/>
            <a:ext cx="271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集团业务领域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25685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465103" y="409936"/>
            <a:ext cx="11429412" cy="5888692"/>
            <a:chOff x="-54005" y="448312"/>
            <a:chExt cx="11349610" cy="5888692"/>
          </a:xfrm>
        </p:grpSpPr>
        <p:pic>
          <p:nvPicPr>
            <p:cNvPr id="55" name="图片 54" descr="03-04-03副本"/>
            <p:cNvPicPr>
              <a:picLocks noChangeAspect="1"/>
            </p:cNvPicPr>
            <p:nvPr/>
          </p:nvPicPr>
          <p:blipFill>
            <a:blip r:embed="rId3"/>
            <a:srcRect b="29280"/>
            <a:stretch>
              <a:fillRect/>
            </a:stretch>
          </p:blipFill>
          <p:spPr>
            <a:xfrm>
              <a:off x="1561965" y="1787010"/>
              <a:ext cx="7757729" cy="356637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9854502" y="3007728"/>
              <a:ext cx="1224916" cy="684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运输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邮政 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批发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零售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住宿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餐饮服务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491230" y="4276787"/>
              <a:ext cx="1224915" cy="481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离散制造</a:t>
              </a:r>
              <a:endParaRPr kumimoji="0" lang="en-US" altLang="zh-CN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装备制造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167123" y="5449327"/>
              <a:ext cx="1091788" cy="887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银行　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证券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保险　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非银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875816" y="5624890"/>
              <a:ext cx="1605822" cy="684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城市治理 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政务服务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烟草业务 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交通业务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-54005" y="4311468"/>
              <a:ext cx="2439035" cy="481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生命科学  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保险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医院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临床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检查 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医用影像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421327" y="2483545"/>
              <a:ext cx="1546785" cy="684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生产管理 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能源 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结算管理 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销售管理 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SCM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业务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149538" y="1541867"/>
              <a:ext cx="1029336" cy="684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居民信息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行政管理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公共业务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579078" y="1003194"/>
              <a:ext cx="2439035" cy="481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能源（基础能源、核能、石油、电网等）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8967689" y="890178"/>
              <a:ext cx="2327916" cy="904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移动通信         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信息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网络服务  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 IP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网络</a:t>
              </a: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/OPS   </a:t>
              </a:r>
              <a:endParaRPr kumimoji="0" lang="en-US" altLang="zh-CN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• </a:t>
              </a:r>
              <a:r>
                <a:rPr kumimoji="0" lang="zh-CN" altLang="en-US" sz="1100" b="0" i="0" u="none" strike="noStrike" kern="1200" cap="none" spc="0" normalizeH="0" baseline="0" noProof="0" dirty="0">
                  <a:ln w="6350">
                    <a:noFill/>
                  </a:ln>
                  <a:solidFill>
                    <a:srgbClr val="0E6FA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网络通信</a:t>
              </a:r>
              <a:endPara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226676" y="1116028"/>
              <a:ext cx="102933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公共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85909" y="1987400"/>
              <a:ext cx="102933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产业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372507" y="3854053"/>
              <a:ext cx="1029335" cy="397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医疗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739207" y="5231573"/>
              <a:ext cx="3017379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政府、民生、交通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386408" y="4971779"/>
              <a:ext cx="1029335" cy="397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金融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8589021" y="3841115"/>
              <a:ext cx="1029335" cy="397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制造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9981689" y="2605770"/>
              <a:ext cx="102933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流通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9103688" y="448312"/>
              <a:ext cx="102933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通信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5701824" y="468719"/>
              <a:ext cx="1029335" cy="397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等线" panose="02010600030101010101" charset="-122"/>
                </a:rPr>
                <a:t>能源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endParaRPr>
            </a:p>
          </p:txBody>
        </p:sp>
        <p:cxnSp>
          <p:nvCxnSpPr>
            <p:cNvPr id="74" name="直接连接符 73"/>
            <p:cNvCxnSpPr>
              <a:stCxn id="66" idx="3"/>
            </p:cNvCxnSpPr>
            <p:nvPr/>
          </p:nvCxnSpPr>
          <p:spPr>
            <a:xfrm>
              <a:off x="1815245" y="2187454"/>
              <a:ext cx="1569084" cy="577821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75" name="直接连接符 74"/>
            <p:cNvCxnSpPr/>
            <p:nvPr/>
          </p:nvCxnSpPr>
          <p:spPr>
            <a:xfrm flipH="1">
              <a:off x="1044552" y="3679559"/>
              <a:ext cx="2828925" cy="361950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25" name="直接连接符 124"/>
            <p:cNvCxnSpPr/>
            <p:nvPr/>
          </p:nvCxnSpPr>
          <p:spPr>
            <a:xfrm flipH="1">
              <a:off x="2790432" y="4299098"/>
              <a:ext cx="1465580" cy="918210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26" name="直接连接符 125"/>
            <p:cNvCxnSpPr/>
            <p:nvPr/>
          </p:nvCxnSpPr>
          <p:spPr>
            <a:xfrm>
              <a:off x="6399852" y="3732574"/>
              <a:ext cx="918210" cy="1196975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27" name="直接连接符 126"/>
            <p:cNvCxnSpPr/>
            <p:nvPr/>
          </p:nvCxnSpPr>
          <p:spPr>
            <a:xfrm>
              <a:off x="7631441" y="3365504"/>
              <a:ext cx="1224915" cy="481965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28" name="直接连接符 127"/>
            <p:cNvCxnSpPr>
              <a:endCxn id="71" idx="1"/>
            </p:cNvCxnSpPr>
            <p:nvPr/>
          </p:nvCxnSpPr>
          <p:spPr>
            <a:xfrm>
              <a:off x="8570719" y="2426722"/>
              <a:ext cx="1410970" cy="379102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29" name="直接连接符 128"/>
            <p:cNvCxnSpPr/>
            <p:nvPr/>
          </p:nvCxnSpPr>
          <p:spPr>
            <a:xfrm flipV="1">
              <a:off x="7550785" y="879475"/>
              <a:ext cx="1400810" cy="1502410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30" name="直接连接符 129"/>
            <p:cNvCxnSpPr/>
            <p:nvPr/>
          </p:nvCxnSpPr>
          <p:spPr>
            <a:xfrm flipH="1">
              <a:off x="5144403" y="875754"/>
              <a:ext cx="489319" cy="1341120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  <p:cxnSp>
          <p:nvCxnSpPr>
            <p:cNvPr id="131" name="直接连接符 130"/>
            <p:cNvCxnSpPr/>
            <p:nvPr/>
          </p:nvCxnSpPr>
          <p:spPr>
            <a:xfrm flipH="1" flipV="1">
              <a:off x="3917658" y="2260978"/>
              <a:ext cx="83820" cy="445135"/>
            </a:xfrm>
            <a:prstGeom prst="line">
              <a:avLst/>
            </a:prstGeom>
            <a:noFill/>
            <a:ln w="12700" cap="flat">
              <a:solidFill>
                <a:srgbClr val="375439"/>
              </a:solidFill>
              <a:prstDash val="solid"/>
              <a:miter lim="800000"/>
            </a:ln>
            <a:effectLst/>
          </p:spPr>
        </p:cxn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481" y="4681238"/>
            <a:ext cx="97544" cy="4572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88008" y="5310533"/>
            <a:ext cx="30385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特定大客户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49246" y="5753702"/>
            <a:ext cx="21487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面向国内特定战略合作伙伴，提供在岸</a:t>
            </a:r>
            <a:r>
              <a:rPr kumimoji="0" lang="en-US" altLang="zh-CN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近岸</a:t>
            </a:r>
            <a:r>
              <a:rPr kumimoji="0" lang="en-US" altLang="zh-CN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100" b="0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离岸的全方位专属团队人力服务</a:t>
            </a:r>
            <a:endParaRPr kumimoji="0" lang="zh-CN" altLang="en-US" sz="1100" b="0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2949" r="30854" b="26987"/>
          <a:stretch>
            <a:fillRect/>
          </a:stretch>
        </p:blipFill>
        <p:spPr>
          <a:xfrm>
            <a:off x="125" y="-83820"/>
            <a:ext cx="12192000" cy="7091076"/>
          </a:xfrm>
          <a:prstGeom prst="rect">
            <a:avLst/>
          </a:prstGeom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3" y="0"/>
            <a:ext cx="1078987" cy="364154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532263" y="155099"/>
            <a:ext cx="271790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E6FA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多样化的技术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E6FA6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0" y="163774"/>
            <a:ext cx="532263" cy="452990"/>
          </a:xfrm>
          <a:prstGeom prst="homePlate">
            <a:avLst/>
          </a:prstGeom>
          <a:gradFill flip="none" rotWithShape="1">
            <a:gsLst>
              <a:gs pos="0">
                <a:srgbClr val="105299"/>
              </a:gs>
              <a:gs pos="51000">
                <a:srgbClr val="3FADCE"/>
              </a:gs>
              <a:gs pos="100000">
                <a:srgbClr val="84C7A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03229" y="771863"/>
            <a:ext cx="11642839" cy="5560743"/>
            <a:chOff x="500457" y="956377"/>
            <a:chExt cx="11561547" cy="5560743"/>
          </a:xfrm>
        </p:grpSpPr>
        <p:sp>
          <p:nvSpPr>
            <p:cNvPr id="3" name="TextBox 35"/>
            <p:cNvSpPr txBox="1"/>
            <p:nvPr/>
          </p:nvSpPr>
          <p:spPr>
            <a:xfrm>
              <a:off x="8462377" y="956377"/>
              <a:ext cx="3445286" cy="53860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2495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0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Unix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Linux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Windows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KVM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V</a:t>
              </a: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M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ware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Xen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Docker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Android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iOS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Windows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Mobile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VxWorks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rPr>
                <a:t>、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OpenWRT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00457" y="1088656"/>
              <a:ext cx="11561547" cy="5428464"/>
              <a:chOff x="500457" y="1088656"/>
              <a:chExt cx="11561547" cy="5428464"/>
            </a:xfrm>
          </p:grpSpPr>
          <p:sp>
            <p:nvSpPr>
              <p:cNvPr id="7" name="矩形 47"/>
              <p:cNvSpPr/>
              <p:nvPr/>
            </p:nvSpPr>
            <p:spPr>
              <a:xfrm>
                <a:off x="8902693" y="4357327"/>
                <a:ext cx="2249335" cy="377959"/>
              </a:xfrm>
              <a:prstGeom prst="rect">
                <a:avLst/>
              </a:prstGeom>
              <a:solidFill>
                <a:srgbClr val="00B050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900">
                    <a:solidFill>
                      <a:srgbClr val="FFFFFF"/>
                    </a:solidFill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195" name="矩形 46"/>
              <p:cNvSpPr/>
              <p:nvPr/>
            </p:nvSpPr>
            <p:spPr>
              <a:xfrm>
                <a:off x="7453450" y="5508004"/>
                <a:ext cx="2494524" cy="377959"/>
              </a:xfrm>
              <a:prstGeom prst="rect">
                <a:avLst/>
              </a:prstGeom>
              <a:solidFill>
                <a:srgbClr val="548235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900">
                    <a:solidFill>
                      <a:srgbClr val="FFFFFF"/>
                    </a:solidFill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196" name="矩形 45"/>
              <p:cNvSpPr/>
              <p:nvPr/>
            </p:nvSpPr>
            <p:spPr>
              <a:xfrm>
                <a:off x="2719989" y="5486617"/>
                <a:ext cx="2494524" cy="377959"/>
              </a:xfrm>
              <a:prstGeom prst="rect">
                <a:avLst/>
              </a:prstGeom>
              <a:solidFill>
                <a:srgbClr val="ED7D31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9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矩形 44"/>
              <p:cNvSpPr/>
              <p:nvPr/>
            </p:nvSpPr>
            <p:spPr>
              <a:xfrm>
                <a:off x="929150" y="4330470"/>
                <a:ext cx="2494525" cy="377959"/>
              </a:xfrm>
              <a:prstGeom prst="rect">
                <a:avLst/>
              </a:prstGeom>
              <a:solidFill>
                <a:srgbClr val="4472C4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900">
                    <a:solidFill>
                      <a:srgbClr val="FFFFFF"/>
                    </a:solidFill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198" name="直接连接符 105"/>
              <p:cNvSpPr/>
              <p:nvPr/>
            </p:nvSpPr>
            <p:spPr>
              <a:xfrm flipV="1">
                <a:off x="7512311" y="4179278"/>
                <a:ext cx="2333816" cy="1675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  <a:miter/>
                <a:tailEnd type="oval"/>
              </a:ln>
            </p:spPr>
            <p:txBody>
              <a:bodyPr lIns="45719" rIns="45719"/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grpSp>
            <p:nvGrpSpPr>
              <p:cNvPr id="199" name="组合 84"/>
              <p:cNvGrpSpPr/>
              <p:nvPr/>
            </p:nvGrpSpPr>
            <p:grpSpPr>
              <a:xfrm>
                <a:off x="3971134" y="4334131"/>
                <a:ext cx="4702755" cy="1243312"/>
                <a:chOff x="0" y="3824"/>
                <a:chExt cx="4702753" cy="1243311"/>
              </a:xfrm>
            </p:grpSpPr>
            <p:sp>
              <p:nvSpPr>
                <p:cNvPr id="200" name="弧形 74"/>
                <p:cNvSpPr/>
                <p:nvPr/>
              </p:nvSpPr>
              <p:spPr>
                <a:xfrm rot="5400000">
                  <a:off x="1963497" y="-581836"/>
                  <a:ext cx="777634" cy="19489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95" h="216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285" y="1359"/>
                        <a:pt x="21600" y="7296"/>
                        <a:pt x="18573" y="13261"/>
                      </a:cubicBezTo>
                      <a:cubicBezTo>
                        <a:pt x="16466" y="17412"/>
                        <a:pt x="9247" y="20654"/>
                        <a:pt x="2" y="21600"/>
                      </a:cubicBezTo>
                    </a:path>
                  </a:pathLst>
                </a:custGeom>
                <a:noFill/>
                <a:ln w="31750" cap="flat">
                  <a:solidFill>
                    <a:srgbClr val="FFFF00"/>
                  </a:solidFill>
                  <a:prstDash val="dash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900"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1" name="直接连接符 75"/>
                <p:cNvSpPr/>
                <p:nvPr/>
              </p:nvSpPr>
              <p:spPr>
                <a:xfrm flipH="1">
                  <a:off x="238308" y="5172"/>
                  <a:ext cx="1090010" cy="68417"/>
                </a:xfrm>
                <a:prstGeom prst="line">
                  <a:avLst/>
                </a:prstGeom>
                <a:noFill/>
                <a:ln w="28575" cap="flat">
                  <a:solidFill>
                    <a:srgbClr val="FFFF00"/>
                  </a:solidFill>
                  <a:prstDash val="dash"/>
                  <a:miter lim="800000"/>
                  <a:headEnd type="oval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2" name="直接连接符 76"/>
                <p:cNvSpPr/>
                <p:nvPr/>
              </p:nvSpPr>
              <p:spPr>
                <a:xfrm>
                  <a:off x="3347078" y="6373"/>
                  <a:ext cx="1122884" cy="141020"/>
                </a:xfrm>
                <a:prstGeom prst="line">
                  <a:avLst/>
                </a:prstGeom>
                <a:noFill/>
                <a:ln w="28575" cap="flat">
                  <a:solidFill>
                    <a:srgbClr val="FFFF00"/>
                  </a:solidFill>
                  <a:prstDash val="dash"/>
                  <a:miter lim="800000"/>
                  <a:headEnd type="oval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3" name="直接连接符 77"/>
                <p:cNvSpPr/>
                <p:nvPr/>
              </p:nvSpPr>
              <p:spPr>
                <a:xfrm flipH="1">
                  <a:off x="1605167" y="672076"/>
                  <a:ext cx="218746" cy="342269"/>
                </a:xfrm>
                <a:prstGeom prst="line">
                  <a:avLst/>
                </a:prstGeom>
                <a:noFill/>
                <a:ln w="28575" cap="flat">
                  <a:solidFill>
                    <a:srgbClr val="FFFF00"/>
                  </a:solidFill>
                  <a:prstDash val="dash"/>
                  <a:miter lim="800000"/>
                  <a:headEnd type="oval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4" name="直接连接符 78"/>
                <p:cNvSpPr/>
                <p:nvPr/>
              </p:nvSpPr>
              <p:spPr>
                <a:xfrm>
                  <a:off x="2863253" y="670649"/>
                  <a:ext cx="299653" cy="364954"/>
                </a:xfrm>
                <a:prstGeom prst="line">
                  <a:avLst/>
                </a:prstGeom>
                <a:noFill/>
                <a:ln w="28575" cap="flat">
                  <a:solidFill>
                    <a:srgbClr val="FFFF00"/>
                  </a:solidFill>
                  <a:prstDash val="dash"/>
                  <a:miter lim="800000"/>
                  <a:headEnd type="oval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5" name="椭圆 79"/>
                <p:cNvSpPr/>
                <p:nvPr/>
              </p:nvSpPr>
              <p:spPr>
                <a:xfrm>
                  <a:off x="1400247" y="1014343"/>
                  <a:ext cx="232792" cy="232792"/>
                </a:xfrm>
                <a:prstGeom prst="ellipse">
                  <a:avLst/>
                </a:prstGeom>
                <a:solidFill>
                  <a:srgbClr val="FF4747"/>
                </a:solidFill>
                <a:ln w="12700" cap="flat">
                  <a:solidFill>
                    <a:srgbClr val="FF4747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900">
                      <a:solidFill>
                        <a:srgbClr val="FFFFFF"/>
                      </a:solidFill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6" name="椭圆 80"/>
                <p:cNvSpPr/>
                <p:nvPr/>
              </p:nvSpPr>
              <p:spPr>
                <a:xfrm>
                  <a:off x="0" y="30997"/>
                  <a:ext cx="232792" cy="232792"/>
                </a:xfrm>
                <a:prstGeom prst="ellipse">
                  <a:avLst/>
                </a:prstGeom>
                <a:solidFill>
                  <a:srgbClr val="00C5BE"/>
                </a:solidFill>
                <a:ln w="12700" cap="flat">
                  <a:solidFill>
                    <a:srgbClr val="00C5BE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900">
                      <a:solidFill>
                        <a:srgbClr val="FFFFFF"/>
                      </a:solidFill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7" name="椭圆 81"/>
                <p:cNvSpPr/>
                <p:nvPr/>
              </p:nvSpPr>
              <p:spPr>
                <a:xfrm>
                  <a:off x="3099446" y="1014344"/>
                  <a:ext cx="232792" cy="232792"/>
                </a:xfrm>
                <a:prstGeom prst="ellipse">
                  <a:avLst/>
                </a:prstGeom>
                <a:solidFill>
                  <a:srgbClr val="FFA013"/>
                </a:solidFill>
                <a:ln w="12700" cap="flat">
                  <a:solidFill>
                    <a:srgbClr val="FFA013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900">
                      <a:solidFill>
                        <a:srgbClr val="FFFFFF"/>
                      </a:solidFill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  <p:sp>
              <p:nvSpPr>
                <p:cNvPr id="208" name="椭圆 82"/>
                <p:cNvSpPr/>
                <p:nvPr/>
              </p:nvSpPr>
              <p:spPr>
                <a:xfrm>
                  <a:off x="4469962" y="30997"/>
                  <a:ext cx="232792" cy="232792"/>
                </a:xfrm>
                <a:prstGeom prst="ellipse">
                  <a:avLst/>
                </a:prstGeom>
                <a:solidFill>
                  <a:srgbClr val="91D101"/>
                </a:solidFill>
                <a:ln w="12700" cap="flat">
                  <a:solidFill>
                    <a:srgbClr val="91D101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900">
                      <a:solidFill>
                        <a:srgbClr val="FFFFFF"/>
                      </a:solidFill>
                      <a:latin typeface="Yu Gothic" panose="020B0400000000000000" charset="-128"/>
                      <a:ea typeface="Yu Gothic" panose="020B0400000000000000" charset="-128"/>
                      <a:cs typeface="Yu Gothic" panose="020B0400000000000000" charset="-128"/>
                      <a:sym typeface="Yu Gothic" panose="020B0400000000000000" charset="-128"/>
                    </a:defRPr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endParaRPr>
                </a:p>
              </p:txBody>
            </p:sp>
          </p:grpSp>
          <p:sp>
            <p:nvSpPr>
              <p:cNvPr id="209" name="TextBox 85"/>
              <p:cNvSpPr txBox="1"/>
              <p:nvPr/>
            </p:nvSpPr>
            <p:spPr>
              <a:xfrm>
                <a:off x="1767575" y="4330470"/>
                <a:ext cx="77200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45719" rIns="45719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</a:lstStyle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Cloud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TextBox 86"/>
              <p:cNvSpPr txBox="1"/>
              <p:nvPr/>
            </p:nvSpPr>
            <p:spPr>
              <a:xfrm>
                <a:off x="929140" y="4800930"/>
                <a:ext cx="2328724" cy="46166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5719" rIns="45719">
                <a:spAutoFit/>
              </a:bodyPr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4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AlibabaCloud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AWS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SpringCloud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Dubbo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11" name="组合 87"/>
              <p:cNvGrpSpPr/>
              <p:nvPr/>
            </p:nvGrpSpPr>
            <p:grpSpPr>
              <a:xfrm>
                <a:off x="8884279" y="4361641"/>
                <a:ext cx="2715858" cy="853676"/>
                <a:chOff x="0" y="9620"/>
                <a:chExt cx="2715857" cy="853674"/>
              </a:xfrm>
            </p:grpSpPr>
            <p:sp>
              <p:nvSpPr>
                <p:cNvPr id="212" name="TextBox 88"/>
                <p:cNvSpPr txBox="1"/>
                <p:nvPr/>
              </p:nvSpPr>
              <p:spPr>
                <a:xfrm>
                  <a:off x="971880" y="9620"/>
                  <a:ext cx="342399" cy="369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</a:lstStyle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AI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" name="TextBox 89"/>
                <p:cNvSpPr txBox="1"/>
                <p:nvPr/>
              </p:nvSpPr>
              <p:spPr>
                <a:xfrm>
                  <a:off x="0" y="401632"/>
                  <a:ext cx="2715857" cy="461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4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TensorFlow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Sklearn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Keras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Caffe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Chainer</a:t>
                  </a:r>
                  <a:endPara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14" name="组合 213"/>
              <p:cNvGrpSpPr/>
              <p:nvPr/>
            </p:nvGrpSpPr>
            <p:grpSpPr>
              <a:xfrm>
                <a:off x="2719999" y="5495246"/>
                <a:ext cx="3628399" cy="1021874"/>
                <a:chOff x="0" y="-21209"/>
                <a:chExt cx="3628397" cy="1021872"/>
              </a:xfrm>
            </p:grpSpPr>
            <p:sp>
              <p:nvSpPr>
                <p:cNvPr id="215" name="TextBox 94"/>
                <p:cNvSpPr txBox="1"/>
                <p:nvPr/>
              </p:nvSpPr>
              <p:spPr>
                <a:xfrm>
                  <a:off x="728006" y="-21209"/>
                  <a:ext cx="1086192" cy="369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</a:lstStyle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Big Data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6" name="TextBox 95"/>
                <p:cNvSpPr txBox="1"/>
                <p:nvPr/>
              </p:nvSpPr>
              <p:spPr>
                <a:xfrm>
                  <a:off x="0" y="354335"/>
                  <a:ext cx="3628397" cy="646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4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Flume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Kettle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Sqoop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Hadoop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Spark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Storm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Solr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Elasticsearch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Kafka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Zookeeper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YARN</a:t>
                  </a:r>
                  <a:endPara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17" name="组合 96"/>
              <p:cNvGrpSpPr/>
              <p:nvPr/>
            </p:nvGrpSpPr>
            <p:grpSpPr>
              <a:xfrm>
                <a:off x="7441102" y="5529740"/>
                <a:ext cx="2041497" cy="824100"/>
                <a:chOff x="0" y="-8103"/>
                <a:chExt cx="2041495" cy="824099"/>
              </a:xfrm>
            </p:grpSpPr>
            <p:sp>
              <p:nvSpPr>
                <p:cNvPr id="218" name="TextBox 97"/>
                <p:cNvSpPr txBox="1"/>
                <p:nvPr/>
              </p:nvSpPr>
              <p:spPr>
                <a:xfrm>
                  <a:off x="985114" y="-8103"/>
                  <a:ext cx="465831" cy="3693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</a:lstStyle>
                <a:p>
                  <a:pPr marL="0" marR="0" lvl="0" indent="0" algn="ctr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IoT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9" name="TextBox 98"/>
                <p:cNvSpPr txBox="1"/>
                <p:nvPr/>
              </p:nvSpPr>
              <p:spPr>
                <a:xfrm>
                  <a:off x="0" y="354334"/>
                  <a:ext cx="2041495" cy="461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marL="0" marR="0" lvl="0" indent="0" algn="l" defTabSz="9124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4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OPC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WiFi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Zigbee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RF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rPr>
                    <a:t>、</a:t>
                  </a:r>
                  <a:r>
                    <a:rPr kumimoji="0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rPr>
                    <a:t>Lumada</a:t>
                  </a:r>
                  <a:endPara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20" name="圆形"/>
              <p:cNvSpPr/>
              <p:nvPr/>
            </p:nvSpPr>
            <p:spPr>
              <a:xfrm>
                <a:off x="5410457" y="3152473"/>
                <a:ext cx="1826810" cy="1826811"/>
              </a:xfrm>
              <a:prstGeom prst="ellipse">
                <a:avLst/>
              </a:prstGeom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76200" cap="flat">
                <a:solidFill>
                  <a:srgbClr val="20386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2100">
                    <a:solidFill>
                      <a:srgbClr val="FFFFFF"/>
                    </a:solidFill>
                    <a:latin typeface="MS PGothic" panose="020B0600070205080204" charset="-128"/>
                    <a:ea typeface="MS PGothic" panose="020B0600070205080204" charset="-128"/>
                    <a:cs typeface="MS PGothic" panose="020B0600070205080204" charset="-128"/>
                    <a:sym typeface="MS PGothic" panose="020B0600070205080204" charset="-128"/>
                  </a:defRPr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MS PGothic" panose="020B0600070205080204" charset="-128"/>
                </a:endParaRPr>
              </a:p>
            </p:txBody>
          </p:sp>
          <p:sp>
            <p:nvSpPr>
              <p:cNvPr id="221" name="弧形 101"/>
              <p:cNvSpPr/>
              <p:nvPr/>
            </p:nvSpPr>
            <p:spPr>
              <a:xfrm rot="5400000" flipH="1">
                <a:off x="5753785" y="2571508"/>
                <a:ext cx="1144013" cy="2069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21027" extrusionOk="0">
                    <a:moveTo>
                      <a:pt x="0" y="59"/>
                    </a:moveTo>
                    <a:lnTo>
                      <a:pt x="0" y="59"/>
                    </a:lnTo>
                    <a:cubicBezTo>
                      <a:pt x="10240" y="-554"/>
                      <a:pt x="19424" y="3629"/>
                      <a:pt x="20512" y="9403"/>
                    </a:cubicBezTo>
                    <a:cubicBezTo>
                      <a:pt x="21600" y="15176"/>
                      <a:pt x="14181" y="20354"/>
                      <a:pt x="3940" y="20968"/>
                    </a:cubicBezTo>
                    <a:cubicBezTo>
                      <a:pt x="2672" y="21044"/>
                      <a:pt x="1394" y="21046"/>
                      <a:pt x="125" y="20975"/>
                    </a:cubicBezTo>
                  </a:path>
                </a:pathLst>
              </a:custGeom>
              <a:ln w="31750">
                <a:solidFill>
                  <a:srgbClr val="375439"/>
                </a:solidFill>
                <a:prstDash val="dash"/>
                <a:miter/>
                <a:headEnd type="oval"/>
                <a:tailEnd type="oval"/>
              </a:ln>
            </p:spPr>
            <p:txBody>
              <a:bodyPr lIns="45719" rIns="45719" anchor="ctr"/>
              <a:lstStyle/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900"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222" name="直接连接符 106"/>
              <p:cNvSpPr/>
              <p:nvPr/>
            </p:nvSpPr>
            <p:spPr>
              <a:xfrm flipH="1" flipV="1">
                <a:off x="2979647" y="2746312"/>
                <a:ext cx="2192498" cy="799785"/>
              </a:xfrm>
              <a:prstGeom prst="line">
                <a:avLst/>
              </a:prstGeom>
              <a:ln w="19050">
                <a:solidFill>
                  <a:srgbClr val="F2685A"/>
                </a:solidFill>
                <a:prstDash val="sysDash"/>
                <a:miter/>
                <a:tailEnd type="oval"/>
              </a:ln>
            </p:spPr>
            <p:txBody>
              <a:bodyPr lIns="45719" rIns="45719"/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223" name="直接连接符 107"/>
              <p:cNvSpPr/>
              <p:nvPr/>
            </p:nvSpPr>
            <p:spPr>
              <a:xfrm flipH="1" flipV="1">
                <a:off x="4444491" y="1796048"/>
                <a:ext cx="1094459" cy="1306924"/>
              </a:xfrm>
              <a:prstGeom prst="line">
                <a:avLst/>
              </a:prstGeom>
              <a:ln w="19050">
                <a:solidFill>
                  <a:srgbClr val="375439"/>
                </a:solidFill>
                <a:prstDash val="sysDash"/>
                <a:miter/>
                <a:tailEnd type="oval"/>
              </a:ln>
            </p:spPr>
            <p:txBody>
              <a:bodyPr lIns="45719" rIns="45719"/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224" name="直接连接符 108"/>
              <p:cNvSpPr/>
              <p:nvPr/>
            </p:nvSpPr>
            <p:spPr>
              <a:xfrm flipV="1">
                <a:off x="7506185" y="2944299"/>
                <a:ext cx="2192497" cy="799785"/>
              </a:xfrm>
              <a:prstGeom prst="line">
                <a:avLst/>
              </a:prstGeom>
              <a:ln w="19050">
                <a:solidFill>
                  <a:srgbClr val="CCFFFF"/>
                </a:solidFill>
                <a:prstDash val="sysDash"/>
                <a:miter/>
                <a:tailEnd type="oval"/>
              </a:ln>
            </p:spPr>
            <p:txBody>
              <a:bodyPr lIns="45719" rIns="45719"/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225" name="直接连接符 109"/>
              <p:cNvSpPr/>
              <p:nvPr/>
            </p:nvSpPr>
            <p:spPr>
              <a:xfrm flipV="1">
                <a:off x="7210945" y="1843229"/>
                <a:ext cx="1167917" cy="1394468"/>
              </a:xfrm>
              <a:prstGeom prst="line">
                <a:avLst/>
              </a:prstGeom>
              <a:ln w="19050">
                <a:solidFill>
                  <a:srgbClr val="CCFFCC"/>
                </a:solidFill>
                <a:prstDash val="sysDash"/>
                <a:miter/>
                <a:tailEnd type="oval"/>
              </a:ln>
            </p:spPr>
            <p:txBody>
              <a:bodyPr lIns="45719" rIns="45719"/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226" name="TextBox 37"/>
              <p:cNvSpPr txBox="1"/>
              <p:nvPr/>
            </p:nvSpPr>
            <p:spPr>
              <a:xfrm>
                <a:off x="3688458" y="3869426"/>
                <a:ext cx="1421113" cy="2769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 anchor="ctr">
                <a:spAutoFit/>
              </a:bodyPr>
              <a:lstStyle>
                <a:lvl1pPr algn="r">
                  <a:defRPr sz="1600">
                    <a:solidFill>
                      <a:srgbClr val="FFBB02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BB0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La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BB0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n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BB0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guage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BB0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"/>
                </a:endParaRPr>
              </a:p>
            </p:txBody>
          </p:sp>
          <p:sp>
            <p:nvSpPr>
              <p:cNvPr id="227" name="TextBox 35"/>
              <p:cNvSpPr txBox="1"/>
              <p:nvPr/>
            </p:nvSpPr>
            <p:spPr>
              <a:xfrm>
                <a:off x="522243" y="3320480"/>
                <a:ext cx="4143535" cy="71755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2495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1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Java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.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Net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VC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++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C/C++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Perl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Python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Ruby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  <a:sym typeface="Arial Unicode MS" panose="020B0604020202020204" charset="-122"/>
                </a:endParaRPr>
              </a:p>
              <a:p>
                <a:pPr marL="0" marR="0" lvl="0" indent="0" algn="l" defTabSz="912495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1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Shell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JS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CSS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Ajax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jQuery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Typescript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AngularJS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bootstrap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Groovy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HTML5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Objective-C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React 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Native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Apache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Cordova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Chart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TextBox 37"/>
              <p:cNvSpPr txBox="1"/>
              <p:nvPr/>
            </p:nvSpPr>
            <p:spPr>
              <a:xfrm rot="1275941">
                <a:off x="3720840" y="2982782"/>
                <a:ext cx="1702163" cy="2769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 anchor="ctr">
                <a:spAutoFit/>
              </a:bodyPr>
              <a:lstStyle>
                <a:lvl1pPr>
                  <a:defRPr sz="1600">
                    <a:solidFill>
                      <a:srgbClr val="F2685A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2685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Middle Ware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268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"/>
                </a:endParaRPr>
              </a:p>
            </p:txBody>
          </p:sp>
          <p:sp>
            <p:nvSpPr>
              <p:cNvPr id="229" name="TextBox 35"/>
              <p:cNvSpPr txBox="1"/>
              <p:nvPr/>
            </p:nvSpPr>
            <p:spPr>
              <a:xfrm>
                <a:off x="500457" y="2006185"/>
                <a:ext cx="3499633" cy="8976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2495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1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Oracle 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Portal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Microsoft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 SharePoint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UltraMonkey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MatrixHA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Nginx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HA-Proxy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Heartbeat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Weblogic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Websphere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WebOTX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Tomcat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GlassFish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MSMQ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RabbitMQ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JBPM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J2EE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TextBox 37"/>
              <p:cNvSpPr txBox="1"/>
              <p:nvPr/>
            </p:nvSpPr>
            <p:spPr>
              <a:xfrm rot="2948146">
                <a:off x="4594269" y="2307783"/>
                <a:ext cx="1395432" cy="2769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 anchor="ctr">
                <a:spAutoFit/>
              </a:bodyPr>
              <a:lstStyle>
                <a:lvl1pPr>
                  <a:defRPr sz="1600" b="1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Data Base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"/>
                </a:endParaRPr>
              </a:p>
            </p:txBody>
          </p:sp>
          <p:sp>
            <p:nvSpPr>
              <p:cNvPr id="231" name="TextBox 35"/>
              <p:cNvSpPr txBox="1"/>
              <p:nvPr/>
            </p:nvSpPr>
            <p:spPr>
              <a:xfrm>
                <a:off x="1259325" y="1088656"/>
                <a:ext cx="3827354" cy="71814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2495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1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Oracle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SqlServer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SqLite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DB2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MongoDB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MySQL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Postgre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PL/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SQL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T-SQL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Pro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C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Informatica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PowerCenter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Taland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DataStage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Teradata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TextBox 37"/>
              <p:cNvSpPr txBox="1"/>
              <p:nvPr/>
            </p:nvSpPr>
            <p:spPr>
              <a:xfrm rot="18588408">
                <a:off x="6527302" y="2040572"/>
                <a:ext cx="1852297" cy="55399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 anchor="ctr">
                <a:spAutoFit/>
              </a:bodyPr>
              <a:lstStyle>
                <a:lvl1pPr>
                  <a:defRPr sz="1600">
                    <a:solidFill>
                      <a:srgbClr val="BED9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ctr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Operation System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"/>
                </a:endParaRPr>
              </a:p>
            </p:txBody>
          </p:sp>
          <p:sp>
            <p:nvSpPr>
              <p:cNvPr id="233" name="TextBox 37"/>
              <p:cNvSpPr txBox="1"/>
              <p:nvPr/>
            </p:nvSpPr>
            <p:spPr>
              <a:xfrm rot="20423392">
                <a:off x="7583974" y="3149747"/>
                <a:ext cx="1421113" cy="2769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 anchor="ctr">
                <a:spAutoFit/>
              </a:bodyPr>
              <a:lstStyle>
                <a:lvl1pPr>
                  <a:defRPr sz="1600">
                    <a:solidFill>
                      <a:srgbClr val="6E88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C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Framework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"/>
                </a:endParaRPr>
              </a:p>
            </p:txBody>
          </p:sp>
          <p:sp>
            <p:nvSpPr>
              <p:cNvPr id="234" name="TextBox 37"/>
              <p:cNvSpPr txBox="1"/>
              <p:nvPr/>
            </p:nvSpPr>
            <p:spPr>
              <a:xfrm>
                <a:off x="7658465" y="3869426"/>
                <a:ext cx="1421113" cy="276999"/>
              </a:xfrm>
              <a:prstGeom prst="rect">
                <a:avLst/>
              </a:prstGeom>
              <a:ln w="12700">
                <a:noFill/>
                <a:miter lim="400000"/>
              </a:ln>
            </p:spPr>
            <p:txBody>
              <a:bodyPr lIns="0" tIns="0" rIns="0" bIns="0" anchor="ctr">
                <a:spAutoFit/>
              </a:bodyPr>
              <a:lstStyle>
                <a:lvl1pPr>
                  <a:defRPr sz="16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Helvetica"/>
                  </a:rPr>
                  <a:t>Main Frame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"/>
                </a:endParaRPr>
              </a:p>
            </p:txBody>
          </p:sp>
          <p:sp>
            <p:nvSpPr>
              <p:cNvPr id="235" name="TextBox 35"/>
              <p:cNvSpPr txBox="1"/>
              <p:nvPr/>
            </p:nvSpPr>
            <p:spPr>
              <a:xfrm>
                <a:off x="9340705" y="3770745"/>
                <a:ext cx="2721299" cy="17953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>
                <a:spAutoFit/>
              </a:bodyPr>
              <a:lstStyle/>
              <a:p>
                <a:pPr marL="0" marR="0" lvl="0" indent="0" algn="l" defTabSz="912495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10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IBM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NEC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Hitachi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charset="-122"/>
                    <a:sym typeface="Arial Unicode MS" panose="020B0604020202020204" charset="-122"/>
                  </a:rPr>
                  <a:t>、</a:t>
                </a:r>
                <a:r>
                  <a:rPr kumimoji="0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Fujitsu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  <a:sym typeface="Arial" panose="020B0604020202020204"/>
                  </a:rPr>
                  <a:t> 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直接连接符 49"/>
              <p:cNvSpPr/>
              <p:nvPr/>
            </p:nvSpPr>
            <p:spPr>
              <a:xfrm flipH="1" flipV="1">
                <a:off x="2752863" y="4179278"/>
                <a:ext cx="2333816" cy="1675"/>
              </a:xfrm>
              <a:prstGeom prst="line">
                <a:avLst/>
              </a:prstGeom>
              <a:ln w="19050">
                <a:solidFill>
                  <a:srgbClr val="FFBB02"/>
                </a:solidFill>
                <a:prstDash val="sysDash"/>
                <a:miter/>
                <a:tailEnd type="oval"/>
              </a:ln>
            </p:spPr>
            <p:txBody>
              <a:bodyPr lIns="45719" rIns="45719"/>
              <a:lstStyle/>
              <a:p>
                <a:pPr marL="0" marR="0" lvl="0" indent="0" algn="l" defTabSz="9124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latin typeface="Yu Gothic" panose="020B0400000000000000" charset="-128"/>
                    <a:ea typeface="Yu Gothic" panose="020B0400000000000000" charset="-128"/>
                    <a:cs typeface="Yu Gothic" panose="020B0400000000000000" charset="-128"/>
                    <a:sym typeface="Yu Gothic" panose="020B0400000000000000" charset="-128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Yu Gothic" panose="020B0400000000000000" charset="-128"/>
                  <a:sym typeface="Yu Gothic" panose="020B0400000000000000" charset="-128"/>
                </a:endParaRPr>
              </a:p>
            </p:txBody>
          </p:sp>
          <p:sp>
            <p:nvSpPr>
              <p:cNvPr id="237" name="TextBox 35"/>
              <p:cNvSpPr txBox="1"/>
              <p:nvPr/>
            </p:nvSpPr>
            <p:spPr>
              <a:xfrm>
                <a:off x="9255825" y="2110041"/>
                <a:ext cx="2651837" cy="5386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2495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200">
                    <a:solidFill>
                      <a:srgbClr val="FFFFFF"/>
                    </a:solidFill>
                    <a:latin typeface="MS PGothic" panose="020B0600070205080204" charset="-128"/>
                    <a:ea typeface="MS PGothic" panose="020B0600070205080204" charset="-128"/>
                    <a:cs typeface="MS PGothic" panose="020B0600070205080204" charset="-128"/>
                    <a:sym typeface="MS PGothic" panose="020B0600070205080204" charset="-128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MS PGothic" panose="020B0600070205080204" charset="-128"/>
                    <a:sym typeface="MS PGothic" panose="020B0600070205080204" charset="-128"/>
                  </a:rPr>
                  <a:t>Struts、Spring、JSF、Grails、JEESite、Seaser、Terasoluna、intra-mart、anyWarp、Nablarch、SDE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MS PGothic" panose="020B0600070205080204" charset="-128"/>
                  <a:sym typeface="MS PGothic" panose="020B0600070205080204" charset="-128"/>
                </a:endParaRPr>
              </a:p>
            </p:txBody>
          </p:sp>
        </p:grpSp>
      </p:grpSp>
      <p:pic>
        <p:nvPicPr>
          <p:cNvPr id="238" name="图片 2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25" y="2872197"/>
            <a:ext cx="1841640" cy="184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94bbcc64-4b56-4da4-8f94-988819d1eccf}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2.xml><?xml version="1.0" encoding="utf-8"?>
<p:tagLst xmlns:p="http://schemas.openxmlformats.org/presentationml/2006/main">
  <p:tag name="ISLIDE.ADDREMOVEWATERMARK" val="n0kiOaG0zL"/>
</p:tagLst>
</file>

<file path=ppt/tags/tag13.xml><?xml version="1.0" encoding="utf-8"?>
<p:tagLst xmlns:p="http://schemas.openxmlformats.org/presentationml/2006/main">
  <p:tag name="ISLIDE.DIAGRAM" val="#602598;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COMMONDATA" val="eyJoZGlkIjoiZjdhM2NmOTQzZjEzN2Q4ZDdjMDExYmQ3NGJkZjdjZjcifQ=="/>
  <p:tag name="KSO_WPP_MARK_KEY" val="821199f9-87c5-498c-a67a-f7ad44ddebcb"/>
  <p:tag name="commondata" val="eyJoZGlkIjoiNDlhZjY3Y2E4ZTkzMWY1OWI1N2MxMDRkNzgzNTQ5YzQ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  <p:tag name="KSO_WM_UNIT_PLACING_PICTURE_USER_VIEWPORT" val="{&quot;height&quot;:9730,&quot;width&quot;:6960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2a7e0a4a-02e3-4c26-bfd5-4f00443d1535}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暗香扑面">
    <a:majorFont>
      <a:latin typeface="Franklin Gothic Medium"/>
      <a:ea typeface=""/>
      <a:cs typeface=""/>
      <a:font script="Jpan" typeface="HG創英角ｺﾞｼｯｸUB"/>
      <a:font script="Hang" typeface="HY견고딕"/>
      <a:font script="Hans" typeface="微软雅黑"/>
      <a:font script="Hant" typeface="微軟正黑體"/>
      <a:font script="Arab" typeface="Arial Bold"/>
      <a:font script="Hebr" typeface="Arial Bold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 Bold"/>
      <a:font script="Uigh" typeface="Microsoft Uighur"/>
    </a:majorFont>
    <a:minorFont>
      <a:latin typeface="Franklin Gothic Book"/>
      <a:ea typeface=""/>
      <a:cs typeface=""/>
      <a:font script="Jpan" typeface="HG創英角ｺﾞｼｯｸUB"/>
      <a:font script="Hang" typeface="맑은 고딕"/>
      <a:font script="Hans" typeface="黑体"/>
      <a:font script="Hant" typeface="新細明體"/>
      <a:font script="Arab" typeface="Arial"/>
      <a:font script="Hebr" typeface="Arial"/>
      <a:font script="Thai" typeface="Cordian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3739</Words>
  <Application>WPS 演示</Application>
  <PresentationFormat>宽屏</PresentationFormat>
  <Paragraphs>558</Paragraphs>
  <Slides>31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64" baseType="lpstr">
      <vt:lpstr>Arial</vt:lpstr>
      <vt:lpstr>宋体</vt:lpstr>
      <vt:lpstr>Wingdings</vt:lpstr>
      <vt:lpstr>Microsoft YaHei UI</vt:lpstr>
      <vt:lpstr>微软雅黑</vt:lpstr>
      <vt:lpstr>Arial Unicode MS</vt:lpstr>
      <vt:lpstr>Agency FB</vt:lpstr>
      <vt:lpstr>Trebuchet MS</vt:lpstr>
      <vt:lpstr>字魂36号-正文宋楷</vt:lpstr>
      <vt:lpstr>字魂59号-创粗黑</vt:lpstr>
      <vt:lpstr>隶书</vt:lpstr>
      <vt:lpstr>思源黑体</vt:lpstr>
      <vt:lpstr>等线</vt:lpstr>
      <vt:lpstr>Nexa Bold</vt:lpstr>
      <vt:lpstr>Segoe Print</vt:lpstr>
      <vt:lpstr>Calibri</vt:lpstr>
      <vt:lpstr>Meiryo</vt:lpstr>
      <vt:lpstr>Arial</vt:lpstr>
      <vt:lpstr>Yu Gothic</vt:lpstr>
      <vt:lpstr>MS PGothic</vt:lpstr>
      <vt:lpstr>Helvetica</vt:lpstr>
      <vt:lpstr>阿里巴巴普惠体</vt:lpstr>
      <vt:lpstr>黑体</vt:lpstr>
      <vt:lpstr>Arial Unicode MS</vt:lpstr>
      <vt:lpstr>Calibri Light</vt:lpstr>
      <vt:lpstr>Aharoni</vt:lpstr>
      <vt:lpstr>Meiryo UI</vt:lpstr>
      <vt:lpstr>Open Sans</vt:lpstr>
      <vt:lpstr>华文细黑</vt:lpstr>
      <vt:lpstr>Segoe UI Black</vt:lpstr>
      <vt:lpstr>Yu Gothic UI</vt:lpstr>
      <vt:lpstr>Franklin Gothic Book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企业准员工培训技术方向(无任何培训费用）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钟睿</dc:creator>
  <cp:lastModifiedBy>信华信-白金</cp:lastModifiedBy>
  <cp:revision>117</cp:revision>
  <dcterms:created xsi:type="dcterms:W3CDTF">2022-09-18T15:20:00Z</dcterms:created>
  <dcterms:modified xsi:type="dcterms:W3CDTF">2024-04-10T03:43:29Z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3CC59937D53A4273BBB798A828A3817E_13</vt:lpwstr>
  </property>
  <property fmtid="{D5CDD505-2E9C-101B-9397-08002B2CF9AE}" pid="3" name="KSOProductBuildVer">
    <vt:lpwstr>2052-12.1.0.16729</vt:lpwstr>
  </property>
</Properties>
</file>