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7"/>
  </p:handoutMasterIdLst>
  <p:sldIdLst>
    <p:sldId id="259" r:id="rId3"/>
    <p:sldId id="260" r:id="rId5"/>
    <p:sldId id="261" r:id="rId6"/>
    <p:sldId id="266" r:id="rId7"/>
    <p:sldId id="262" r:id="rId8"/>
    <p:sldId id="308" r:id="rId9"/>
    <p:sldId id="287" r:id="rId10"/>
    <p:sldId id="268" r:id="rId11"/>
    <p:sldId id="267" r:id="rId12"/>
    <p:sldId id="288" r:id="rId13"/>
    <p:sldId id="270" r:id="rId14"/>
    <p:sldId id="279" r:id="rId15"/>
    <p:sldId id="300" r:id="rId16"/>
    <p:sldId id="301" r:id="rId17"/>
    <p:sldId id="302" r:id="rId18"/>
    <p:sldId id="303" r:id="rId19"/>
    <p:sldId id="291" r:id="rId20"/>
    <p:sldId id="278" r:id="rId21"/>
    <p:sldId id="289" r:id="rId22"/>
    <p:sldId id="271" r:id="rId23"/>
    <p:sldId id="286" r:id="rId24"/>
    <p:sldId id="272" r:id="rId25"/>
    <p:sldId id="305" r:id="rId26"/>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DDB04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4" autoAdjust="0"/>
    <p:restoredTop sz="94660"/>
  </p:normalViewPr>
  <p:slideViewPr>
    <p:cSldViewPr snapToGrid="0" showGuides="1">
      <p:cViewPr>
        <p:scale>
          <a:sx n="80" d="100"/>
          <a:sy n="80" d="100"/>
        </p:scale>
        <p:origin x="-768" y="-240"/>
      </p:cViewPr>
      <p:guideLst>
        <p:guide orient="horz" pos="2232"/>
        <p:guide orient="horz" pos="1626"/>
        <p:guide pos="3832"/>
        <p:guide pos="284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noFill/>
              <a:ln w="19050">
                <a:noFill/>
              </a:ln>
              <a:effectLst/>
            </c:spPr>
          </c:dPt>
          <c:dPt>
            <c:idx val="1"/>
            <c:bubble3D val="0"/>
            <c:spPr>
              <a:solidFill>
                <a:schemeClr val="accent1"/>
              </a:solid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0.32</c:v>
                </c:pt>
                <c:pt idx="1">
                  <c:v>0.680000000000001</c:v>
                </c:pt>
              </c:numCache>
            </c:numRef>
          </c:val>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zero"/>
    <c:showDLblsOverMax val="0"/>
  </c:chart>
  <c:spPr>
    <a:noFill/>
    <a:ln>
      <a:noFill/>
    </a:ln>
    <a:effectLst/>
  </c:spPr>
  <c:txPr>
    <a:bodyPr/>
    <a:lstStyle/>
    <a:p>
      <a:pPr>
        <a:defRPr lang="zh-CN">
          <a:latin typeface="zihun70hao-lingyueheiti" pitchFamily="2" charset="-122"/>
          <a:ea typeface="字魂58号-创中黑" pitchFamily="2" charset="-122"/>
          <a:sym typeface="zihun70hao-lingyueheiti" pitchFamily="2"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noFill/>
              <a:ln w="19050">
                <a:noFill/>
              </a:ln>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0.25</c:v>
                </c:pt>
                <c:pt idx="1">
                  <c:v>0.750000000000001</c:v>
                </c:pt>
              </c:numCache>
            </c:numRef>
          </c:val>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zero"/>
    <c:showDLblsOverMax val="0"/>
  </c:chart>
  <c:spPr>
    <a:noFill/>
    <a:ln>
      <a:noFill/>
    </a:ln>
    <a:effectLst/>
  </c:spPr>
  <c:txPr>
    <a:bodyPr/>
    <a:lstStyle/>
    <a:p>
      <a:pPr>
        <a:defRPr lang="zh-CN">
          <a:latin typeface="zihun70hao-lingyueheiti" pitchFamily="2" charset="-122"/>
          <a:ea typeface="字魂58号-创中黑" pitchFamily="2" charset="-122"/>
          <a:sym typeface="zihun70hao-lingyueheiti" pitchFamily="2" charset="-122"/>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noFill/>
              <a:ln w="19050">
                <a:noFill/>
              </a:ln>
              <a:effectLst/>
            </c:spPr>
          </c:dPt>
          <c:dPt>
            <c:idx val="1"/>
            <c:bubble3D val="0"/>
            <c:spPr>
              <a:solidFill>
                <a:schemeClr val="accent4"/>
              </a:solidFill>
              <a:ln w="19050">
                <a:noFill/>
              </a:ln>
              <a:effectLst/>
            </c:spPr>
          </c:dPt>
          <c:dLbls>
            <c:delete val="1"/>
          </c:dLbls>
          <c:cat>
            <c:strRef>
              <c:f>Sheet1!$A$2:$A$3</c:f>
              <c:strCache>
                <c:ptCount val="2"/>
                <c:pt idx="0">
                  <c:v>第一季度</c:v>
                </c:pt>
                <c:pt idx="1">
                  <c:v>第二季度</c:v>
                </c:pt>
              </c:strCache>
            </c:strRef>
          </c:cat>
          <c:val>
            <c:numRef>
              <c:f>Sheet1!$B$2:$B$3</c:f>
              <c:numCache>
                <c:formatCode>0%</c:formatCode>
                <c:ptCount val="2"/>
                <c:pt idx="0">
                  <c:v>0.4</c:v>
                </c:pt>
                <c:pt idx="1">
                  <c:v>0.600000000000001</c:v>
                </c:pt>
              </c:numCache>
            </c:numRef>
          </c:val>
        </c:ser>
        <c:dLbls>
          <c:showLegendKey val="0"/>
          <c:showVal val="0"/>
          <c:showCatName val="0"/>
          <c:showSerName val="0"/>
          <c:showPercent val="0"/>
          <c:showBubbleSize val="0"/>
          <c:showLeaderLines val="1"/>
        </c:dLbls>
        <c:firstSliceAng val="0"/>
        <c:holeSize val="22"/>
      </c:doughnutChart>
      <c:spPr>
        <a:noFill/>
        <a:ln>
          <a:noFill/>
        </a:ln>
        <a:effectLst/>
      </c:spPr>
    </c:plotArea>
    <c:plotVisOnly val="1"/>
    <c:dispBlanksAs val="zero"/>
    <c:showDLblsOverMax val="0"/>
  </c:chart>
  <c:spPr>
    <a:noFill/>
    <a:ln>
      <a:noFill/>
    </a:ln>
    <a:effectLst/>
  </c:spPr>
  <c:txPr>
    <a:bodyPr/>
    <a:lstStyle/>
    <a:p>
      <a:pPr>
        <a:defRPr lang="zh-CN">
          <a:latin typeface="zihun70hao-lingyueheiti" pitchFamily="2" charset="-122"/>
          <a:ea typeface="字魂58号-创中黑" pitchFamily="2" charset="-122"/>
          <a:sym typeface="zihun70hao-lingyueheiti" pitchFamily="2" charset="-122"/>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14:cpLocks xmlns:a14="http://schemas.microsoft.com/office/drawing/2010/main"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14:cpLocks xmlns:a14="http://schemas.microsoft.com/office/drawing/2010/main"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03E37-BE8F-4649-B06A-6C13FBB0E1D9}" type="datetimeFigureOut">
              <a:rPr lang="zh-CN" altLang="en-US" smtClean="0"/>
            </a:fld>
            <a:endParaRPr lang="zh-CN" altLang="en-US"/>
          </a:p>
        </p:txBody>
      </p:sp>
      <p:sp>
        <p:nvSpPr>
          <p:cNvPr id="4" name="幻灯片图像占位符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611A1-4D67-42FF-A04A-6F57821D15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14:cpLocks xmlns:a14="http://schemas.microsoft.com/office/drawing/2010/main" noGrp="1" noRot="1" noChangeAspect="1"/>
          </p:cNvSpPr>
          <p:nvPr>
            <p:ph type="sldImg"/>
          </p:nvPr>
        </p:nvSpPr>
        <p:spPr/>
      </p:sp>
      <p:sp>
        <p:nvSpPr>
          <p:cNvPr id="3" name="备注占位符 2"/>
          <p:cNvSpPr>
            <a14:cpLocks xmlns:a14="http://schemas.microsoft.com/office/drawing/2010/main" noGrp="1"/>
          </p:cNvSpPr>
          <p:nvPr>
            <p:ph type="body" idx="1"/>
          </p:nvPr>
        </p:nvSpPr>
        <p:spPr/>
        <p:txBody>
          <a:bodyPr/>
          <a:lstStyle/>
          <a:p>
            <a:endParaRPr lang="zh-CN" altLang="en-US"/>
          </a:p>
        </p:txBody>
      </p:sp>
      <p:sp>
        <p:nvSpPr>
          <p:cNvPr id="4" name="灯片编号占位符 3"/>
          <p:cNvSpPr>
            <a14:cpLocks xmlns:a14="http://schemas.microsoft.com/office/drawing/2010/main" noGrp="1"/>
          </p:cNvSpPr>
          <p:nvPr>
            <p:ph type="sldNum" sz="quarter" idx="10"/>
          </p:nvPr>
        </p:nvSpPr>
        <p:spPr/>
        <p:txBody>
          <a:bodyPr/>
          <a:lstStyle/>
          <a:p>
            <a:fld id="{108611A1-4D67-42FF-A04A-6F57821D15B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3" name="直接连接符 2"/>
          <p:cNvCxnSpPr/>
          <p:nvPr userDrawn="1"/>
        </p:nvCxnSpPr>
        <p:spPr>
          <a:xfrm flipH="1">
            <a:off x="7278986" y="606584"/>
            <a:ext cx="15028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userDrawn="1"/>
        </p:nvSpPr>
        <p:spPr>
          <a:xfrm>
            <a:off x="8772808" y="325925"/>
            <a:ext cx="81481" cy="81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628650" y="273844"/>
            <a:ext cx="7886700" cy="994172"/>
          </a:xfrm>
          <a:prstGeom prst="rect">
            <a:avLst/>
          </a:prstGeom>
        </p:spPr>
        <p:txBody>
          <a:bodyPr lIns="68580" tIns="34290" rIns="68580" bIns="34290"/>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457200" y="205979"/>
            <a:ext cx="8229600" cy="85725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14:cpLocks xmlns:a14="http://schemas.microsoft.com/office/drawing/2010/main"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14:cpLocks xmlns:a14="http://schemas.microsoft.com/office/drawing/2010/main" noGrp="1"/>
          </p:cNvSpPr>
          <p:nvPr>
            <p:ph type="dt" sz="half" idx="10"/>
          </p:nvPr>
        </p:nvSpPr>
        <p:spPr>
          <a:xfrm>
            <a:off x="457200" y="4767263"/>
            <a:ext cx="2133600" cy="273844"/>
          </a:xfrm>
        </p:spPr>
        <p:txBody>
          <a:bodyPr/>
          <a:p>
            <a:pPr marL="0" marR="0" lvl="0" indent="0" algn="l" defTabSz="914400" rtl="0" eaLnBrk="1" fontAlgn="auto" latinLnBrk="0" hangingPunct="1">
              <a:lnSpc>
                <a:spcPct val="100000"/>
              </a:lnSpc>
              <a:spcBef>
                <a:spcPts val="0"/>
              </a:spcBef>
              <a:spcAft>
                <a:spcPts val="0"/>
              </a:spcAft>
              <a:buClrTx/>
              <a:buSzTx/>
              <a:buFontTx/>
              <a:buNone/>
              <a:defRPr/>
            </a:pPr>
            <a:fld id="{8C64B813-A079-4568-961E-3C55DA24B393}"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14:cpLocks xmlns:a14="http://schemas.microsoft.com/office/drawing/2010/main" noGrp="1"/>
          </p:cNvSpPr>
          <p:nvPr>
            <p:ph type="ftr" sz="quarter" idx="11"/>
          </p:nvPr>
        </p:nvSpPr>
        <p:spPr>
          <a:xfrm>
            <a:off x="3124200" y="4767263"/>
            <a:ext cx="2895600" cy="273844"/>
          </a:xfrm>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14:cpLocks xmlns:a14="http://schemas.microsoft.com/office/drawing/2010/main" noGrp="1"/>
          </p:cNvSpPr>
          <p:nvPr>
            <p:ph type="sldNum" sz="quarter" idx="12"/>
          </p:nvPr>
        </p:nvSpPr>
        <p:spPr>
          <a:xfrm>
            <a:off x="6553200" y="4767263"/>
            <a:ext cx="2133600" cy="273844"/>
          </a:xfrm>
        </p:spPr>
        <p:txBody>
          <a:bodyPr/>
          <a:p>
            <a:pPr lvl="0" eaLnBrk="1" fontAlgn="base" hangingPunct="1">
              <a:buNone/>
            </a:pPr>
            <a:fld id="{9A0DB2DC-4C9A-4742-B13C-FB6460FD3503}" type="slidenum">
              <a:rPr lang="zh-CN" altLang="en-US" strike="noStrike" noProof="1" dirty="0">
                <a:latin typeface="Calibri" pitchFamily="34" charset="0"/>
                <a:ea typeface="宋体" charset="-122"/>
                <a:cs typeface="+mn-cs"/>
              </a:rPr>
            </a:fld>
            <a:endParaRPr lang="zh-CN" altLang="en-US" strike="noStrike" noProof="1" dirty="0">
              <a:latin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直接连接符 1"/>
          <p:cNvCxnSpPr/>
          <p:nvPr userDrawn="1"/>
        </p:nvCxnSpPr>
        <p:spPr>
          <a:xfrm flipH="1">
            <a:off x="7278986" y="606584"/>
            <a:ext cx="150287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椭圆 2"/>
          <p:cNvSpPr/>
          <p:nvPr userDrawn="1"/>
        </p:nvSpPr>
        <p:spPr>
          <a:xfrm>
            <a:off x="8772808" y="325925"/>
            <a:ext cx="81481" cy="81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22.pn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3" name="矩形 2"/>
          <p:cNvSpPr/>
          <p:nvPr/>
        </p:nvSpPr>
        <p:spPr>
          <a:xfrm>
            <a:off x="0" y="1025718"/>
            <a:ext cx="9144000" cy="24921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cxnSp>
        <p:nvCxnSpPr>
          <p:cNvPr id="7" name="直接连接符 6"/>
          <p:cNvCxnSpPr/>
          <p:nvPr/>
        </p:nvCxnSpPr>
        <p:spPr>
          <a:xfrm flipV="1">
            <a:off x="1054626" y="1590963"/>
            <a:ext cx="70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062000" y="2776625"/>
            <a:ext cx="70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45922" y="1599531"/>
            <a:ext cx="6852470" cy="830580"/>
          </a:xfrm>
          <a:prstGeom prst="rect">
            <a:avLst/>
          </a:prstGeom>
          <a:noFill/>
        </p:spPr>
        <p:txBody>
          <a:bodyPr wrap="square" lIns="68580" tIns="34290" rIns="68580" bIns="34290" rtlCol="0">
            <a:spAutoFit/>
          </a:bodyPr>
          <a:lstStyle/>
          <a:p>
            <a:pPr algn="ctr"/>
            <a:r>
              <a:rPr lang="zh-CN" altLang="zh-CN" sz="5000" b="1" spc="300"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沈阳凯森集团</a:t>
            </a:r>
            <a:endParaRPr lang="zh-CN" altLang="en-US" sz="6000" b="1" spc="300" dirty="0">
              <a:solidFill>
                <a:schemeClr val="accent4">
                  <a:lumMod val="75000"/>
                </a:schemeClr>
              </a:solidFill>
              <a:latin typeface="zihun70hao-lingyueheiti" pitchFamily="2" charset="-122"/>
              <a:ea typeface="字魂58号-创中黑" pitchFamily="2" charset="-122"/>
              <a:sym typeface="zihun70hao-lingyueheiti" pitchFamily="2" charset="-122"/>
            </a:endParaRPr>
          </a:p>
        </p:txBody>
      </p:sp>
      <p:sp>
        <p:nvSpPr>
          <p:cNvPr id="12" name="文本框 11"/>
          <p:cNvSpPr txBox="1"/>
          <p:nvPr/>
        </p:nvSpPr>
        <p:spPr>
          <a:xfrm>
            <a:off x="3048000" y="2437285"/>
            <a:ext cx="3048000" cy="268605"/>
          </a:xfrm>
          <a:prstGeom prst="rect">
            <a:avLst/>
          </a:prstGeom>
          <a:noFill/>
        </p:spPr>
        <p:txBody>
          <a:bodyPr wrap="square" lIns="68580" tIns="34290" rIns="68580" bIns="34290" rtlCol="0">
            <a:spAutoFit/>
          </a:bodyPr>
          <a:lstStyle/>
          <a:p>
            <a:pPr algn="ctr"/>
            <a:r>
              <a:rPr lang="zh-CN" altLang="en-US" sz="1300" dirty="0">
                <a:solidFill>
                  <a:schemeClr val="tx1">
                    <a:lumMod val="50000"/>
                    <a:lumOff val="50000"/>
                  </a:schemeClr>
                </a:solidFill>
                <a:latin typeface="zihun70hao-lingyueheiti" pitchFamily="2" charset="-122"/>
                <a:ea typeface="字魂58号-创中黑" pitchFamily="2" charset="-122"/>
                <a:sym typeface="zihun70hao-lingyueheiti" pitchFamily="2" charset="-122"/>
              </a:rPr>
              <a:t>轻松集团总部宣</a:t>
            </a:r>
            <a:endParaRPr lang="zh-CN" altLang="en-US" sz="1300" dirty="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2" name="TextBox 1"/>
          <p:cNvSpPr txBox="1"/>
          <p:nvPr/>
        </p:nvSpPr>
        <p:spPr>
          <a:xfrm>
            <a:off x="1887798" y="1238338"/>
            <a:ext cx="5346290" cy="338554"/>
          </a:xfrm>
          <a:prstGeom prst="rect">
            <a:avLst/>
          </a:prstGeom>
          <a:noFill/>
        </p:spPr>
        <p:txBody>
          <a:bodyPr wrap="square" rtlCol="0">
            <a:spAutoFit/>
          </a:bodyPr>
          <a:lstStyle/>
          <a:p>
            <a:pPr algn="dist"/>
            <a:r>
              <a:rPr lang="en-US" altLang="zh-CN" sz="1600" dirty="0" smtClean="0">
                <a:solidFill>
                  <a:schemeClr val="tx1">
                    <a:lumMod val="50000"/>
                    <a:lumOff val="50000"/>
                  </a:schemeClr>
                </a:solidFill>
                <a:latin typeface="zihun70hao-lingyueheiti" pitchFamily="2" charset="-122"/>
                <a:ea typeface="字魂58号-创中黑" pitchFamily="2" charset="-122"/>
                <a:cs typeface="Open Sans Light" pitchFamily="34" charset="0"/>
                <a:sym typeface="zihun70hao-lingyueheiti" pitchFamily="2" charset="-122"/>
              </a:rPr>
              <a:t>CHINA GUANGFA BANK</a:t>
            </a:r>
            <a:endParaRPr lang="zh-CN" altLang="en-US" sz="1600" dirty="0">
              <a:solidFill>
                <a:schemeClr val="tx1">
                  <a:lumMod val="50000"/>
                  <a:lumOff val="50000"/>
                </a:schemeClr>
              </a:solidFill>
              <a:latin typeface="zihun70hao-lingyueheiti" pitchFamily="2" charset="-122"/>
              <a:ea typeface="字魂58号-创中黑" pitchFamily="2" charset="-122"/>
              <a:cs typeface="Open Sans Light" pitchFamily="34" charset="0"/>
              <a:sym typeface="zihun70hao-lingyueheiti" pitchFamily="2" charset="-122"/>
            </a:endParaRPr>
          </a:p>
        </p:txBody>
      </p:sp>
      <p:sp>
        <p:nvSpPr>
          <p:cNvPr id="13" name="矩形 12"/>
          <p:cNvSpPr/>
          <p:nvPr/>
        </p:nvSpPr>
        <p:spPr>
          <a:xfrm>
            <a:off x="2697479" y="2870106"/>
            <a:ext cx="3749040" cy="3219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15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轻松筹致力于成为“中国最佳公益平台”</a:t>
            </a:r>
            <a:endParaRPr lang="zh-CN" altLang="en-US" sz="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1" presetClass="entr" presetSubtype="0" fill="hold" grpId="1"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275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3250"/>
                            </p:stCondLst>
                            <p:childTnLst>
                              <p:par>
                                <p:cTn id="33" presetID="8"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amond(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1"/>
      <p:bldP spid="12" grpId="0"/>
      <p:bldP spid="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4" name="矩形 3"/>
          <p:cNvSpPr/>
          <p:nvPr/>
        </p:nvSpPr>
        <p:spPr>
          <a:xfrm>
            <a:off x="-9117" y="1343770"/>
            <a:ext cx="9143999" cy="214685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5" name="文本框 4"/>
          <p:cNvSpPr txBox="1"/>
          <p:nvPr/>
        </p:nvSpPr>
        <p:spPr>
          <a:xfrm>
            <a:off x="3275927" y="2127320"/>
            <a:ext cx="2583613" cy="684803"/>
          </a:xfrm>
          <a:prstGeom prst="rect">
            <a:avLst/>
          </a:prstGeom>
          <a:noFill/>
        </p:spPr>
        <p:txBody>
          <a:bodyPr wrap="square" lIns="68580" tIns="34290" rIns="68580" bIns="34290" rtlCol="0">
            <a:spAutoFit/>
          </a:bodyPr>
          <a:lstStyle/>
          <a:p>
            <a:pPr algn="ctr"/>
            <a:r>
              <a:rPr lang="zh-CN" altLang="en-US" sz="4000" b="1" dirty="0">
                <a:solidFill>
                  <a:schemeClr val="accent4">
                    <a:lumMod val="75000"/>
                  </a:schemeClr>
                </a:solidFill>
                <a:latin typeface="zihun70hao-lingyueheiti" pitchFamily="2" charset="-122"/>
                <a:ea typeface="字魂58号-创中黑" pitchFamily="2" charset="-122"/>
                <a:sym typeface="zihun70hao-lingyueheiti" pitchFamily="2" charset="-122"/>
              </a:rPr>
              <a:t>薪酬福利</a:t>
            </a:r>
            <a:endParaRPr lang="zh-CN" altLang="en-US" sz="4000" b="1" dirty="0">
              <a:solidFill>
                <a:schemeClr val="accent4">
                  <a:lumMod val="75000"/>
                </a:schemeClr>
              </a:solidFill>
              <a:latin typeface="zihun70hao-lingyueheiti" pitchFamily="2" charset="-122"/>
              <a:ea typeface="字魂58号-创中黑" pitchFamily="2" charset="-122"/>
              <a:sym typeface="zihun70hao-lingyueheiti" pitchFamily="2" charset="-122"/>
            </a:endParaRPr>
          </a:p>
        </p:txBody>
      </p:sp>
      <p:sp>
        <p:nvSpPr>
          <p:cNvPr id="7" name="文本框 6"/>
          <p:cNvSpPr txBox="1"/>
          <p:nvPr/>
        </p:nvSpPr>
        <p:spPr>
          <a:xfrm>
            <a:off x="3197586" y="1415483"/>
            <a:ext cx="2748827" cy="761747"/>
          </a:xfrm>
          <a:prstGeom prst="rect">
            <a:avLst/>
          </a:prstGeom>
          <a:noFill/>
        </p:spPr>
        <p:txBody>
          <a:bodyPr wrap="square" lIns="68580" tIns="34290" rIns="68580" bIns="34290" rtlCol="0">
            <a:spAutoFit/>
          </a:bodyPr>
          <a:lstStyle/>
          <a:p>
            <a:pPr algn="ctr"/>
            <a:r>
              <a:rPr lang="en-US" altLang="zh-CN" sz="4400" b="1" dirty="0">
                <a:solidFill>
                  <a:schemeClr val="accent4">
                    <a:lumMod val="75000"/>
                  </a:schemeClr>
                </a:solidFill>
                <a:latin typeface="zihun70hao-lingyueheiti" pitchFamily="2" charset="-122"/>
                <a:ea typeface="字魂58号-创中黑" pitchFamily="2" charset="-122"/>
                <a:sym typeface="zihun70hao-lingyueheiti" pitchFamily="2" charset="-122"/>
              </a:rPr>
              <a:t>PART 03</a:t>
            </a:r>
            <a:endParaRPr lang="zh-CN" altLang="en-US" sz="4400" b="1" dirty="0">
              <a:solidFill>
                <a:schemeClr val="accent4">
                  <a:lumMod val="75000"/>
                </a:schemeClr>
              </a:solidFill>
              <a:latin typeface="zihun70hao-lingyueheiti" pitchFamily="2" charset="-122"/>
              <a:ea typeface="字魂58号-创中黑" pitchFamily="2" charset="-122"/>
              <a:sym typeface="zihun70hao-lingyueheiti" pitchFamily="2" charset="-122"/>
            </a:endParaRPr>
          </a:p>
        </p:txBody>
      </p:sp>
      <p:sp>
        <p:nvSpPr>
          <p:cNvPr id="9" name="TextBox 8"/>
          <p:cNvSpPr txBox="1">
            <a14:cpLocks xmlns:a14="http://schemas.microsoft.com/office/drawing/2010/main" noChangeArrowheads="1"/>
          </p:cNvSpPr>
          <p:nvPr/>
        </p:nvSpPr>
        <p:spPr bwMode="auto">
          <a:xfrm>
            <a:off x="1769337" y="2771449"/>
            <a:ext cx="5603920" cy="530225"/>
          </a:xfrm>
          <a:prstGeom prst="rect">
            <a:avLst/>
          </a:prstGeom>
          <a:gradFill>
            <a:gsLst>
              <a:gs pos="0">
                <a:srgbClr val="8488C4"/>
              </a:gs>
              <a:gs pos="53000">
                <a:srgbClr val="D4DEFF"/>
              </a:gs>
              <a:gs pos="83000">
                <a:srgbClr val="D4DEFF"/>
              </a:gs>
              <a:gs pos="100000">
                <a:srgbClr val="96AB94"/>
              </a:gs>
            </a:gsLst>
            <a:lin ang="5400000" scaled="0"/>
          </a:grad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lightRig rig="threePt" dir="t"/>
            </a:scene3d>
            <a:sp3d extrusionH="57150">
              <a:bevelT w="82550" h="38100" prst="coolSlant"/>
            </a:sp3d>
          </a:bodyPr>
          <a:lstStyle>
            <a:lvl1pPr defTabSz="974725" eaLnBrk="0" hangingPunct="0">
              <a:defRPr>
                <a:solidFill>
                  <a:schemeClr val="tx1"/>
                </a:solidFill>
                <a:latin typeface="Calibri" pitchFamily="34" charset="0"/>
                <a:ea typeface="宋体" charset="-122"/>
              </a:defRPr>
            </a:lvl1pPr>
            <a:lvl2pPr marL="742950" indent="-285750" defTabSz="974725" eaLnBrk="0" hangingPunct="0">
              <a:defRPr>
                <a:solidFill>
                  <a:schemeClr val="tx1"/>
                </a:solidFill>
                <a:latin typeface="Calibri" pitchFamily="34" charset="0"/>
                <a:ea typeface="宋体" charset="-122"/>
              </a:defRPr>
            </a:lvl2pPr>
            <a:lvl3pPr marL="1143000" indent="-228600" defTabSz="974725" eaLnBrk="0" hangingPunct="0">
              <a:defRPr>
                <a:solidFill>
                  <a:schemeClr val="tx1"/>
                </a:solidFill>
                <a:latin typeface="Calibri" pitchFamily="34" charset="0"/>
                <a:ea typeface="宋体" charset="-122"/>
              </a:defRPr>
            </a:lvl3pPr>
            <a:lvl4pPr marL="1600200" indent="-228600" defTabSz="974725" eaLnBrk="0" hangingPunct="0">
              <a:defRPr>
                <a:solidFill>
                  <a:schemeClr val="tx1"/>
                </a:solidFill>
                <a:latin typeface="Calibri" pitchFamily="34" charset="0"/>
                <a:ea typeface="宋体" charset="-122"/>
              </a:defRPr>
            </a:lvl4pPr>
            <a:lvl5pPr marL="2057400" indent="-228600" defTabSz="974725" eaLnBrk="0" hangingPunct="0">
              <a:defRPr>
                <a:solidFill>
                  <a:schemeClr val="tx1"/>
                </a:solidFill>
                <a:latin typeface="Calibri" pitchFamily="34" charset="0"/>
                <a:ea typeface="宋体"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buFont typeface="Arial" charset="0"/>
              <a:buNone/>
            </a:pPr>
            <a:r>
              <a:rPr lang="zh-CN" altLang="en-US" sz="2000" dirty="0" smtClean="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rPr>
              <a:t>加入轻松  赢得未来</a:t>
            </a:r>
            <a:endParaRPr lang="zh-CN" altLang="en-US" sz="2000" dirty="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650"/>
                            </p:stCondLst>
                            <p:childTnLst>
                              <p:par>
                                <p:cTn id="23" presetID="53" presetClass="entr" presetSubtype="16" fill="hold" grpId="0" nodeType="afterEffect">
                                  <p:stCondLst>
                                    <p:cond delay="0"/>
                                  </p:stCondLst>
                                  <p:iterate type="lt">
                                    <p:tmPct val="2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
          <p:cNvGrpSpPr/>
          <p:nvPr/>
        </p:nvGrpSpPr>
        <p:grpSpPr>
          <a:xfrm>
            <a:off x="5663986" y="1310778"/>
            <a:ext cx="3480014" cy="2879513"/>
            <a:chOff x="7551981" y="2001188"/>
            <a:chExt cx="4640019" cy="3839350"/>
          </a:xfrm>
        </p:grpSpPr>
        <p:sp>
          <p:nvSpPr>
            <p:cNvPr id="11" name="Freeform 16"/>
            <p:cNvSpPr/>
            <p:nvPr/>
          </p:nvSpPr>
          <p:spPr bwMode="auto">
            <a:xfrm>
              <a:off x="7800202" y="2001188"/>
              <a:ext cx="1974114" cy="3242994"/>
            </a:xfrm>
            <a:custGeom>
              <a:avLst/>
              <a:gdLst>
                <a:gd name="T0" fmla="*/ 262 w 932"/>
                <a:gd name="T1" fmla="*/ 8 h 1392"/>
                <a:gd name="T2" fmla="*/ 133 w 932"/>
                <a:gd name="T3" fmla="*/ 581 h 1392"/>
                <a:gd name="T4" fmla="*/ 121 w 932"/>
                <a:gd name="T5" fmla="*/ 1211 h 1392"/>
                <a:gd name="T6" fmla="*/ 611 w 932"/>
                <a:gd name="T7" fmla="*/ 1360 h 1392"/>
                <a:gd name="T8" fmla="*/ 859 w 932"/>
                <a:gd name="T9" fmla="*/ 1183 h 1392"/>
                <a:gd name="T10" fmla="*/ 911 w 932"/>
                <a:gd name="T11" fmla="*/ 832 h 1392"/>
                <a:gd name="T12" fmla="*/ 696 w 932"/>
                <a:gd name="T13" fmla="*/ 427 h 1392"/>
                <a:gd name="T14" fmla="*/ 664 w 932"/>
                <a:gd name="T15" fmla="*/ 12 h 1392"/>
                <a:gd name="T16" fmla="*/ 556 w 932"/>
                <a:gd name="T17" fmla="*/ 17 h 1392"/>
                <a:gd name="T18" fmla="*/ 468 w 932"/>
                <a:gd name="T19" fmla="*/ 24 h 1392"/>
                <a:gd name="T20" fmla="*/ 383 w 932"/>
                <a:gd name="T21" fmla="*/ 4 h 1392"/>
                <a:gd name="T22" fmla="*/ 262 w 932"/>
                <a:gd name="T23" fmla="*/ 8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2" h="1392">
                  <a:moveTo>
                    <a:pt x="262" y="8"/>
                  </a:moveTo>
                  <a:cubicBezTo>
                    <a:pt x="555" y="397"/>
                    <a:pt x="324" y="269"/>
                    <a:pt x="133" y="581"/>
                  </a:cubicBezTo>
                  <a:cubicBezTo>
                    <a:pt x="23" y="766"/>
                    <a:pt x="0" y="1035"/>
                    <a:pt x="121" y="1211"/>
                  </a:cubicBezTo>
                  <a:cubicBezTo>
                    <a:pt x="245" y="1392"/>
                    <a:pt x="437" y="1368"/>
                    <a:pt x="611" y="1360"/>
                  </a:cubicBezTo>
                  <a:cubicBezTo>
                    <a:pt x="716" y="1354"/>
                    <a:pt x="791" y="1285"/>
                    <a:pt x="859" y="1183"/>
                  </a:cubicBezTo>
                  <a:cubicBezTo>
                    <a:pt x="922" y="1090"/>
                    <a:pt x="932" y="934"/>
                    <a:pt x="911" y="832"/>
                  </a:cubicBezTo>
                  <a:cubicBezTo>
                    <a:pt x="879" y="672"/>
                    <a:pt x="810" y="525"/>
                    <a:pt x="696" y="427"/>
                  </a:cubicBezTo>
                  <a:cubicBezTo>
                    <a:pt x="572" y="320"/>
                    <a:pt x="424" y="256"/>
                    <a:pt x="664" y="12"/>
                  </a:cubicBezTo>
                  <a:cubicBezTo>
                    <a:pt x="628" y="1"/>
                    <a:pt x="591" y="9"/>
                    <a:pt x="556" y="17"/>
                  </a:cubicBezTo>
                  <a:cubicBezTo>
                    <a:pt x="525" y="23"/>
                    <a:pt x="495" y="30"/>
                    <a:pt x="468" y="24"/>
                  </a:cubicBezTo>
                  <a:cubicBezTo>
                    <a:pt x="429" y="20"/>
                    <a:pt x="426" y="0"/>
                    <a:pt x="383" y="4"/>
                  </a:cubicBezTo>
                  <a:cubicBezTo>
                    <a:pt x="347" y="12"/>
                    <a:pt x="301" y="12"/>
                    <a:pt x="262" y="8"/>
                  </a:cubicBezTo>
                </a:path>
              </a:pathLst>
            </a:custGeom>
            <a:solidFill>
              <a:schemeClr val="accent2"/>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2" name="Freeform 17"/>
            <p:cNvSpPr/>
            <p:nvPr/>
          </p:nvSpPr>
          <p:spPr bwMode="auto">
            <a:xfrm>
              <a:off x="8882693" y="2993800"/>
              <a:ext cx="872803" cy="1971426"/>
            </a:xfrm>
            <a:custGeom>
              <a:avLst/>
              <a:gdLst>
                <a:gd name="T0" fmla="*/ 184 w 412"/>
                <a:gd name="T1" fmla="*/ 0 h 846"/>
                <a:gd name="T2" fmla="*/ 313 w 412"/>
                <a:gd name="T3" fmla="*/ 311 h 846"/>
                <a:gd name="T4" fmla="*/ 261 w 412"/>
                <a:gd name="T5" fmla="*/ 662 h 846"/>
                <a:gd name="T6" fmla="*/ 12 w 412"/>
                <a:gd name="T7" fmla="*/ 839 h 846"/>
                <a:gd name="T8" fmla="*/ 0 w 412"/>
                <a:gd name="T9" fmla="*/ 839 h 846"/>
                <a:gd name="T10" fmla="*/ 26 w 412"/>
                <a:gd name="T11" fmla="*/ 846 h 846"/>
                <a:gd name="T12" fmla="*/ 199 w 412"/>
                <a:gd name="T13" fmla="*/ 825 h 846"/>
                <a:gd name="T14" fmla="*/ 357 w 412"/>
                <a:gd name="T15" fmla="*/ 723 h 846"/>
                <a:gd name="T16" fmla="*/ 393 w 412"/>
                <a:gd name="T17" fmla="*/ 399 h 846"/>
                <a:gd name="T18" fmla="*/ 184 w 412"/>
                <a:gd name="T19"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2" h="846">
                  <a:moveTo>
                    <a:pt x="184" y="0"/>
                  </a:moveTo>
                  <a:cubicBezTo>
                    <a:pt x="248" y="88"/>
                    <a:pt x="290" y="196"/>
                    <a:pt x="313" y="311"/>
                  </a:cubicBezTo>
                  <a:cubicBezTo>
                    <a:pt x="334" y="413"/>
                    <a:pt x="323" y="569"/>
                    <a:pt x="261" y="662"/>
                  </a:cubicBezTo>
                  <a:cubicBezTo>
                    <a:pt x="193" y="764"/>
                    <a:pt x="118" y="833"/>
                    <a:pt x="12" y="839"/>
                  </a:cubicBezTo>
                  <a:cubicBezTo>
                    <a:pt x="8" y="839"/>
                    <a:pt x="4" y="839"/>
                    <a:pt x="0" y="839"/>
                  </a:cubicBezTo>
                  <a:cubicBezTo>
                    <a:pt x="16" y="843"/>
                    <a:pt x="26" y="846"/>
                    <a:pt x="26" y="846"/>
                  </a:cubicBezTo>
                  <a:cubicBezTo>
                    <a:pt x="199" y="825"/>
                    <a:pt x="199" y="825"/>
                    <a:pt x="199" y="825"/>
                  </a:cubicBezTo>
                  <a:cubicBezTo>
                    <a:pt x="250" y="771"/>
                    <a:pt x="304" y="740"/>
                    <a:pt x="357" y="723"/>
                  </a:cubicBezTo>
                  <a:cubicBezTo>
                    <a:pt x="405" y="629"/>
                    <a:pt x="412" y="492"/>
                    <a:pt x="393" y="399"/>
                  </a:cubicBezTo>
                  <a:cubicBezTo>
                    <a:pt x="361" y="242"/>
                    <a:pt x="294" y="98"/>
                    <a:pt x="184"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3" name="Freeform 18"/>
            <p:cNvSpPr/>
            <p:nvPr/>
          </p:nvSpPr>
          <p:spPr bwMode="auto">
            <a:xfrm>
              <a:off x="8028708" y="4787797"/>
              <a:ext cx="76168" cy="104486"/>
            </a:xfrm>
            <a:custGeom>
              <a:avLst/>
              <a:gdLst>
                <a:gd name="T0" fmla="*/ 0 w 36"/>
                <a:gd name="T1" fmla="*/ 0 h 45"/>
                <a:gd name="T2" fmla="*/ 6 w 36"/>
                <a:gd name="T3" fmla="*/ 9 h 45"/>
                <a:gd name="T4" fmla="*/ 33 w 36"/>
                <a:gd name="T5" fmla="*/ 45 h 45"/>
                <a:gd name="T6" fmla="*/ 36 w 36"/>
                <a:gd name="T7" fmla="*/ 45 h 45"/>
                <a:gd name="T8" fmla="*/ 13 w 36"/>
                <a:gd name="T9" fmla="*/ 15 h 45"/>
                <a:gd name="T10" fmla="*/ 6 w 36"/>
                <a:gd name="T11" fmla="*/ 4 h 45"/>
                <a:gd name="T12" fmla="*/ 0 w 36"/>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6" h="45">
                  <a:moveTo>
                    <a:pt x="0" y="0"/>
                  </a:moveTo>
                  <a:cubicBezTo>
                    <a:pt x="2" y="3"/>
                    <a:pt x="3" y="6"/>
                    <a:pt x="6" y="9"/>
                  </a:cubicBezTo>
                  <a:cubicBezTo>
                    <a:pt x="14" y="22"/>
                    <a:pt x="24" y="34"/>
                    <a:pt x="33" y="45"/>
                  </a:cubicBezTo>
                  <a:cubicBezTo>
                    <a:pt x="34" y="45"/>
                    <a:pt x="35" y="45"/>
                    <a:pt x="36" y="45"/>
                  </a:cubicBezTo>
                  <a:cubicBezTo>
                    <a:pt x="28" y="36"/>
                    <a:pt x="20" y="26"/>
                    <a:pt x="13" y="15"/>
                  </a:cubicBezTo>
                  <a:cubicBezTo>
                    <a:pt x="10" y="12"/>
                    <a:pt x="8" y="8"/>
                    <a:pt x="6" y="4"/>
                  </a:cubicBezTo>
                  <a:cubicBezTo>
                    <a:pt x="4" y="3"/>
                    <a:pt x="2" y="1"/>
                    <a:pt x="0" y="0"/>
                  </a:cubicBezTo>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4" name="Freeform 19"/>
            <p:cNvSpPr/>
            <p:nvPr/>
          </p:nvSpPr>
          <p:spPr bwMode="auto">
            <a:xfrm>
              <a:off x="8041253" y="4796668"/>
              <a:ext cx="465973" cy="230657"/>
            </a:xfrm>
            <a:custGeom>
              <a:avLst/>
              <a:gdLst>
                <a:gd name="T0" fmla="*/ 0 w 220"/>
                <a:gd name="T1" fmla="*/ 0 h 99"/>
                <a:gd name="T2" fmla="*/ 7 w 220"/>
                <a:gd name="T3" fmla="*/ 11 h 99"/>
                <a:gd name="T4" fmla="*/ 30 w 220"/>
                <a:gd name="T5" fmla="*/ 41 h 99"/>
                <a:gd name="T6" fmla="*/ 187 w 220"/>
                <a:gd name="T7" fmla="*/ 99 h 99"/>
                <a:gd name="T8" fmla="*/ 220 w 220"/>
                <a:gd name="T9" fmla="*/ 70 h 99"/>
                <a:gd name="T10" fmla="*/ 0 w 220"/>
                <a:gd name="T11" fmla="*/ 0 h 99"/>
              </a:gdLst>
              <a:ahLst/>
              <a:cxnLst>
                <a:cxn ang="0">
                  <a:pos x="T0" y="T1"/>
                </a:cxn>
                <a:cxn ang="0">
                  <a:pos x="T2" y="T3"/>
                </a:cxn>
                <a:cxn ang="0">
                  <a:pos x="T4" y="T5"/>
                </a:cxn>
                <a:cxn ang="0">
                  <a:pos x="T6" y="T7"/>
                </a:cxn>
                <a:cxn ang="0">
                  <a:pos x="T8" y="T9"/>
                </a:cxn>
                <a:cxn ang="0">
                  <a:pos x="T10" y="T11"/>
                </a:cxn>
              </a:cxnLst>
              <a:rect l="0" t="0" r="r" b="b"/>
              <a:pathLst>
                <a:path w="220" h="99">
                  <a:moveTo>
                    <a:pt x="0" y="0"/>
                  </a:moveTo>
                  <a:cubicBezTo>
                    <a:pt x="2" y="4"/>
                    <a:pt x="4" y="8"/>
                    <a:pt x="7" y="11"/>
                  </a:cubicBezTo>
                  <a:cubicBezTo>
                    <a:pt x="14" y="22"/>
                    <a:pt x="22" y="32"/>
                    <a:pt x="30" y="41"/>
                  </a:cubicBezTo>
                  <a:cubicBezTo>
                    <a:pt x="114" y="63"/>
                    <a:pt x="187" y="99"/>
                    <a:pt x="187" y="99"/>
                  </a:cubicBezTo>
                  <a:cubicBezTo>
                    <a:pt x="195" y="86"/>
                    <a:pt x="206" y="77"/>
                    <a:pt x="220" y="70"/>
                  </a:cubicBezTo>
                  <a:cubicBezTo>
                    <a:pt x="142" y="66"/>
                    <a:pt x="66" y="49"/>
                    <a:pt x="0" y="0"/>
                  </a:cubicBezTo>
                </a:path>
              </a:pathLst>
            </a:custGeom>
            <a:solidFill>
              <a:srgbClr val="6C70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5" name="Rectangle 20"/>
            <p:cNvSpPr>
              <a14:cpLocks xmlns:a14="http://schemas.microsoft.com/office/drawing/2010/main" noChangeArrowheads="1"/>
            </p:cNvSpPr>
            <p:nvPr/>
          </p:nvSpPr>
          <p:spPr bwMode="auto">
            <a:xfrm>
              <a:off x="8454650" y="3018081"/>
              <a:ext cx="666849" cy="1764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charset="0"/>
                </a:defRPr>
              </a:lvl1pPr>
              <a:lvl2pPr eaLnBrk="0" fontAlgn="base" hangingPunct="0">
                <a:spcBef>
                  <a:spcPct val="0"/>
                </a:spcBef>
                <a:spcAft>
                  <a:spcPct val="0"/>
                </a:spcAft>
                <a:defRPr>
                  <a:solidFill>
                    <a:schemeClr val="tx1"/>
                  </a:solidFill>
                  <a:latin typeface="Arial" charset="0"/>
                </a:defRPr>
              </a:lvl2pPr>
              <a:lvl3pPr eaLnBrk="0" fontAlgn="base" hangingPunct="0">
                <a:spcBef>
                  <a:spcPct val="0"/>
                </a:spcBef>
                <a:spcAft>
                  <a:spcPct val="0"/>
                </a:spcAft>
                <a:defRPr>
                  <a:solidFill>
                    <a:schemeClr val="tx1"/>
                  </a:solidFill>
                  <a:latin typeface="Arial" charset="0"/>
                </a:defRPr>
              </a:lvl3pPr>
              <a:lvl4pPr eaLnBrk="0" fontAlgn="base" hangingPunct="0">
                <a:spcBef>
                  <a:spcPct val="0"/>
                </a:spcBef>
                <a:spcAft>
                  <a:spcPct val="0"/>
                </a:spcAft>
                <a:defRPr>
                  <a:solidFill>
                    <a:schemeClr val="tx1"/>
                  </a:solidFill>
                  <a:latin typeface="Arial" charset="0"/>
                </a:defRPr>
              </a:lvl4pPr>
              <a:lvl5pPr eaLnBrk="0" fontAlgn="base" hangingPunct="0">
                <a:spcBef>
                  <a:spcPct val="0"/>
                </a:spcBef>
                <a:spcAft>
                  <a:spcPct val="0"/>
                </a:spcAft>
                <a:defRPr>
                  <a:solidFill>
                    <a:schemeClr val="tx1"/>
                  </a:solidFill>
                  <a:latin typeface="Arial" charset="0"/>
                </a:defRPr>
              </a:lvl5pPr>
              <a:lvl6pPr eaLnBrk="0" fontAlgn="base" hangingPunct="0">
                <a:spcBef>
                  <a:spcPct val="0"/>
                </a:spcBef>
                <a:spcAft>
                  <a:spcPct val="0"/>
                </a:spcAft>
                <a:defRPr>
                  <a:solidFill>
                    <a:schemeClr val="tx1"/>
                  </a:solidFill>
                  <a:latin typeface="Arial" charset="0"/>
                </a:defRPr>
              </a:lvl6pPr>
              <a:lvl7pPr eaLnBrk="0" fontAlgn="base" hangingPunct="0">
                <a:spcBef>
                  <a:spcPct val="0"/>
                </a:spcBef>
                <a:spcAft>
                  <a:spcPct val="0"/>
                </a:spcAft>
                <a:defRPr>
                  <a:solidFill>
                    <a:schemeClr val="tx1"/>
                  </a:solidFill>
                  <a:latin typeface="Arial" charset="0"/>
                </a:defRPr>
              </a:lvl7pPr>
              <a:lvl8pPr eaLnBrk="0" fontAlgn="base" hangingPunct="0">
                <a:spcBef>
                  <a:spcPct val="0"/>
                </a:spcBef>
                <a:spcAft>
                  <a:spcPct val="0"/>
                </a:spcAft>
                <a:defRPr>
                  <a:solidFill>
                    <a:schemeClr val="tx1"/>
                  </a:solidFill>
                  <a:latin typeface="Arial" charset="0"/>
                </a:defRPr>
              </a:lvl8pPr>
              <a:lvl9pPr eaLnBrk="0" fontAlgn="base" hangingPunct="0">
                <a:spcBef>
                  <a:spcPct val="0"/>
                </a:spcBef>
                <a:spcAft>
                  <a:spcPct val="0"/>
                </a:spcAft>
                <a:defRPr>
                  <a:solidFill>
                    <a:schemeClr val="tx1"/>
                  </a:solidFill>
                  <a:latin typeface="Arial" charset="0"/>
                </a:defRPr>
              </a:lvl9pPr>
            </a:lstStyle>
            <a:p>
              <a:r>
                <a:rPr lang="en-US" altLang="en-US" sz="8600" dirty="0">
                  <a:solidFill>
                    <a:srgbClr val="FFBD54"/>
                  </a:solidFill>
                  <a:latin typeface="zihun70hao-lingyueheiti" pitchFamily="2" charset="-122"/>
                  <a:ea typeface="字魂58号-创中黑" pitchFamily="2" charset="-122"/>
                  <a:cs typeface="Arial" charset="0"/>
                  <a:sym typeface="zihun70hao-lingyueheiti" pitchFamily="2" charset="-122"/>
                </a:rPr>
                <a:t>$</a:t>
              </a:r>
              <a:endParaRPr lang="en-US" altLang="en-US" sz="1100" dirty="0">
                <a:latin typeface="zihun70hao-lingyueheiti" pitchFamily="2" charset="-122"/>
                <a:ea typeface="字魂58号-创中黑" pitchFamily="2" charset="-122"/>
                <a:cs typeface="Arial" charset="0"/>
                <a:sym typeface="zihun70hao-lingyueheiti" pitchFamily="2" charset="-122"/>
              </a:endParaRPr>
            </a:p>
          </p:txBody>
        </p:sp>
        <p:sp>
          <p:nvSpPr>
            <p:cNvPr id="16" name="Freeform 22"/>
            <p:cNvSpPr/>
            <p:nvPr/>
          </p:nvSpPr>
          <p:spPr bwMode="auto">
            <a:xfrm>
              <a:off x="8569058" y="2008088"/>
              <a:ext cx="203416" cy="582556"/>
            </a:xfrm>
            <a:custGeom>
              <a:avLst/>
              <a:gdLst>
                <a:gd name="T0" fmla="*/ 31 w 96"/>
                <a:gd name="T1" fmla="*/ 0 h 250"/>
                <a:gd name="T2" fmla="*/ 20 w 96"/>
                <a:gd name="T3" fmla="*/ 1 h 250"/>
                <a:gd name="T4" fmla="*/ 18 w 96"/>
                <a:gd name="T5" fmla="*/ 1 h 250"/>
                <a:gd name="T6" fmla="*/ 0 w 96"/>
                <a:gd name="T7" fmla="*/ 11 h 250"/>
                <a:gd name="T8" fmla="*/ 74 w 96"/>
                <a:gd name="T9" fmla="*/ 250 h 250"/>
                <a:gd name="T10" fmla="*/ 74 w 96"/>
                <a:gd name="T11" fmla="*/ 18 h 250"/>
                <a:gd name="T12" fmla="*/ 64 w 96"/>
                <a:gd name="T13" fmla="*/ 8 h 250"/>
                <a:gd name="T14" fmla="*/ 31 w 96"/>
                <a:gd name="T15" fmla="*/ 0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250">
                  <a:moveTo>
                    <a:pt x="31" y="0"/>
                  </a:moveTo>
                  <a:cubicBezTo>
                    <a:pt x="27" y="0"/>
                    <a:pt x="24" y="1"/>
                    <a:pt x="20" y="1"/>
                  </a:cubicBezTo>
                  <a:cubicBezTo>
                    <a:pt x="19" y="1"/>
                    <a:pt x="18" y="1"/>
                    <a:pt x="18" y="1"/>
                  </a:cubicBezTo>
                  <a:cubicBezTo>
                    <a:pt x="12" y="3"/>
                    <a:pt x="6" y="7"/>
                    <a:pt x="0" y="11"/>
                  </a:cubicBezTo>
                  <a:cubicBezTo>
                    <a:pt x="0" y="11"/>
                    <a:pt x="70" y="127"/>
                    <a:pt x="74" y="250"/>
                  </a:cubicBezTo>
                  <a:cubicBezTo>
                    <a:pt x="74" y="250"/>
                    <a:pt x="96" y="119"/>
                    <a:pt x="74" y="18"/>
                  </a:cubicBezTo>
                  <a:cubicBezTo>
                    <a:pt x="74" y="18"/>
                    <a:pt x="70" y="13"/>
                    <a:pt x="64" y="8"/>
                  </a:cubicBezTo>
                  <a:cubicBezTo>
                    <a:pt x="55" y="4"/>
                    <a:pt x="45" y="0"/>
                    <a:pt x="31"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7" name="Freeform 24"/>
            <p:cNvSpPr/>
            <p:nvPr/>
          </p:nvSpPr>
          <p:spPr bwMode="auto">
            <a:xfrm>
              <a:off x="8811006" y="2033716"/>
              <a:ext cx="189974" cy="521442"/>
            </a:xfrm>
            <a:custGeom>
              <a:avLst/>
              <a:gdLst>
                <a:gd name="T0" fmla="*/ 90 w 90"/>
                <a:gd name="T1" fmla="*/ 0 h 224"/>
                <a:gd name="T2" fmla="*/ 88 w 90"/>
                <a:gd name="T3" fmla="*/ 1 h 224"/>
                <a:gd name="T4" fmla="*/ 79 w 90"/>
                <a:gd name="T5" fmla="*/ 3 h 224"/>
                <a:gd name="T6" fmla="*/ 34 w 90"/>
                <a:gd name="T7" fmla="*/ 11 h 224"/>
                <a:gd name="T8" fmla="*/ 3 w 90"/>
                <a:gd name="T9" fmla="*/ 224 h 224"/>
                <a:gd name="T10" fmla="*/ 90 w 90"/>
                <a:gd name="T11" fmla="*/ 0 h 224"/>
              </a:gdLst>
              <a:ahLst/>
              <a:cxnLst>
                <a:cxn ang="0">
                  <a:pos x="T0" y="T1"/>
                </a:cxn>
                <a:cxn ang="0">
                  <a:pos x="T2" y="T3"/>
                </a:cxn>
                <a:cxn ang="0">
                  <a:pos x="T4" y="T5"/>
                </a:cxn>
                <a:cxn ang="0">
                  <a:pos x="T6" y="T7"/>
                </a:cxn>
                <a:cxn ang="0">
                  <a:pos x="T8" y="T9"/>
                </a:cxn>
                <a:cxn ang="0">
                  <a:pos x="T10" y="T11"/>
                </a:cxn>
              </a:cxnLst>
              <a:rect l="0" t="0" r="r" b="b"/>
              <a:pathLst>
                <a:path w="90" h="224">
                  <a:moveTo>
                    <a:pt x="90" y="0"/>
                  </a:moveTo>
                  <a:cubicBezTo>
                    <a:pt x="90" y="0"/>
                    <a:pt x="89" y="0"/>
                    <a:pt x="88" y="1"/>
                  </a:cubicBezTo>
                  <a:cubicBezTo>
                    <a:pt x="85" y="1"/>
                    <a:pt x="82" y="2"/>
                    <a:pt x="79" y="3"/>
                  </a:cubicBezTo>
                  <a:cubicBezTo>
                    <a:pt x="63" y="6"/>
                    <a:pt x="48" y="9"/>
                    <a:pt x="34" y="11"/>
                  </a:cubicBezTo>
                  <a:cubicBezTo>
                    <a:pt x="33" y="13"/>
                    <a:pt x="0" y="104"/>
                    <a:pt x="3" y="224"/>
                  </a:cubicBezTo>
                  <a:cubicBezTo>
                    <a:pt x="3" y="224"/>
                    <a:pt x="24" y="75"/>
                    <a:pt x="90" y="0"/>
                  </a:cubicBezTo>
                </a:path>
              </a:pathLst>
            </a:custGeom>
            <a:solidFill>
              <a:schemeClr val="accent2">
                <a:lumMod val="75000"/>
              </a:schemeClr>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8" name="Freeform 25"/>
            <p:cNvSpPr/>
            <p:nvPr/>
          </p:nvSpPr>
          <p:spPr bwMode="auto">
            <a:xfrm>
              <a:off x="7611123" y="4808496"/>
              <a:ext cx="1521582" cy="792513"/>
            </a:xfrm>
            <a:custGeom>
              <a:avLst/>
              <a:gdLst>
                <a:gd name="T0" fmla="*/ 32 w 718"/>
                <a:gd name="T1" fmla="*/ 80 h 340"/>
                <a:gd name="T2" fmla="*/ 0 w 718"/>
                <a:gd name="T3" fmla="*/ 115 h 340"/>
                <a:gd name="T4" fmla="*/ 637 w 718"/>
                <a:gd name="T5" fmla="*/ 340 h 340"/>
                <a:gd name="T6" fmla="*/ 718 w 718"/>
                <a:gd name="T7" fmla="*/ 246 h 340"/>
                <a:gd name="T8" fmla="*/ 32 w 718"/>
                <a:gd name="T9" fmla="*/ 80 h 340"/>
              </a:gdLst>
              <a:ahLst/>
              <a:cxnLst>
                <a:cxn ang="0">
                  <a:pos x="T0" y="T1"/>
                </a:cxn>
                <a:cxn ang="0">
                  <a:pos x="T2" y="T3"/>
                </a:cxn>
                <a:cxn ang="0">
                  <a:pos x="T4" y="T5"/>
                </a:cxn>
                <a:cxn ang="0">
                  <a:pos x="T6" y="T7"/>
                </a:cxn>
                <a:cxn ang="0">
                  <a:pos x="T8" y="T9"/>
                </a:cxn>
              </a:cxnLst>
              <a:rect l="0" t="0" r="r" b="b"/>
              <a:pathLst>
                <a:path w="718" h="340">
                  <a:moveTo>
                    <a:pt x="32" y="80"/>
                  </a:moveTo>
                  <a:cubicBezTo>
                    <a:pt x="0" y="115"/>
                    <a:pt x="0" y="115"/>
                    <a:pt x="0" y="115"/>
                  </a:cubicBezTo>
                  <a:cubicBezTo>
                    <a:pt x="637" y="340"/>
                    <a:pt x="637" y="340"/>
                    <a:pt x="637" y="340"/>
                  </a:cubicBezTo>
                  <a:cubicBezTo>
                    <a:pt x="718" y="246"/>
                    <a:pt x="718" y="246"/>
                    <a:pt x="718" y="246"/>
                  </a:cubicBezTo>
                  <a:cubicBezTo>
                    <a:pt x="718" y="246"/>
                    <a:pt x="167" y="0"/>
                    <a:pt x="32" y="80"/>
                  </a:cubicBezTo>
                  <a:close/>
                </a:path>
              </a:pathLst>
            </a:custGeom>
            <a:solidFill>
              <a:srgbClr val="CC977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19" name="Freeform 26"/>
            <p:cNvSpPr/>
            <p:nvPr/>
          </p:nvSpPr>
          <p:spPr bwMode="auto">
            <a:xfrm>
              <a:off x="7551981" y="4773997"/>
              <a:ext cx="1515310" cy="784627"/>
            </a:xfrm>
            <a:custGeom>
              <a:avLst/>
              <a:gdLst>
                <a:gd name="T0" fmla="*/ 35 w 715"/>
                <a:gd name="T1" fmla="*/ 59 h 337"/>
                <a:gd name="T2" fmla="*/ 0 w 715"/>
                <a:gd name="T3" fmla="*/ 86 h 337"/>
                <a:gd name="T4" fmla="*/ 632 w 715"/>
                <a:gd name="T5" fmla="*/ 337 h 337"/>
                <a:gd name="T6" fmla="*/ 715 w 715"/>
                <a:gd name="T7" fmla="*/ 245 h 337"/>
                <a:gd name="T8" fmla="*/ 35 w 715"/>
                <a:gd name="T9" fmla="*/ 59 h 337"/>
              </a:gdLst>
              <a:ahLst/>
              <a:cxnLst>
                <a:cxn ang="0">
                  <a:pos x="T0" y="T1"/>
                </a:cxn>
                <a:cxn ang="0">
                  <a:pos x="T2" y="T3"/>
                </a:cxn>
                <a:cxn ang="0">
                  <a:pos x="T4" y="T5"/>
                </a:cxn>
                <a:cxn ang="0">
                  <a:pos x="T6" y="T7"/>
                </a:cxn>
                <a:cxn ang="0">
                  <a:pos x="T8" y="T9"/>
                </a:cxn>
              </a:cxnLst>
              <a:rect l="0" t="0" r="r" b="b"/>
              <a:pathLst>
                <a:path w="715" h="337">
                  <a:moveTo>
                    <a:pt x="35" y="59"/>
                  </a:moveTo>
                  <a:cubicBezTo>
                    <a:pt x="0" y="86"/>
                    <a:pt x="0" y="86"/>
                    <a:pt x="0" y="86"/>
                  </a:cubicBezTo>
                  <a:cubicBezTo>
                    <a:pt x="632" y="337"/>
                    <a:pt x="632" y="337"/>
                    <a:pt x="632" y="337"/>
                  </a:cubicBezTo>
                  <a:cubicBezTo>
                    <a:pt x="715" y="245"/>
                    <a:pt x="715" y="245"/>
                    <a:pt x="715" y="245"/>
                  </a:cubicBezTo>
                  <a:cubicBezTo>
                    <a:pt x="715" y="245"/>
                    <a:pt x="143" y="0"/>
                    <a:pt x="35" y="59"/>
                  </a:cubicBezTo>
                  <a:close/>
                </a:path>
              </a:pathLst>
            </a:custGeom>
            <a:solidFill>
              <a:srgbClr val="E3A8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0" name="Freeform 27"/>
            <p:cNvSpPr/>
            <p:nvPr/>
          </p:nvSpPr>
          <p:spPr bwMode="auto">
            <a:xfrm>
              <a:off x="7651448" y="4461526"/>
              <a:ext cx="3832631" cy="1302127"/>
            </a:xfrm>
            <a:custGeom>
              <a:avLst/>
              <a:gdLst>
                <a:gd name="T0" fmla="*/ 1763 w 1809"/>
                <a:gd name="T1" fmla="*/ 147 h 559"/>
                <a:gd name="T2" fmla="*/ 1261 w 1809"/>
                <a:gd name="T3" fmla="*/ 110 h 559"/>
                <a:gd name="T4" fmla="*/ 780 w 1809"/>
                <a:gd name="T5" fmla="*/ 195 h 559"/>
                <a:gd name="T6" fmla="*/ 607 w 1809"/>
                <a:gd name="T7" fmla="*/ 216 h 559"/>
                <a:gd name="T8" fmla="*/ 371 w 1809"/>
                <a:gd name="T9" fmla="*/ 243 h 559"/>
                <a:gd name="T10" fmla="*/ 0 w 1809"/>
                <a:gd name="T11" fmla="*/ 199 h 559"/>
                <a:gd name="T12" fmla="*/ 550 w 1809"/>
                <a:gd name="T13" fmla="*/ 470 h 559"/>
                <a:gd name="T14" fmla="*/ 687 w 1809"/>
                <a:gd name="T15" fmla="*/ 546 h 559"/>
                <a:gd name="T16" fmla="*/ 1310 w 1809"/>
                <a:gd name="T17" fmla="*/ 403 h 559"/>
                <a:gd name="T18" fmla="*/ 1809 w 1809"/>
                <a:gd name="T19" fmla="*/ 445 h 559"/>
                <a:gd name="T20" fmla="*/ 1763 w 1809"/>
                <a:gd name="T21" fmla="*/ 147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9" h="559">
                  <a:moveTo>
                    <a:pt x="1763" y="147"/>
                  </a:moveTo>
                  <a:cubicBezTo>
                    <a:pt x="1763" y="147"/>
                    <a:pt x="1326" y="119"/>
                    <a:pt x="1261" y="110"/>
                  </a:cubicBezTo>
                  <a:cubicBezTo>
                    <a:pt x="1196" y="102"/>
                    <a:pt x="966" y="0"/>
                    <a:pt x="780" y="195"/>
                  </a:cubicBezTo>
                  <a:cubicBezTo>
                    <a:pt x="607" y="216"/>
                    <a:pt x="607" y="216"/>
                    <a:pt x="607" y="216"/>
                  </a:cubicBezTo>
                  <a:cubicBezTo>
                    <a:pt x="607" y="216"/>
                    <a:pt x="422" y="162"/>
                    <a:pt x="371" y="243"/>
                  </a:cubicBezTo>
                  <a:cubicBezTo>
                    <a:pt x="371" y="243"/>
                    <a:pt x="95" y="109"/>
                    <a:pt x="0" y="199"/>
                  </a:cubicBezTo>
                  <a:cubicBezTo>
                    <a:pt x="0" y="199"/>
                    <a:pt x="494" y="419"/>
                    <a:pt x="550" y="470"/>
                  </a:cubicBezTo>
                  <a:cubicBezTo>
                    <a:pt x="550" y="470"/>
                    <a:pt x="641" y="559"/>
                    <a:pt x="687" y="546"/>
                  </a:cubicBezTo>
                  <a:cubicBezTo>
                    <a:pt x="732" y="533"/>
                    <a:pt x="1141" y="404"/>
                    <a:pt x="1310" y="403"/>
                  </a:cubicBezTo>
                  <a:cubicBezTo>
                    <a:pt x="1809" y="445"/>
                    <a:pt x="1809" y="445"/>
                    <a:pt x="1809" y="445"/>
                  </a:cubicBezTo>
                  <a:cubicBezTo>
                    <a:pt x="1763" y="147"/>
                    <a:pt x="1763" y="147"/>
                    <a:pt x="1763" y="147"/>
                  </a:cubicBezTo>
                </a:path>
              </a:pathLst>
            </a:custGeom>
            <a:solidFill>
              <a:srgbClr val="FFBF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1" name="Freeform 28"/>
            <p:cNvSpPr/>
            <p:nvPr/>
          </p:nvSpPr>
          <p:spPr bwMode="auto">
            <a:xfrm>
              <a:off x="8308292" y="5027325"/>
              <a:ext cx="1285907" cy="370628"/>
            </a:xfrm>
            <a:custGeom>
              <a:avLst/>
              <a:gdLst>
                <a:gd name="T0" fmla="*/ 61 w 607"/>
                <a:gd name="T1" fmla="*/ 0 h 159"/>
                <a:gd name="T2" fmla="*/ 479 w 607"/>
                <a:gd name="T3" fmla="*/ 106 h 159"/>
                <a:gd name="T4" fmla="*/ 607 w 607"/>
                <a:gd name="T5" fmla="*/ 68 h 159"/>
                <a:gd name="T6" fmla="*/ 488 w 607"/>
                <a:gd name="T7" fmla="*/ 126 h 159"/>
                <a:gd name="T8" fmla="*/ 61 w 607"/>
                <a:gd name="T9" fmla="*/ 0 h 159"/>
              </a:gdLst>
              <a:ahLst/>
              <a:cxnLst>
                <a:cxn ang="0">
                  <a:pos x="T0" y="T1"/>
                </a:cxn>
                <a:cxn ang="0">
                  <a:pos x="T2" y="T3"/>
                </a:cxn>
                <a:cxn ang="0">
                  <a:pos x="T4" y="T5"/>
                </a:cxn>
                <a:cxn ang="0">
                  <a:pos x="T6" y="T7"/>
                </a:cxn>
                <a:cxn ang="0">
                  <a:pos x="T8" y="T9"/>
                </a:cxn>
              </a:cxnLst>
              <a:rect l="0" t="0" r="r" b="b"/>
              <a:pathLst>
                <a:path w="607" h="159">
                  <a:moveTo>
                    <a:pt x="61" y="0"/>
                  </a:moveTo>
                  <a:cubicBezTo>
                    <a:pt x="61" y="0"/>
                    <a:pt x="0" y="125"/>
                    <a:pt x="479" y="106"/>
                  </a:cubicBezTo>
                  <a:cubicBezTo>
                    <a:pt x="607" y="68"/>
                    <a:pt x="607" y="68"/>
                    <a:pt x="607" y="68"/>
                  </a:cubicBezTo>
                  <a:cubicBezTo>
                    <a:pt x="488" y="126"/>
                    <a:pt x="488" y="126"/>
                    <a:pt x="488" y="126"/>
                  </a:cubicBezTo>
                  <a:cubicBezTo>
                    <a:pt x="488" y="126"/>
                    <a:pt x="4" y="159"/>
                    <a:pt x="61" y="0"/>
                  </a:cubicBezTo>
                  <a:close/>
                </a:path>
              </a:pathLst>
            </a:custGeom>
            <a:solidFill>
              <a:srgbClr val="E3A8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2" name="Freeform 29"/>
            <p:cNvSpPr/>
            <p:nvPr/>
          </p:nvSpPr>
          <p:spPr bwMode="auto">
            <a:xfrm>
              <a:off x="8471383" y="4958326"/>
              <a:ext cx="258974" cy="230657"/>
            </a:xfrm>
            <a:custGeom>
              <a:avLst/>
              <a:gdLst>
                <a:gd name="T0" fmla="*/ 111 w 122"/>
                <a:gd name="T1" fmla="*/ 31 h 99"/>
                <a:gd name="T2" fmla="*/ 92 w 122"/>
                <a:gd name="T3" fmla="*/ 99 h 99"/>
                <a:gd name="T4" fmla="*/ 3 w 122"/>
                <a:gd name="T5" fmla="*/ 56 h 99"/>
                <a:gd name="T6" fmla="*/ 111 w 122"/>
                <a:gd name="T7" fmla="*/ 31 h 99"/>
              </a:gdLst>
              <a:ahLst/>
              <a:cxnLst>
                <a:cxn ang="0">
                  <a:pos x="T0" y="T1"/>
                </a:cxn>
                <a:cxn ang="0">
                  <a:pos x="T2" y="T3"/>
                </a:cxn>
                <a:cxn ang="0">
                  <a:pos x="T4" y="T5"/>
                </a:cxn>
                <a:cxn ang="0">
                  <a:pos x="T6" y="T7"/>
                </a:cxn>
              </a:cxnLst>
              <a:rect l="0" t="0" r="r" b="b"/>
              <a:pathLst>
                <a:path w="122" h="99">
                  <a:moveTo>
                    <a:pt x="111" y="31"/>
                  </a:moveTo>
                  <a:cubicBezTo>
                    <a:pt x="111" y="31"/>
                    <a:pt x="122" y="74"/>
                    <a:pt x="92" y="99"/>
                  </a:cubicBezTo>
                  <a:cubicBezTo>
                    <a:pt x="92" y="99"/>
                    <a:pt x="0" y="92"/>
                    <a:pt x="3" y="56"/>
                  </a:cubicBezTo>
                  <a:cubicBezTo>
                    <a:pt x="6" y="0"/>
                    <a:pt x="111" y="31"/>
                    <a:pt x="111" y="31"/>
                  </a:cubicBezTo>
                  <a:close/>
                </a:path>
              </a:pathLst>
            </a:custGeom>
            <a:solidFill>
              <a:srgbClr val="FCDB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3" name="Freeform 30"/>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4" name="Freeform 31"/>
            <p:cNvSpPr/>
            <p:nvPr/>
          </p:nvSpPr>
          <p:spPr bwMode="auto">
            <a:xfrm>
              <a:off x="10474171" y="4529540"/>
              <a:ext cx="1556530" cy="1117798"/>
            </a:xfrm>
            <a:custGeom>
              <a:avLst/>
              <a:gdLst>
                <a:gd name="T0" fmla="*/ 0 w 1737"/>
                <a:gd name="T1" fmla="*/ 122 h 1134"/>
                <a:gd name="T2" fmla="*/ 49 w 1737"/>
                <a:gd name="T3" fmla="*/ 1080 h 1134"/>
                <a:gd name="T4" fmla="*/ 1737 w 1737"/>
                <a:gd name="T5" fmla="*/ 1134 h 1134"/>
                <a:gd name="T6" fmla="*/ 1711 w 1737"/>
                <a:gd name="T7" fmla="*/ 0 h 1134"/>
                <a:gd name="T8" fmla="*/ 0 w 1737"/>
                <a:gd name="T9" fmla="*/ 122 h 1134"/>
              </a:gdLst>
              <a:ahLst/>
              <a:cxnLst>
                <a:cxn ang="0">
                  <a:pos x="T0" y="T1"/>
                </a:cxn>
                <a:cxn ang="0">
                  <a:pos x="T2" y="T3"/>
                </a:cxn>
                <a:cxn ang="0">
                  <a:pos x="T4" y="T5"/>
                </a:cxn>
                <a:cxn ang="0">
                  <a:pos x="T6" y="T7"/>
                </a:cxn>
                <a:cxn ang="0">
                  <a:pos x="T8" y="T9"/>
                </a:cxn>
              </a:cxnLst>
              <a:rect l="0" t="0" r="r" b="b"/>
              <a:pathLst>
                <a:path w="1737" h="1134">
                  <a:moveTo>
                    <a:pt x="0" y="122"/>
                  </a:moveTo>
                  <a:lnTo>
                    <a:pt x="49" y="1080"/>
                  </a:lnTo>
                  <a:lnTo>
                    <a:pt x="1737" y="1134"/>
                  </a:lnTo>
                  <a:lnTo>
                    <a:pt x="1711" y="0"/>
                  </a:lnTo>
                  <a:lnTo>
                    <a:pt x="0"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5" name="Freeform 32"/>
            <p:cNvSpPr/>
            <p:nvPr/>
          </p:nvSpPr>
          <p:spPr bwMode="auto">
            <a:xfrm>
              <a:off x="10626509" y="4401398"/>
              <a:ext cx="1565491"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close/>
                </a:path>
              </a:pathLst>
            </a:custGeom>
            <a:solidFill>
              <a:schemeClr val="accent1"/>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6" name="Freeform 33"/>
            <p:cNvSpPr/>
            <p:nvPr/>
          </p:nvSpPr>
          <p:spPr bwMode="auto">
            <a:xfrm>
              <a:off x="10626509" y="4401398"/>
              <a:ext cx="1565491" cy="1439140"/>
            </a:xfrm>
            <a:custGeom>
              <a:avLst/>
              <a:gdLst>
                <a:gd name="T0" fmla="*/ 9 w 1747"/>
                <a:gd name="T1" fmla="*/ 139 h 1460"/>
                <a:gd name="T2" fmla="*/ 0 w 1747"/>
                <a:gd name="T3" fmla="*/ 1349 h 1460"/>
                <a:gd name="T4" fmla="*/ 1747 w 1747"/>
                <a:gd name="T5" fmla="*/ 1460 h 1460"/>
                <a:gd name="T6" fmla="*/ 1723 w 1747"/>
                <a:gd name="T7" fmla="*/ 0 h 1460"/>
                <a:gd name="T8" fmla="*/ 9 w 1747"/>
                <a:gd name="T9" fmla="*/ 139 h 1460"/>
              </a:gdLst>
              <a:ahLst/>
              <a:cxnLst>
                <a:cxn ang="0">
                  <a:pos x="T0" y="T1"/>
                </a:cxn>
                <a:cxn ang="0">
                  <a:pos x="T2" y="T3"/>
                </a:cxn>
                <a:cxn ang="0">
                  <a:pos x="T4" y="T5"/>
                </a:cxn>
                <a:cxn ang="0">
                  <a:pos x="T6" y="T7"/>
                </a:cxn>
                <a:cxn ang="0">
                  <a:pos x="T8" y="T9"/>
                </a:cxn>
              </a:cxnLst>
              <a:rect l="0" t="0" r="r" b="b"/>
              <a:pathLst>
                <a:path w="1747" h="1460">
                  <a:moveTo>
                    <a:pt x="9" y="139"/>
                  </a:moveTo>
                  <a:lnTo>
                    <a:pt x="0" y="1349"/>
                  </a:lnTo>
                  <a:lnTo>
                    <a:pt x="1747" y="1460"/>
                  </a:lnTo>
                  <a:lnTo>
                    <a:pt x="1723" y="0"/>
                  </a:lnTo>
                  <a:lnTo>
                    <a:pt x="9"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7" name="Freeform 34"/>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8" name="Freeform 35"/>
            <p:cNvSpPr/>
            <p:nvPr/>
          </p:nvSpPr>
          <p:spPr bwMode="auto">
            <a:xfrm>
              <a:off x="10626509" y="5419638"/>
              <a:ext cx="1448998" cy="414000"/>
            </a:xfrm>
            <a:custGeom>
              <a:avLst/>
              <a:gdLst>
                <a:gd name="T0" fmla="*/ 2 w 1617"/>
                <a:gd name="T1" fmla="*/ 0 h 420"/>
                <a:gd name="T2" fmla="*/ 0 w 1617"/>
                <a:gd name="T3" fmla="*/ 316 h 420"/>
                <a:gd name="T4" fmla="*/ 1617 w 1617"/>
                <a:gd name="T5" fmla="*/ 420 h 420"/>
                <a:gd name="T6" fmla="*/ 1617 w 1617"/>
                <a:gd name="T7" fmla="*/ 35 h 420"/>
                <a:gd name="T8" fmla="*/ 2 w 1617"/>
                <a:gd name="T9" fmla="*/ 0 h 420"/>
              </a:gdLst>
              <a:ahLst/>
              <a:cxnLst>
                <a:cxn ang="0">
                  <a:pos x="T0" y="T1"/>
                </a:cxn>
                <a:cxn ang="0">
                  <a:pos x="T2" y="T3"/>
                </a:cxn>
                <a:cxn ang="0">
                  <a:pos x="T4" y="T5"/>
                </a:cxn>
                <a:cxn ang="0">
                  <a:pos x="T6" y="T7"/>
                </a:cxn>
                <a:cxn ang="0">
                  <a:pos x="T8" y="T9"/>
                </a:cxn>
              </a:cxnLst>
              <a:rect l="0" t="0" r="r" b="b"/>
              <a:pathLst>
                <a:path w="1617" h="420">
                  <a:moveTo>
                    <a:pt x="2" y="0"/>
                  </a:moveTo>
                  <a:lnTo>
                    <a:pt x="0" y="316"/>
                  </a:lnTo>
                  <a:lnTo>
                    <a:pt x="1617" y="420"/>
                  </a:lnTo>
                  <a:lnTo>
                    <a:pt x="1617" y="35"/>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29" name="Freeform 36"/>
            <p:cNvSpPr/>
            <p:nvPr/>
          </p:nvSpPr>
          <p:spPr bwMode="auto">
            <a:xfrm>
              <a:off x="10844262" y="5479768"/>
              <a:ext cx="172051" cy="191229"/>
            </a:xfrm>
            <a:custGeom>
              <a:avLst/>
              <a:gdLst>
                <a:gd name="T0" fmla="*/ 78 w 81"/>
                <a:gd name="T1" fmla="*/ 35 h 82"/>
                <a:gd name="T2" fmla="*/ 46 w 81"/>
                <a:gd name="T3" fmla="*/ 79 h 82"/>
                <a:gd name="T4" fmla="*/ 3 w 81"/>
                <a:gd name="T5" fmla="*/ 47 h 82"/>
                <a:gd name="T6" fmla="*/ 35 w 81"/>
                <a:gd name="T7" fmla="*/ 4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6"/>
                    <a:pt x="46" y="79"/>
                  </a:cubicBezTo>
                  <a:cubicBezTo>
                    <a:pt x="26" y="82"/>
                    <a:pt x="6" y="68"/>
                    <a:pt x="3" y="47"/>
                  </a:cubicBezTo>
                  <a:cubicBezTo>
                    <a:pt x="0" y="26"/>
                    <a:pt x="14" y="7"/>
                    <a:pt x="35" y="4"/>
                  </a:cubicBezTo>
                  <a:cubicBezTo>
                    <a:pt x="56" y="0"/>
                    <a:pt x="75" y="15"/>
                    <a:pt x="78" y="35"/>
                  </a:cubicBezTo>
                  <a:close/>
                </a:path>
              </a:pathLst>
            </a:custGeom>
            <a:solidFill>
              <a:schemeClr val="tx2"/>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30" name="Freeform 37"/>
            <p:cNvSpPr/>
            <p:nvPr/>
          </p:nvSpPr>
          <p:spPr bwMode="auto">
            <a:xfrm>
              <a:off x="11115781" y="5498496"/>
              <a:ext cx="171156" cy="191229"/>
            </a:xfrm>
            <a:custGeom>
              <a:avLst/>
              <a:gdLst>
                <a:gd name="T0" fmla="*/ 78 w 81"/>
                <a:gd name="T1" fmla="*/ 35 h 82"/>
                <a:gd name="T2" fmla="*/ 46 w 81"/>
                <a:gd name="T3" fmla="*/ 78 h 82"/>
                <a:gd name="T4" fmla="*/ 3 w 81"/>
                <a:gd name="T5" fmla="*/ 47 h 82"/>
                <a:gd name="T6" fmla="*/ 35 w 81"/>
                <a:gd name="T7" fmla="*/ 3 h 82"/>
                <a:gd name="T8" fmla="*/ 78 w 81"/>
                <a:gd name="T9" fmla="*/ 35 h 82"/>
              </a:gdLst>
              <a:ahLst/>
              <a:cxnLst>
                <a:cxn ang="0">
                  <a:pos x="T0" y="T1"/>
                </a:cxn>
                <a:cxn ang="0">
                  <a:pos x="T2" y="T3"/>
                </a:cxn>
                <a:cxn ang="0">
                  <a:pos x="T4" y="T5"/>
                </a:cxn>
                <a:cxn ang="0">
                  <a:pos x="T6" y="T7"/>
                </a:cxn>
                <a:cxn ang="0">
                  <a:pos x="T8" y="T9"/>
                </a:cxn>
              </a:cxnLst>
              <a:rect l="0" t="0" r="r" b="b"/>
              <a:pathLst>
                <a:path w="81" h="82">
                  <a:moveTo>
                    <a:pt x="78" y="35"/>
                  </a:moveTo>
                  <a:cubicBezTo>
                    <a:pt x="81" y="56"/>
                    <a:pt x="67" y="75"/>
                    <a:pt x="46" y="78"/>
                  </a:cubicBezTo>
                  <a:cubicBezTo>
                    <a:pt x="25" y="82"/>
                    <a:pt x="6" y="67"/>
                    <a:pt x="3" y="47"/>
                  </a:cubicBezTo>
                  <a:cubicBezTo>
                    <a:pt x="0" y="26"/>
                    <a:pt x="14" y="6"/>
                    <a:pt x="35" y="3"/>
                  </a:cubicBezTo>
                  <a:cubicBezTo>
                    <a:pt x="55" y="0"/>
                    <a:pt x="75" y="14"/>
                    <a:pt x="78" y="35"/>
                  </a:cubicBezTo>
                  <a:close/>
                </a:path>
              </a:pathLst>
            </a:custGeom>
            <a:solidFill>
              <a:schemeClr val="tx2"/>
            </a:solidFill>
            <a:ln>
              <a:noFill/>
            </a:ln>
          </p:spPr>
          <p:txBody>
            <a:bodyPr vert="horz" wrap="square" lIns="91440" tIns="45720" rIns="91440" bIns="45720" numCol="1" anchor="t" anchorCtr="0" compatLnSpc="1"/>
            <a:lstStyle/>
            <a:p>
              <a:endParaRPr lang="en-GB" sz="3000">
                <a:latin typeface="zihun70hao-lingyueheiti" pitchFamily="2" charset="-122"/>
                <a:ea typeface="字魂58号-创中黑" pitchFamily="2" charset="-122"/>
                <a:cs typeface="Arial" charset="0"/>
                <a:sym typeface="zihun70hao-lingyueheiti" pitchFamily="2" charset="-122"/>
              </a:endParaRPr>
            </a:p>
          </p:txBody>
        </p:sp>
        <p:sp>
          <p:nvSpPr>
            <p:cNvPr id="31" name="Arc 40"/>
            <p:cNvSpPr/>
            <p:nvPr/>
          </p:nvSpPr>
          <p:spPr>
            <a:xfrm rot="9168342">
              <a:off x="8627393" y="2286864"/>
              <a:ext cx="487586" cy="370036"/>
            </a:xfrm>
            <a:prstGeom prst="arc">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atin typeface="zihun70hao-lingyueheiti" pitchFamily="2" charset="-122"/>
                <a:ea typeface="字魂58号-创中黑" pitchFamily="2" charset="-122"/>
                <a:cs typeface="Arial" charset="0"/>
                <a:sym typeface="zihun70hao-lingyueheiti" pitchFamily="2" charset="-122"/>
              </a:endParaRPr>
            </a:p>
          </p:txBody>
        </p:sp>
      </p:grpSp>
      <p:sp>
        <p:nvSpPr>
          <p:cNvPr id="32" name="TextBox 31"/>
          <p:cNvSpPr txBox="1"/>
          <p:nvPr/>
        </p:nvSpPr>
        <p:spPr>
          <a:xfrm>
            <a:off x="897190" y="1055197"/>
            <a:ext cx="1292662" cy="346249"/>
          </a:xfrm>
          <a:prstGeom prst="rect">
            <a:avLst/>
          </a:prstGeom>
          <a:noFill/>
        </p:spPr>
        <p:txBody>
          <a:bodyPr wrap="none" lIns="68580" tIns="34290" rIns="68580" bIns="34290" rtlCol="0">
            <a:spAutoFit/>
          </a:bodyPr>
          <a:lstStyle/>
          <a:p>
            <a:r>
              <a:rPr lang="zh-CN" altLang="en-US" sz="1800" b="1" dirty="0" smtClean="0">
                <a:latin typeface="zihun70hao-lingyueheiti" pitchFamily="2" charset="-122"/>
                <a:ea typeface="字魂58号-创中黑" pitchFamily="2" charset="-122"/>
                <a:cs typeface="Arial" charset="0"/>
                <a:sym typeface="zihun70hao-lingyueheiti" pitchFamily="2" charset="-122"/>
              </a:rPr>
              <a:t>薪资福利：</a:t>
            </a:r>
            <a:endParaRPr lang="en-GB" sz="1800" b="1" dirty="0">
              <a:latin typeface="zihun70hao-lingyueheiti" pitchFamily="2" charset="-122"/>
              <a:ea typeface="字魂58号-创中黑" pitchFamily="2" charset="-122"/>
              <a:cs typeface="Arial" charset="0"/>
              <a:sym typeface="zihun70hao-lingyueheiti" pitchFamily="2" charset="-122"/>
            </a:endParaRPr>
          </a:p>
        </p:txBody>
      </p:sp>
      <p:sp>
        <p:nvSpPr>
          <p:cNvPr id="36" name="Rectangle 48"/>
          <p:cNvSpPr/>
          <p:nvPr/>
        </p:nvSpPr>
        <p:spPr>
          <a:xfrm>
            <a:off x="943428" y="1528050"/>
            <a:ext cx="4441372" cy="3068955"/>
          </a:xfrm>
          <a:prstGeom prst="rect">
            <a:avLst/>
          </a:prstGeom>
        </p:spPr>
        <p:txBody>
          <a:bodyPr wrap="square" lIns="68580" tIns="34290" rIns="68580" bIns="34290">
            <a:spAutoFit/>
          </a:bodyPr>
          <a:lstStyle/>
          <a:p>
            <a:pPr>
              <a:lnSpc>
                <a:spcPct val="150000"/>
              </a:lnSpc>
            </a:pPr>
            <a:r>
              <a:rPr lang="en-US" altLang="zh-CN" sz="1300" b="1" dirty="0" smtClean="0">
                <a:latin typeface="zihun70hao-lingyueheiti" pitchFamily="2" charset="-122"/>
                <a:ea typeface="字魂58号-创中黑" pitchFamily="2" charset="-122"/>
                <a:cs typeface="Arial" charset="0"/>
                <a:sym typeface="zihun70hao-lingyueheiti" pitchFamily="2" charset="-122"/>
              </a:rPr>
              <a:t>1.</a:t>
            </a:r>
            <a:r>
              <a:rPr lang="zh-CN" altLang="en-US" sz="1300" b="1" dirty="0" smtClean="0">
                <a:latin typeface="zihun70hao-lingyueheiti" pitchFamily="2" charset="-122"/>
                <a:ea typeface="字魂58号-创中黑" pitchFamily="2" charset="-122"/>
                <a:cs typeface="Arial" charset="0"/>
                <a:sym typeface="zihun70hao-lingyueheiti" pitchFamily="2" charset="-122"/>
              </a:rPr>
              <a:t>基本工资、职级津贴、考勤奖、业务提奖、新人津贴、成长津 贴、高额年终奖等；无责任底薪</a:t>
            </a:r>
            <a:r>
              <a:rPr lang="en-US" altLang="zh-CN" sz="1300" b="1" dirty="0" smtClean="0">
                <a:latin typeface="zihun70hao-lingyueheiti" pitchFamily="2" charset="-122"/>
                <a:ea typeface="字魂58号-创中黑" pitchFamily="2" charset="-122"/>
                <a:cs typeface="Arial" charset="0"/>
                <a:sym typeface="zihun70hao-lingyueheiti" pitchFamily="2" charset="-122"/>
              </a:rPr>
              <a:t>2800-6500</a:t>
            </a:r>
            <a:r>
              <a:rPr lang="zh-CN" altLang="en-US" sz="1300" b="1" dirty="0" smtClean="0">
                <a:latin typeface="zihun70hao-lingyueheiti" pitchFamily="2" charset="-122"/>
                <a:ea typeface="字魂58号-创中黑" pitchFamily="2" charset="-122"/>
                <a:cs typeface="Arial" charset="0"/>
                <a:sym typeface="zihun70hao-lingyueheiti" pitchFamily="2" charset="-122"/>
              </a:rPr>
              <a:t>，次月转正</a:t>
            </a:r>
            <a:r>
              <a:rPr lang="en-US" altLang="zh-CN" sz="1300" b="1" dirty="0" smtClean="0">
                <a:latin typeface="zihun70hao-lingyueheiti" pitchFamily="2" charset="-122"/>
                <a:ea typeface="字魂58号-创中黑" pitchFamily="2" charset="-122"/>
                <a:cs typeface="Arial" charset="0"/>
                <a:sym typeface="zihun70hao-lingyueheiti" pitchFamily="2" charset="-122"/>
              </a:rPr>
              <a:t>3200-6500</a:t>
            </a:r>
            <a:r>
              <a:rPr lang="zh-CN" altLang="en-US" sz="1300" b="1" dirty="0" smtClean="0">
                <a:latin typeface="zihun70hao-lingyueheiti" pitchFamily="2" charset="-122"/>
                <a:ea typeface="字魂58号-创中黑" pitchFamily="2" charset="-122"/>
                <a:cs typeface="Arial" charset="0"/>
                <a:sym typeface="zihun70hao-lingyueheiti" pitchFamily="2" charset="-122"/>
              </a:rPr>
              <a:t>，平均工资</a:t>
            </a:r>
            <a:r>
              <a:rPr lang="en-US" altLang="zh-CN" sz="1300" b="1" dirty="0" smtClean="0">
                <a:latin typeface="zihun70hao-lingyueheiti" pitchFamily="2" charset="-122"/>
                <a:ea typeface="字魂58号-创中黑" pitchFamily="2" charset="-122"/>
                <a:cs typeface="Arial" charset="0"/>
                <a:sym typeface="zihun70hao-lingyueheiti" pitchFamily="2" charset="-122"/>
              </a:rPr>
              <a:t>5000-8500</a:t>
            </a:r>
            <a:r>
              <a:rPr lang="zh-CN" altLang="en-US" sz="1300" b="1" dirty="0" smtClean="0">
                <a:latin typeface="zihun70hao-lingyueheiti" pitchFamily="2" charset="-122"/>
                <a:ea typeface="字魂58号-创中黑" pitchFamily="2" charset="-122"/>
                <a:cs typeface="Arial" charset="0"/>
                <a:sym typeface="zihun70hao-lingyueheiti" pitchFamily="2" charset="-122"/>
              </a:rPr>
              <a:t>，上不封顶。</a:t>
            </a:r>
            <a:endParaRPr lang="zh-CN" altLang="en-US" sz="1300" b="1" dirty="0" smtClean="0">
              <a:latin typeface="zihun70hao-lingyueheiti" pitchFamily="2" charset="-122"/>
              <a:ea typeface="字魂58号-创中黑" pitchFamily="2" charset="-122"/>
              <a:cs typeface="Arial" charset="0"/>
              <a:sym typeface="zihun70hao-lingyueheiti" pitchFamily="2" charset="-122"/>
            </a:endParaRPr>
          </a:p>
          <a:p>
            <a:pPr>
              <a:lnSpc>
                <a:spcPct val="150000"/>
              </a:lnSpc>
            </a:pPr>
            <a:r>
              <a:rPr lang="en-US" altLang="zh-CN" sz="1300" b="1" dirty="0" smtClean="0">
                <a:latin typeface="zihun70hao-lingyueheiti" pitchFamily="2" charset="-122"/>
                <a:ea typeface="字魂58号-创中黑" pitchFamily="2" charset="-122"/>
                <a:cs typeface="Arial" charset="0"/>
                <a:sym typeface="zihun70hao-lingyueheiti" pitchFamily="2" charset="-122"/>
              </a:rPr>
              <a:t>2.</a:t>
            </a:r>
            <a:r>
              <a:rPr lang="zh-CN" altLang="en-US" sz="1300" b="1" dirty="0" smtClean="0">
                <a:latin typeface="zihun70hao-lingyueheiti" pitchFamily="2" charset="-122"/>
                <a:ea typeface="字魂58号-创中黑" pitchFamily="2" charset="-122"/>
                <a:cs typeface="Arial" charset="0"/>
                <a:sym typeface="zihun70hao-lingyueheiti" pitchFamily="2" charset="-122"/>
              </a:rPr>
              <a:t>签订合同后享受五险一金保障和员工综合福利保障（过节费、防暑降温费、带薪年假、公司季度性国内国外旅游方案等）</a:t>
            </a:r>
            <a:endParaRPr lang="zh-CN" altLang="en-US" sz="1300" b="1" dirty="0" smtClean="0">
              <a:latin typeface="zihun70hao-lingyueheiti" pitchFamily="2" charset="-122"/>
              <a:ea typeface="字魂58号-创中黑" pitchFamily="2" charset="-122"/>
              <a:cs typeface="Arial" charset="0"/>
              <a:sym typeface="zihun70hao-lingyueheiti" pitchFamily="2" charset="-122"/>
            </a:endParaRPr>
          </a:p>
          <a:p>
            <a:pPr>
              <a:lnSpc>
                <a:spcPct val="150000"/>
              </a:lnSpc>
            </a:pPr>
            <a:r>
              <a:rPr lang="en-US" altLang="zh-CN" sz="1300" b="1" dirty="0" smtClean="0">
                <a:latin typeface="zihun70hao-lingyueheiti" pitchFamily="2" charset="-122"/>
                <a:ea typeface="字魂58号-创中黑" pitchFamily="2" charset="-122"/>
                <a:cs typeface="Arial" charset="0"/>
                <a:sym typeface="zihun70hao-lingyueheiti" pitchFamily="2" charset="-122"/>
              </a:rPr>
              <a:t>3.</a:t>
            </a:r>
            <a:r>
              <a:rPr lang="zh-CN" altLang="en-US" sz="1300" b="1" dirty="0" smtClean="0">
                <a:latin typeface="zihun70hao-lingyueheiti" pitchFamily="2" charset="-122"/>
                <a:ea typeface="字魂58号-创中黑" pitchFamily="2" charset="-122"/>
                <a:cs typeface="Arial" charset="0"/>
                <a:sym typeface="zihun70hao-lingyueheiti" pitchFamily="2" charset="-122"/>
              </a:rPr>
              <a:t>隶属于轻松集团正式员工，轻松集团网及全国客服热线均可查询验证身份。</a:t>
            </a:r>
            <a:endParaRPr lang="zh-CN" altLang="en-US" sz="1300" b="1" dirty="0" smtClean="0">
              <a:latin typeface="zihun70hao-lingyueheiti" pitchFamily="2" charset="-122"/>
              <a:ea typeface="字魂58号-创中黑" pitchFamily="2" charset="-122"/>
              <a:cs typeface="Arial" charset="0"/>
              <a:sym typeface="zihun70hao-lingyueheiti" pitchFamily="2" charset="-122"/>
            </a:endParaRPr>
          </a:p>
          <a:p>
            <a:pPr>
              <a:lnSpc>
                <a:spcPct val="150000"/>
              </a:lnSpc>
            </a:pPr>
            <a:r>
              <a:rPr lang="en-US" altLang="zh-CN" sz="1300" b="1" dirty="0" smtClean="0">
                <a:latin typeface="zihun70hao-lingyueheiti" pitchFamily="2" charset="-122"/>
                <a:ea typeface="字魂58号-创中黑" pitchFamily="2" charset="-122"/>
                <a:cs typeface="Arial" charset="0"/>
                <a:sym typeface="zihun70hao-lingyueheiti" pitchFamily="2" charset="-122"/>
              </a:rPr>
              <a:t>4.</a:t>
            </a:r>
            <a:r>
              <a:rPr lang="zh-CN" altLang="en-US" sz="1300" b="1" dirty="0" smtClean="0">
                <a:latin typeface="zihun70hao-lingyueheiti" pitchFamily="2" charset="-122"/>
                <a:ea typeface="字魂58号-创中黑" pitchFamily="2" charset="-122"/>
                <a:cs typeface="Arial" charset="0"/>
                <a:sym typeface="zihun70hao-lingyueheiti" pitchFamily="2" charset="-122"/>
              </a:rPr>
              <a:t>公司提供为期</a:t>
            </a:r>
            <a:r>
              <a:rPr lang="en-US" altLang="zh-CN" sz="1300" b="1" dirty="0" smtClean="0">
                <a:latin typeface="zihun70hao-lingyueheiti" pitchFamily="2" charset="-122"/>
                <a:ea typeface="字魂58号-创中黑" pitchFamily="2" charset="-122"/>
                <a:cs typeface="Arial" charset="0"/>
                <a:sym typeface="zihun70hao-lingyueheiti" pitchFamily="2" charset="-122"/>
              </a:rPr>
              <a:t>2</a:t>
            </a:r>
            <a:r>
              <a:rPr lang="zh-CN" altLang="en-US" sz="1300" b="1" dirty="0" smtClean="0">
                <a:latin typeface="zihun70hao-lingyueheiti" pitchFamily="2" charset="-122"/>
                <a:ea typeface="字魂58号-创中黑" pitchFamily="2" charset="-122"/>
                <a:cs typeface="Arial" charset="0"/>
                <a:sym typeface="zihun70hao-lingyueheiti" pitchFamily="2" charset="-122"/>
              </a:rPr>
              <a:t>周，系统、完善的岗前带薪培训。</a:t>
            </a:r>
            <a:endParaRPr lang="zh-CN" altLang="en-US" sz="1300" b="1" dirty="0" smtClean="0">
              <a:latin typeface="zihun70hao-lingyueheiti" pitchFamily="2" charset="-122"/>
              <a:ea typeface="字魂58号-创中黑" pitchFamily="2" charset="-122"/>
              <a:cs typeface="Arial" charset="0"/>
              <a:sym typeface="zihun70hao-lingyueheiti" pitchFamily="2" charset="-122"/>
            </a:endParaRPr>
          </a:p>
          <a:p>
            <a:pPr>
              <a:lnSpc>
                <a:spcPct val="150000"/>
              </a:lnSpc>
            </a:pPr>
            <a:r>
              <a:rPr lang="en-US" altLang="zh-CN" sz="1300" b="1" dirty="0" smtClean="0">
                <a:latin typeface="zihun70hao-lingyueheiti" pitchFamily="2" charset="-122"/>
                <a:ea typeface="字魂58号-创中黑" pitchFamily="2" charset="-122"/>
                <a:cs typeface="Arial" charset="0"/>
                <a:sym typeface="zihun70hao-lingyueheiti" pitchFamily="2" charset="-122"/>
              </a:rPr>
              <a:t>5.</a:t>
            </a:r>
            <a:r>
              <a:rPr lang="zh-CN" altLang="en-US" sz="1300" b="1" dirty="0" smtClean="0">
                <a:latin typeface="zihun70hao-lingyueheiti" pitchFamily="2" charset="-122"/>
                <a:ea typeface="字魂58号-创中黑" pitchFamily="2" charset="-122"/>
                <a:cs typeface="Arial" charset="0"/>
                <a:sym typeface="zihun70hao-lingyueheiti" pitchFamily="2" charset="-122"/>
              </a:rPr>
              <a:t>周末双休，国家法定假日休息。</a:t>
            </a:r>
            <a:endParaRPr lang="en-GB" altLang="zh-CN" sz="1300" b="1" dirty="0">
              <a:latin typeface="zihun70hao-lingyueheiti" pitchFamily="2" charset="-122"/>
              <a:ea typeface="字魂58号-创中黑" pitchFamily="2" charset="-122"/>
              <a:cs typeface="Arial" charset="0"/>
              <a:sym typeface="zihun70hao-lingyueheiti" pitchFamily="2" charset="-122"/>
            </a:endParaRPr>
          </a:p>
        </p:txBody>
      </p:sp>
      <p:sp>
        <p:nvSpPr>
          <p:cNvPr id="52"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薪酬福利</a:t>
            </a:r>
            <a:endParaRPr lang="zh-CN" altLang="en-US" sz="2400" b="1" dirty="0">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薪酬福利</a:t>
            </a:r>
            <a:endParaRPr lang="zh-CN" altLang="en-US" sz="2400" b="1" dirty="0">
              <a:latin typeface="zihun70hao-lingyueheiti" pitchFamily="2" charset="-122"/>
              <a:ea typeface="字魂58号-创中黑" pitchFamily="2" charset="-122"/>
              <a:sym typeface="zihun70hao-lingyueheiti" pitchFamily="2" charset="-122"/>
            </a:endParaRPr>
          </a:p>
        </p:txBody>
      </p:sp>
      <p:pic>
        <p:nvPicPr>
          <p:cNvPr id="21" name="图片 20" descr="微信图片_20190927012500.jpg"/>
          <p:cNvPicPr>
            <a:picLocks noChangeAspect="1"/>
          </p:cNvPicPr>
          <p:nvPr/>
        </p:nvPicPr>
        <p:blipFill>
          <a:blip r:embed="rId1" cstate="print"/>
          <a:stretch>
            <a:fillRect/>
          </a:stretch>
        </p:blipFill>
        <p:spPr>
          <a:xfrm rot="359108">
            <a:off x="1102425" y="958722"/>
            <a:ext cx="2088599" cy="1798793"/>
          </a:xfrm>
          <a:prstGeom prst="rect">
            <a:avLst/>
          </a:prstGeom>
        </p:spPr>
      </p:pic>
      <p:pic>
        <p:nvPicPr>
          <p:cNvPr id="22" name="图片 21" descr="微信图片_20190927012445.jpg"/>
          <p:cNvPicPr>
            <a:picLocks noChangeAspect="1"/>
          </p:cNvPicPr>
          <p:nvPr/>
        </p:nvPicPr>
        <p:blipFill>
          <a:blip r:embed="rId2" cstate="print"/>
          <a:stretch>
            <a:fillRect/>
          </a:stretch>
        </p:blipFill>
        <p:spPr>
          <a:xfrm rot="21262644">
            <a:off x="918536" y="3034366"/>
            <a:ext cx="2465814" cy="1849360"/>
          </a:xfrm>
          <a:prstGeom prst="rect">
            <a:avLst/>
          </a:prstGeom>
        </p:spPr>
      </p:pic>
      <p:pic>
        <p:nvPicPr>
          <p:cNvPr id="23" name="图片 22" descr="微信图片_20190927012518.jpg"/>
          <p:cNvPicPr>
            <a:picLocks noChangeAspect="1"/>
          </p:cNvPicPr>
          <p:nvPr/>
        </p:nvPicPr>
        <p:blipFill>
          <a:blip r:embed="rId3" cstate="print"/>
          <a:stretch>
            <a:fillRect/>
          </a:stretch>
        </p:blipFill>
        <p:spPr>
          <a:xfrm rot="21321856">
            <a:off x="3647730" y="765101"/>
            <a:ext cx="2596603" cy="1723406"/>
          </a:xfrm>
          <a:prstGeom prst="rect">
            <a:avLst/>
          </a:prstGeom>
        </p:spPr>
      </p:pic>
      <p:pic>
        <p:nvPicPr>
          <p:cNvPr id="24" name="图片 23" descr="微信图片_20190927012703.jpg"/>
          <p:cNvPicPr>
            <a:picLocks noChangeAspect="1"/>
          </p:cNvPicPr>
          <p:nvPr/>
        </p:nvPicPr>
        <p:blipFill>
          <a:blip r:embed="rId4" cstate="print"/>
          <a:stretch>
            <a:fillRect/>
          </a:stretch>
        </p:blipFill>
        <p:spPr>
          <a:xfrm rot="20626286">
            <a:off x="6723286" y="1959141"/>
            <a:ext cx="1835851" cy="2447801"/>
          </a:xfrm>
          <a:prstGeom prst="rect">
            <a:avLst/>
          </a:prstGeom>
        </p:spPr>
      </p:pic>
      <p:pic>
        <p:nvPicPr>
          <p:cNvPr id="3" name="图片 2" descr="77e2d35294e18d60beb4dc60727361a"/>
          <p:cNvPicPr>
            <a:picLocks noChangeAspect="1"/>
          </p:cNvPicPr>
          <p:nvPr/>
        </p:nvPicPr>
        <p:blipFill>
          <a:blip r:embed="rId5"/>
          <a:stretch>
            <a:fillRect/>
          </a:stretch>
        </p:blipFill>
        <p:spPr>
          <a:xfrm rot="1080000">
            <a:off x="3773805" y="2861310"/>
            <a:ext cx="2535555" cy="19024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bbc95931b23360c3ed62e648c59654b"/>
          <p:cNvPicPr>
            <a:picLocks noChangeAspect="1"/>
          </p:cNvPicPr>
          <p:nvPr/>
        </p:nvPicPr>
        <p:blipFill>
          <a:blip r:embed="rId1"/>
          <a:stretch>
            <a:fillRect/>
          </a:stretch>
        </p:blipFill>
        <p:spPr>
          <a:xfrm>
            <a:off x="557530" y="166370"/>
            <a:ext cx="8029575" cy="48107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59b43dccc354430ab9e4f7212b4c5fc"/>
          <p:cNvPicPr>
            <a:picLocks noChangeAspect="1"/>
          </p:cNvPicPr>
          <p:nvPr/>
        </p:nvPicPr>
        <p:blipFill>
          <a:blip r:embed="rId1"/>
          <a:stretch>
            <a:fillRect/>
          </a:stretch>
        </p:blipFill>
        <p:spPr>
          <a:xfrm>
            <a:off x="577215" y="163830"/>
            <a:ext cx="8209915" cy="4712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8fcdc4e48a56d9fbfbd881bdb16d062"/>
          <p:cNvPicPr>
            <a:picLocks noChangeAspect="1"/>
          </p:cNvPicPr>
          <p:nvPr/>
        </p:nvPicPr>
        <p:blipFill>
          <a:blip r:embed="rId1"/>
          <a:stretch>
            <a:fillRect/>
          </a:stretch>
        </p:blipFill>
        <p:spPr>
          <a:xfrm>
            <a:off x="377190" y="230505"/>
            <a:ext cx="8514715" cy="47136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67e5f6a9fc34d44b35681e45cbd7b75"/>
          <p:cNvPicPr>
            <a:picLocks noChangeAspect="1"/>
          </p:cNvPicPr>
          <p:nvPr/>
        </p:nvPicPr>
        <p:blipFill>
          <a:blip r:embed="rId1"/>
          <a:stretch>
            <a:fillRect/>
          </a:stretch>
        </p:blipFill>
        <p:spPr>
          <a:xfrm>
            <a:off x="95250" y="207645"/>
            <a:ext cx="8848090" cy="46520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604292" y="1580124"/>
            <a:ext cx="2784048" cy="1976089"/>
            <a:chOff x="408100" y="2837794"/>
            <a:chExt cx="4083270" cy="2898264"/>
          </a:xfrm>
        </p:grpSpPr>
        <p:pic>
          <p:nvPicPr>
            <p:cNvPr id="43"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03" y="2837794"/>
              <a:ext cx="2898264" cy="2898264"/>
            </a:xfrm>
            <a:prstGeom prst="rect">
              <a:avLst/>
            </a:prstGeom>
            <a:effectLst>
              <a:outerShdw blurRad="279400" dist="228600" dir="2700000" sx="101000" sy="101000" algn="tl" rotWithShape="0">
                <a:prstClr val="black">
                  <a:alpha val="23000"/>
                </a:prstClr>
              </a:outerShdw>
            </a:effectLst>
          </p:spPr>
        </p:pic>
        <p:graphicFrame>
          <p:nvGraphicFramePr>
            <p:cNvPr id="44" name="图表 43"/>
            <p:cNvGraphicFramePr/>
            <p:nvPr/>
          </p:nvGraphicFramePr>
          <p:xfrm>
            <a:off x="408100" y="2925836"/>
            <a:ext cx="4083270" cy="2722180"/>
          </p:xfrm>
          <a:graphic>
            <a:graphicData uri="http://schemas.openxmlformats.org/drawingml/2006/chart">
              <c:chart xmlns:c="http://schemas.openxmlformats.org/drawingml/2006/chart" xmlns:r="http://schemas.openxmlformats.org/officeDocument/2006/relationships" r:id="rId1"/>
            </a:graphicData>
          </a:graphic>
        </p:graphicFrame>
      </p:grpSp>
      <p:grpSp>
        <p:nvGrpSpPr>
          <p:cNvPr id="3" name="组合 52"/>
          <p:cNvGrpSpPr/>
          <p:nvPr/>
        </p:nvGrpSpPr>
        <p:grpSpPr>
          <a:xfrm>
            <a:off x="3179976" y="1609152"/>
            <a:ext cx="2784048" cy="1976089"/>
            <a:chOff x="408100" y="2837794"/>
            <a:chExt cx="4083270" cy="2898264"/>
          </a:xfrm>
        </p:grpSpPr>
        <p:pic>
          <p:nvPicPr>
            <p:cNvPr id="46" name="图片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03" y="2837794"/>
              <a:ext cx="2898264" cy="2898264"/>
            </a:xfrm>
            <a:prstGeom prst="rect">
              <a:avLst/>
            </a:prstGeom>
            <a:effectLst>
              <a:outerShdw blurRad="279400" dist="228600" dir="2700000" sx="101000" sy="101000" algn="tl" rotWithShape="0">
                <a:prstClr val="black">
                  <a:alpha val="23000"/>
                </a:prstClr>
              </a:outerShdw>
            </a:effectLst>
          </p:spPr>
        </p:pic>
        <p:graphicFrame>
          <p:nvGraphicFramePr>
            <p:cNvPr id="47" name="图表 55"/>
            <p:cNvGraphicFramePr/>
            <p:nvPr/>
          </p:nvGraphicFramePr>
          <p:xfrm>
            <a:off x="408100" y="2925836"/>
            <a:ext cx="4083270" cy="272218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4" name="组合 56"/>
          <p:cNvGrpSpPr/>
          <p:nvPr/>
        </p:nvGrpSpPr>
        <p:grpSpPr>
          <a:xfrm>
            <a:off x="5692281" y="1580124"/>
            <a:ext cx="2784048" cy="1976089"/>
            <a:chOff x="408100" y="2837794"/>
            <a:chExt cx="4083270" cy="2898264"/>
          </a:xfrm>
        </p:grpSpPr>
        <p:pic>
          <p:nvPicPr>
            <p:cNvPr id="49"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603" y="2837794"/>
              <a:ext cx="2898264" cy="2898264"/>
            </a:xfrm>
            <a:prstGeom prst="rect">
              <a:avLst/>
            </a:prstGeom>
            <a:effectLst>
              <a:outerShdw blurRad="279400" dist="228600" dir="2700000" sx="101000" sy="101000" algn="tl" rotWithShape="0">
                <a:prstClr val="black">
                  <a:alpha val="23000"/>
                </a:prstClr>
              </a:outerShdw>
            </a:effectLst>
          </p:spPr>
        </p:pic>
        <p:graphicFrame>
          <p:nvGraphicFramePr>
            <p:cNvPr id="50" name="图表 58"/>
            <p:cNvGraphicFramePr/>
            <p:nvPr/>
          </p:nvGraphicFramePr>
          <p:xfrm>
            <a:off x="408100" y="2925836"/>
            <a:ext cx="4083270" cy="2722180"/>
          </p:xfrm>
          <a:graphic>
            <a:graphicData uri="http://schemas.openxmlformats.org/drawingml/2006/chart">
              <c:chart xmlns:c="http://schemas.openxmlformats.org/drawingml/2006/chart" xmlns:r="http://schemas.openxmlformats.org/officeDocument/2006/relationships" r:id="rId3"/>
            </a:graphicData>
          </a:graphic>
        </p:graphicFrame>
      </p:grpSp>
      <p:sp>
        <p:nvSpPr>
          <p:cNvPr id="51" name="文本框 63"/>
          <p:cNvSpPr txBox="1"/>
          <p:nvPr/>
        </p:nvSpPr>
        <p:spPr>
          <a:xfrm>
            <a:off x="2067263" y="2045301"/>
            <a:ext cx="604974" cy="438582"/>
          </a:xfrm>
          <a:prstGeom prst="rect">
            <a:avLst/>
          </a:prstGeom>
          <a:noFill/>
        </p:spPr>
        <p:txBody>
          <a:bodyPr wrap="none" lIns="68580" tIns="34290" rIns="68580" bIns="34290" rtlCol="0">
            <a:spAutoFit/>
          </a:bodyPr>
          <a:lstStyle/>
          <a:p>
            <a:r>
              <a:rPr lang="en-US" altLang="zh-CN" sz="2400" b="1" dirty="0" smtClean="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rPr>
              <a:t>65%</a:t>
            </a:r>
            <a:endParaRPr lang="zh-CN" altLang="en-US" sz="2400" b="1" dirty="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endParaRPr>
          </a:p>
        </p:txBody>
      </p:sp>
      <p:sp>
        <p:nvSpPr>
          <p:cNvPr id="52" name="文本框 64"/>
          <p:cNvSpPr txBox="1"/>
          <p:nvPr/>
        </p:nvSpPr>
        <p:spPr>
          <a:xfrm>
            <a:off x="4687459" y="2045301"/>
            <a:ext cx="604974" cy="438582"/>
          </a:xfrm>
          <a:prstGeom prst="rect">
            <a:avLst/>
          </a:prstGeom>
          <a:noFill/>
        </p:spPr>
        <p:txBody>
          <a:bodyPr wrap="none" lIns="68580" tIns="34290" rIns="68580" bIns="34290" rtlCol="0">
            <a:spAutoFit/>
          </a:bodyPr>
          <a:lstStyle/>
          <a:p>
            <a:r>
              <a:rPr lang="en-US" altLang="zh-CN" sz="2400" b="1" dirty="0" smtClean="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rPr>
              <a:t>25%</a:t>
            </a:r>
            <a:endParaRPr lang="zh-CN" altLang="en-US" sz="2400" b="1" dirty="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endParaRPr>
          </a:p>
        </p:txBody>
      </p:sp>
      <p:sp>
        <p:nvSpPr>
          <p:cNvPr id="53" name="文本框 65"/>
          <p:cNvSpPr txBox="1"/>
          <p:nvPr/>
        </p:nvSpPr>
        <p:spPr>
          <a:xfrm>
            <a:off x="7187769" y="2088843"/>
            <a:ext cx="604974" cy="438582"/>
          </a:xfrm>
          <a:prstGeom prst="rect">
            <a:avLst/>
          </a:prstGeom>
          <a:noFill/>
        </p:spPr>
        <p:txBody>
          <a:bodyPr wrap="none" lIns="68580" tIns="34290" rIns="68580" bIns="34290" rtlCol="0">
            <a:spAutoFit/>
          </a:bodyPr>
          <a:lstStyle/>
          <a:p>
            <a:r>
              <a:rPr lang="en-US" altLang="zh-CN" sz="2400" b="1" dirty="0" smtClean="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rPr>
              <a:t>10%</a:t>
            </a:r>
            <a:endParaRPr lang="zh-CN" altLang="en-US" sz="2400" b="1" dirty="0">
              <a:solidFill>
                <a:schemeClr val="tx1">
                  <a:lumMod val="65000"/>
                  <a:lumOff val="35000"/>
                </a:schemeClr>
              </a:solidFill>
              <a:latin typeface="zihun70hao-lingyueheiti" pitchFamily="2" charset="-122"/>
              <a:ea typeface="字魂58号-创中黑" pitchFamily="2" charset="-122"/>
              <a:cs typeface="Arial" charset="0"/>
              <a:sym typeface="zihun70hao-lingyueheiti" pitchFamily="2" charset="-122"/>
            </a:endParaRPr>
          </a:p>
        </p:txBody>
      </p:sp>
      <p:sp>
        <p:nvSpPr>
          <p:cNvPr id="54" name="Rectangle 15"/>
          <p:cNvSpPr/>
          <p:nvPr/>
        </p:nvSpPr>
        <p:spPr>
          <a:xfrm>
            <a:off x="970835" y="4018325"/>
            <a:ext cx="2050961" cy="412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latin typeface="zihun70hao-lingyueheiti" pitchFamily="2" charset="-122"/>
                <a:ea typeface="字魂58号-创中黑" pitchFamily="2" charset="-122"/>
                <a:cs typeface="Arial" charset="0"/>
                <a:sym typeface="zihun70hao-lingyueheiti" pitchFamily="2" charset="-122"/>
              </a:rPr>
              <a:t>销售精英</a:t>
            </a:r>
            <a:endParaRPr lang="en-GB" b="1" dirty="0">
              <a:latin typeface="zihun70hao-lingyueheiti" pitchFamily="2" charset="-122"/>
              <a:ea typeface="字魂58号-创中黑" pitchFamily="2" charset="-122"/>
              <a:cs typeface="Arial" charset="0"/>
              <a:sym typeface="zihun70hao-lingyueheiti" pitchFamily="2" charset="-122"/>
            </a:endParaRPr>
          </a:p>
        </p:txBody>
      </p:sp>
      <p:sp>
        <p:nvSpPr>
          <p:cNvPr id="55" name="Rectangle 16"/>
          <p:cNvSpPr/>
          <p:nvPr/>
        </p:nvSpPr>
        <p:spPr>
          <a:xfrm>
            <a:off x="3546520" y="4003810"/>
            <a:ext cx="2050961" cy="412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latin typeface="zihun70hao-lingyueheiti" pitchFamily="2" charset="-122"/>
                <a:ea typeface="字魂58号-创中黑" pitchFamily="2" charset="-122"/>
                <a:cs typeface="Arial" charset="0"/>
                <a:sym typeface="zihun70hao-lingyueheiti" pitchFamily="2" charset="-122"/>
              </a:rPr>
              <a:t>中层管理</a:t>
            </a:r>
            <a:endParaRPr lang="en-GB" b="1" dirty="0">
              <a:latin typeface="zihun70hao-lingyueheiti" pitchFamily="2" charset="-122"/>
              <a:ea typeface="字魂58号-创中黑" pitchFamily="2" charset="-122"/>
              <a:cs typeface="Arial" charset="0"/>
              <a:sym typeface="zihun70hao-lingyueheiti" pitchFamily="2" charset="-122"/>
            </a:endParaRPr>
          </a:p>
        </p:txBody>
      </p:sp>
      <p:sp>
        <p:nvSpPr>
          <p:cNvPr id="56" name="Rectangle 17"/>
          <p:cNvSpPr/>
          <p:nvPr/>
        </p:nvSpPr>
        <p:spPr>
          <a:xfrm>
            <a:off x="6122204" y="3989296"/>
            <a:ext cx="2050961" cy="4125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b="1" dirty="0" smtClean="0">
                <a:latin typeface="zihun70hao-lingyueheiti" pitchFamily="2" charset="-122"/>
                <a:ea typeface="字魂58号-创中黑" pitchFamily="2" charset="-122"/>
                <a:cs typeface="Arial" charset="0"/>
                <a:sym typeface="zihun70hao-lingyueheiti" pitchFamily="2" charset="-122"/>
              </a:rPr>
              <a:t>公司内勤</a:t>
            </a:r>
            <a:endParaRPr lang="en-GB" b="1" dirty="0">
              <a:latin typeface="zihun70hao-lingyueheiti" pitchFamily="2" charset="-122"/>
              <a:ea typeface="字魂58号-创中黑" pitchFamily="2" charset="-122"/>
              <a:cs typeface="Arial" charset="0"/>
              <a:sym typeface="zihun70hao-lingyueheiti" pitchFamily="2" charset="-122"/>
            </a:endParaRPr>
          </a:p>
        </p:txBody>
      </p:sp>
      <p:sp>
        <p:nvSpPr>
          <p:cNvPr id="58"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薪酬福利</a:t>
            </a:r>
            <a:endParaRPr lang="zh-CN" altLang="en-US" sz="2400" b="1" dirty="0">
              <a:latin typeface="zihun70hao-lingyueheiti" pitchFamily="2" charset="-122"/>
              <a:ea typeface="字魂58号-创中黑" pitchFamily="2" charset="-122"/>
              <a:sym typeface="zihun70hao-lingyueheiti" pitchFamily="2" charset="-122"/>
            </a:endParaRPr>
          </a:p>
        </p:txBody>
      </p:sp>
      <p:sp>
        <p:nvSpPr>
          <p:cNvPr id="20" name="TextBox 19"/>
          <p:cNvSpPr txBox="1"/>
          <p:nvPr/>
        </p:nvSpPr>
        <p:spPr>
          <a:xfrm>
            <a:off x="783771" y="914400"/>
            <a:ext cx="4288353" cy="400110"/>
          </a:xfrm>
          <a:prstGeom prst="rect">
            <a:avLst/>
          </a:prstGeom>
          <a:noFill/>
        </p:spPr>
        <p:txBody>
          <a:bodyPr wrap="none" rtlCol="0">
            <a:spAutoFit/>
          </a:bodyPr>
          <a:lstStyle/>
          <a:p>
            <a:r>
              <a:rPr lang="zh-CN" altLang="en-US" sz="2000" b="1" dirty="0" smtClean="0"/>
              <a:t>晋升与发展：未来的发展路线与占比</a:t>
            </a:r>
            <a:endParaRPr lang="zh-CN" altLang="en-US" sz="2000" b="1" dirty="0"/>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childTnLst>
                          </p:cTn>
                        </p:par>
                        <p:par>
                          <p:cTn id="18" fill="hold">
                            <p:stCondLst>
                              <p:cond delay="1500"/>
                            </p:stCondLst>
                            <p:childTnLst>
                              <p:par>
                                <p:cTn id="19" presetID="9"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500"/>
                            </p:stCondLst>
                            <p:childTnLst>
                              <p:par>
                                <p:cTn id="29" presetID="9"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fade">
                                      <p:cBhvr>
                                        <p:cTn id="4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animBg="1"/>
      <p:bldP spid="55" grpId="0" animBg="1"/>
      <p:bldP spid="56"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şliḋê"/>
          <p:cNvSpPr/>
          <p:nvPr/>
        </p:nvSpPr>
        <p:spPr>
          <a:xfrm>
            <a:off x="0" y="1"/>
            <a:ext cx="3454400" cy="5143499"/>
          </a:xfrm>
          <a:prstGeom prst="roundRect">
            <a:avLst>
              <a:gd name="adj" fmla="val 0"/>
            </a:avLst>
          </a:prstGeom>
          <a:blipFill>
            <a:blip r:embed="rId1" cstate="print"/>
            <a:srcRect/>
            <a:stretch>
              <a:fillRect l="-54224" r="-53948"/>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zihun70hao-lingyueheiti" pitchFamily="2" charset="-122"/>
              <a:ea typeface="字魂58号-创中黑" pitchFamily="2" charset="-122"/>
              <a:sym typeface="zihun70hao-lingyueheiti" pitchFamily="2" charset="-122"/>
            </a:endParaRPr>
          </a:p>
        </p:txBody>
      </p:sp>
      <p:sp>
        <p:nvSpPr>
          <p:cNvPr id="46" name="îSḻídè"/>
          <p:cNvSpPr/>
          <p:nvPr/>
        </p:nvSpPr>
        <p:spPr>
          <a:xfrm>
            <a:off x="3452992" y="2666431"/>
            <a:ext cx="5691008" cy="766198"/>
          </a:xfrm>
          <a:prstGeom prst="wedgeRectCallout">
            <a:avLst>
              <a:gd name="adj1" fmla="val -54039"/>
              <a:gd name="adj2" fmla="val -41726"/>
            </a:avLst>
          </a:prstGeom>
          <a:solidFill>
            <a:schemeClr val="accent1">
              <a:lumMod val="75000"/>
              <a:alpha val="7000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zihun70hao-lingyueheiti" pitchFamily="2" charset="-122"/>
              <a:ea typeface="字魂58号-创中黑" pitchFamily="2" charset="-122"/>
              <a:sym typeface="zihun70hao-lingyueheiti" pitchFamily="2" charset="-122"/>
            </a:endParaRPr>
          </a:p>
        </p:txBody>
      </p:sp>
      <p:sp>
        <p:nvSpPr>
          <p:cNvPr id="47" name="îSḻídè"/>
          <p:cNvSpPr/>
          <p:nvPr/>
        </p:nvSpPr>
        <p:spPr>
          <a:xfrm>
            <a:off x="3452992" y="3987231"/>
            <a:ext cx="5691008" cy="766198"/>
          </a:xfrm>
          <a:prstGeom prst="wedgeRectCallout">
            <a:avLst>
              <a:gd name="adj1" fmla="val -54039"/>
              <a:gd name="adj2" fmla="val -41726"/>
            </a:avLst>
          </a:prstGeom>
          <a:solidFill>
            <a:schemeClr val="accent1">
              <a:lumMod val="75000"/>
              <a:alpha val="7000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zihun70hao-lingyueheiti" pitchFamily="2" charset="-122"/>
              <a:ea typeface="字魂58号-创中黑" pitchFamily="2" charset="-122"/>
              <a:sym typeface="zihun70hao-lingyueheiti" pitchFamily="2" charset="-122"/>
            </a:endParaRPr>
          </a:p>
        </p:txBody>
      </p:sp>
      <p:sp>
        <p:nvSpPr>
          <p:cNvPr id="40" name="TextBox 39"/>
          <p:cNvSpPr txBox="1"/>
          <p:nvPr/>
        </p:nvSpPr>
        <p:spPr>
          <a:xfrm>
            <a:off x="3497943" y="3686628"/>
            <a:ext cx="5032147" cy="923330"/>
          </a:xfrm>
          <a:prstGeom prst="rect">
            <a:avLst/>
          </a:prstGeom>
          <a:noFill/>
        </p:spPr>
        <p:txBody>
          <a:bodyPr wrap="none" rtlCol="0">
            <a:spAutoFit/>
          </a:bodyPr>
          <a:lstStyle/>
          <a:p>
            <a:endParaRPr lang="en-US" altLang="zh-CN" sz="1800" dirty="0" smtClean="0"/>
          </a:p>
          <a:p>
            <a:endParaRPr lang="en-US" altLang="zh-CN" sz="1800" dirty="0" smtClean="0"/>
          </a:p>
          <a:p>
            <a:r>
              <a:rPr lang="zh-CN" altLang="en-US" sz="1800" dirty="0" smtClean="0"/>
              <a:t>工作满半年且品质优秀员工可申请转任内勤岗位</a:t>
            </a:r>
            <a:endParaRPr lang="zh-CN" altLang="en-US" sz="1800" dirty="0"/>
          </a:p>
        </p:txBody>
      </p:sp>
      <p:sp>
        <p:nvSpPr>
          <p:cNvPr id="39" name="TextBox 38"/>
          <p:cNvSpPr txBox="1"/>
          <p:nvPr/>
        </p:nvSpPr>
        <p:spPr>
          <a:xfrm>
            <a:off x="3512459" y="2220687"/>
            <a:ext cx="4262705" cy="1200329"/>
          </a:xfrm>
          <a:prstGeom prst="rect">
            <a:avLst/>
          </a:prstGeom>
          <a:noFill/>
        </p:spPr>
        <p:txBody>
          <a:bodyPr wrap="none" rtlCol="0">
            <a:spAutoFit/>
          </a:bodyPr>
          <a:lstStyle/>
          <a:p>
            <a:endParaRPr lang="en-US" altLang="zh-CN" sz="1800" dirty="0" smtClean="0"/>
          </a:p>
          <a:p>
            <a:endParaRPr lang="en-US" altLang="zh-CN" sz="1800" dirty="0" smtClean="0"/>
          </a:p>
          <a:p>
            <a:r>
              <a:rPr lang="zh-CN" altLang="en-US" sz="1800" dirty="0" smtClean="0"/>
              <a:t>新人</a:t>
            </a:r>
            <a:r>
              <a:rPr lang="en-US" altLang="zh-CN" sz="1800" dirty="0" smtClean="0"/>
              <a:t>---</a:t>
            </a:r>
            <a:r>
              <a:rPr lang="zh-CN" altLang="en-US" sz="1800" dirty="0" smtClean="0"/>
              <a:t>普通坐席</a:t>
            </a:r>
            <a:r>
              <a:rPr lang="en-US" altLang="zh-CN" sz="1800" dirty="0" smtClean="0"/>
              <a:t>---</a:t>
            </a:r>
            <a:r>
              <a:rPr lang="zh-CN" altLang="en-US" sz="1800" dirty="0" smtClean="0"/>
              <a:t>师傅</a:t>
            </a:r>
            <a:r>
              <a:rPr lang="en-US" altLang="zh-CN" sz="1800" dirty="0" smtClean="0"/>
              <a:t>---</a:t>
            </a:r>
            <a:r>
              <a:rPr lang="zh-CN" altLang="en-US" sz="1800" dirty="0" smtClean="0"/>
              <a:t>组长</a:t>
            </a:r>
            <a:r>
              <a:rPr lang="en-US" altLang="zh-CN" sz="1800" dirty="0" smtClean="0"/>
              <a:t>---</a:t>
            </a:r>
            <a:r>
              <a:rPr lang="zh-CN" altLang="en-US" sz="1800" dirty="0" smtClean="0"/>
              <a:t>团队主管</a:t>
            </a:r>
            <a:endParaRPr lang="en-US" altLang="zh-CN" sz="1800" dirty="0" smtClean="0"/>
          </a:p>
          <a:p>
            <a:r>
              <a:rPr lang="en-US" altLang="zh-CN" sz="1800" dirty="0" smtClean="0"/>
              <a:t>---</a:t>
            </a:r>
            <a:r>
              <a:rPr lang="zh-CN" altLang="en-US" sz="1800" dirty="0" smtClean="0"/>
              <a:t>经理助理</a:t>
            </a:r>
            <a:r>
              <a:rPr lang="en-US" altLang="zh-CN" sz="1800" dirty="0" smtClean="0"/>
              <a:t>---</a:t>
            </a:r>
            <a:r>
              <a:rPr lang="zh-CN" altLang="en-US" sz="1800" dirty="0" smtClean="0"/>
              <a:t>现场经理</a:t>
            </a:r>
            <a:r>
              <a:rPr lang="en-US" altLang="zh-CN" sz="1800" dirty="0" smtClean="0"/>
              <a:t>---</a:t>
            </a:r>
            <a:r>
              <a:rPr lang="zh-CN" altLang="en-US" sz="1800" dirty="0" smtClean="0"/>
              <a:t>现场总监</a:t>
            </a:r>
            <a:endParaRPr lang="zh-CN" altLang="en-US" sz="1800" dirty="0"/>
          </a:p>
        </p:txBody>
      </p:sp>
      <p:sp>
        <p:nvSpPr>
          <p:cNvPr id="45" name="îSḻídè"/>
          <p:cNvSpPr/>
          <p:nvPr/>
        </p:nvSpPr>
        <p:spPr>
          <a:xfrm>
            <a:off x="3452992" y="1265802"/>
            <a:ext cx="5691008" cy="766198"/>
          </a:xfrm>
          <a:prstGeom prst="wedgeRectCallout">
            <a:avLst>
              <a:gd name="adj1" fmla="val -54039"/>
              <a:gd name="adj2" fmla="val -41726"/>
            </a:avLst>
          </a:prstGeom>
          <a:solidFill>
            <a:schemeClr val="accent1">
              <a:lumMod val="75000"/>
              <a:alpha val="70000"/>
            </a:schemeClr>
          </a:solidFill>
          <a:ln>
            <a:solidFill>
              <a:schemeClr val="accent1">
                <a:shade val="50000"/>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zihun70hao-lingyueheiti" pitchFamily="2" charset="-122"/>
              <a:ea typeface="字魂58号-创中黑" pitchFamily="2" charset="-122"/>
              <a:sym typeface="zihun70hao-lingyueheiti" pitchFamily="2" charset="-122"/>
            </a:endParaRPr>
          </a:p>
        </p:txBody>
      </p:sp>
      <p:sp>
        <p:nvSpPr>
          <p:cNvPr id="38" name="TextBox 37"/>
          <p:cNvSpPr txBox="1"/>
          <p:nvPr/>
        </p:nvSpPr>
        <p:spPr>
          <a:xfrm>
            <a:off x="3496300" y="885372"/>
            <a:ext cx="5647700" cy="923330"/>
          </a:xfrm>
          <a:prstGeom prst="rect">
            <a:avLst/>
          </a:prstGeom>
          <a:noFill/>
        </p:spPr>
        <p:txBody>
          <a:bodyPr wrap="none" rtlCol="0">
            <a:spAutoFit/>
          </a:bodyPr>
          <a:lstStyle/>
          <a:p>
            <a:endParaRPr lang="en-US" altLang="zh-CN" sz="1800" dirty="0" smtClean="0"/>
          </a:p>
          <a:p>
            <a:endParaRPr lang="en-US" altLang="zh-CN" sz="1800" dirty="0" smtClean="0"/>
          </a:p>
          <a:p>
            <a:r>
              <a:rPr lang="zh-CN" altLang="en-US" sz="1800" dirty="0" smtClean="0"/>
              <a:t>见习专员</a:t>
            </a:r>
            <a:r>
              <a:rPr lang="en-US" altLang="zh-CN" sz="1800" dirty="0" smtClean="0"/>
              <a:t>---</a:t>
            </a:r>
            <a:r>
              <a:rPr lang="zh-CN" altLang="en-US" sz="1800" dirty="0" smtClean="0"/>
              <a:t>客户专员</a:t>
            </a:r>
            <a:r>
              <a:rPr lang="en-US" altLang="zh-CN" sz="1800" dirty="0" smtClean="0"/>
              <a:t>---</a:t>
            </a:r>
            <a:r>
              <a:rPr lang="zh-CN" altLang="en-US" sz="1800" dirty="0" smtClean="0"/>
              <a:t>客户主任</a:t>
            </a:r>
            <a:r>
              <a:rPr lang="en-US" altLang="zh-CN" sz="1800" dirty="0" smtClean="0"/>
              <a:t>---</a:t>
            </a:r>
            <a:r>
              <a:rPr lang="zh-CN" altLang="en-US" sz="1800" dirty="0" smtClean="0"/>
              <a:t>客户经理</a:t>
            </a:r>
            <a:r>
              <a:rPr lang="en-US" altLang="zh-CN" sz="1800" dirty="0" smtClean="0"/>
              <a:t>---</a:t>
            </a:r>
            <a:r>
              <a:rPr lang="zh-CN" altLang="en-US" sz="1800" dirty="0" smtClean="0"/>
              <a:t>储备干部</a:t>
            </a:r>
            <a:endParaRPr lang="zh-CN" altLang="en-US" sz="1800" dirty="0"/>
          </a:p>
        </p:txBody>
      </p:sp>
      <p:sp>
        <p:nvSpPr>
          <p:cNvPr id="44" name="Rounded Rectangle 17"/>
          <p:cNvSpPr/>
          <p:nvPr/>
        </p:nvSpPr>
        <p:spPr>
          <a:xfrm>
            <a:off x="2080087" y="3567377"/>
            <a:ext cx="1362075" cy="408057"/>
          </a:xfrm>
          <a:prstGeom prst="roundRect">
            <a:avLst>
              <a:gd name="adj" fmla="val 20238"/>
            </a:avLst>
          </a:prstGeom>
          <a:solidFill>
            <a:schemeClr val="accent4"/>
          </a:solidFill>
          <a:ln w="12700" cap="flat" cmpd="sng" algn="ctr">
            <a:noFill/>
            <a:prstDash val="solid"/>
            <a:miter lim="800000"/>
          </a:ln>
          <a:effectLst/>
        </p:spPr>
        <p:txBody>
          <a:bodyPr rtlCol="0" anchor="ctr"/>
          <a:lstStyle/>
          <a:p>
            <a:pPr algn="ctr">
              <a:defRPr/>
            </a:pPr>
            <a:r>
              <a:rPr lang="zh-CN" altLang="en-US" sz="1800" b="1" kern="0" dirty="0" smtClean="0">
                <a:solidFill>
                  <a:prstClr val="white"/>
                </a:solidFill>
                <a:latin typeface="zihun70hao-lingyueheiti" pitchFamily="2" charset="-122"/>
                <a:ea typeface="字魂58号-创中黑" pitchFamily="2" charset="-122"/>
                <a:sym typeface="zihun70hao-lingyueheiti" pitchFamily="2" charset="-122"/>
              </a:rPr>
              <a:t>公司内勤</a:t>
            </a:r>
            <a:endParaRPr lang="en-IN" sz="1800" b="1" kern="0" dirty="0">
              <a:solidFill>
                <a:prstClr val="white"/>
              </a:solidFill>
              <a:latin typeface="zihun70hao-lingyueheiti" pitchFamily="2" charset="-122"/>
              <a:ea typeface="字魂58号-创中黑" pitchFamily="2" charset="-122"/>
              <a:sym typeface="zihun70hao-lingyueheiti" pitchFamily="2" charset="-122"/>
            </a:endParaRPr>
          </a:p>
        </p:txBody>
      </p:sp>
      <p:sp>
        <p:nvSpPr>
          <p:cNvPr id="43" name="Rounded Rectangle 17"/>
          <p:cNvSpPr/>
          <p:nvPr/>
        </p:nvSpPr>
        <p:spPr>
          <a:xfrm>
            <a:off x="2080088" y="2217549"/>
            <a:ext cx="1362075" cy="408057"/>
          </a:xfrm>
          <a:prstGeom prst="roundRect">
            <a:avLst>
              <a:gd name="adj" fmla="val 20238"/>
            </a:avLst>
          </a:prstGeom>
          <a:solidFill>
            <a:schemeClr val="accent4"/>
          </a:solidFill>
          <a:ln w="12700" cap="flat" cmpd="sng" algn="ctr">
            <a:noFill/>
            <a:prstDash val="solid"/>
            <a:miter lim="800000"/>
          </a:ln>
          <a:effectLst/>
        </p:spPr>
        <p:txBody>
          <a:bodyPr rtlCol="0" anchor="ctr"/>
          <a:lstStyle/>
          <a:p>
            <a:pPr algn="ctr">
              <a:defRPr/>
            </a:pPr>
            <a:r>
              <a:rPr lang="zh-CN" altLang="en-US" sz="1800" b="1" kern="0" dirty="0" smtClean="0">
                <a:solidFill>
                  <a:prstClr val="white"/>
                </a:solidFill>
                <a:latin typeface="zihun70hao-lingyueheiti" pitchFamily="2" charset="-122"/>
                <a:ea typeface="字魂58号-创中黑" pitchFamily="2" charset="-122"/>
                <a:sym typeface="zihun70hao-lingyueheiti" pitchFamily="2" charset="-122"/>
              </a:rPr>
              <a:t>中层管理</a:t>
            </a:r>
            <a:endParaRPr lang="en-IN" sz="1800" b="1" kern="0" dirty="0">
              <a:solidFill>
                <a:prstClr val="white"/>
              </a:solidFill>
              <a:latin typeface="zihun70hao-lingyueheiti" pitchFamily="2" charset="-122"/>
              <a:ea typeface="字魂58号-创中黑" pitchFamily="2" charset="-122"/>
              <a:sym typeface="zihun70hao-lingyueheiti" pitchFamily="2" charset="-122"/>
            </a:endParaRPr>
          </a:p>
        </p:txBody>
      </p:sp>
      <p:sp>
        <p:nvSpPr>
          <p:cNvPr id="42" name="Rounded Rectangle 17"/>
          <p:cNvSpPr/>
          <p:nvPr/>
        </p:nvSpPr>
        <p:spPr>
          <a:xfrm>
            <a:off x="2094602" y="838693"/>
            <a:ext cx="1362075" cy="408057"/>
          </a:xfrm>
          <a:prstGeom prst="roundRect">
            <a:avLst>
              <a:gd name="adj" fmla="val 20238"/>
            </a:avLst>
          </a:prstGeom>
          <a:solidFill>
            <a:schemeClr val="accent4"/>
          </a:solidFill>
          <a:ln w="12700" cap="flat" cmpd="sng" algn="ctr">
            <a:noFill/>
            <a:prstDash val="solid"/>
            <a:miter lim="800000"/>
          </a:ln>
          <a:effectLst/>
        </p:spPr>
        <p:txBody>
          <a:bodyPr rtlCol="0" anchor="ctr"/>
          <a:lstStyle/>
          <a:p>
            <a:pPr algn="ctr">
              <a:defRPr/>
            </a:pPr>
            <a:r>
              <a:rPr lang="zh-CN" altLang="en-US" sz="1800" b="1" kern="0" dirty="0" smtClean="0">
                <a:solidFill>
                  <a:prstClr val="white"/>
                </a:solidFill>
                <a:latin typeface="zihun70hao-lingyueheiti" pitchFamily="2" charset="-122"/>
                <a:ea typeface="字魂58号-创中黑" pitchFamily="2" charset="-122"/>
                <a:sym typeface="zihun70hao-lingyueheiti" pitchFamily="2" charset="-122"/>
              </a:rPr>
              <a:t>销售精英</a:t>
            </a:r>
            <a:endParaRPr lang="en-IN" sz="1800" b="1" kern="0" dirty="0">
              <a:solidFill>
                <a:prstClr val="white"/>
              </a:solidFill>
              <a:latin typeface="zihun70hao-lingyueheiti" pitchFamily="2" charset="-122"/>
              <a:ea typeface="字魂58号-创中黑" pitchFamily="2" charset="-122"/>
              <a:sym typeface="zihun70hao-lingyueheiti" pitchFamily="2" charset="-122"/>
            </a:endParaRPr>
          </a:p>
        </p:txBody>
      </p:sp>
      <p:sp>
        <p:nvSpPr>
          <p:cNvPr id="16" name="iṡḻïḋe"/>
          <p:cNvSpPr txBox="1"/>
          <p:nvPr/>
        </p:nvSpPr>
        <p:spPr>
          <a:xfrm>
            <a:off x="5519750" y="1322366"/>
            <a:ext cx="2625972" cy="623249"/>
          </a:xfrm>
          <a:prstGeom prst="rect">
            <a:avLst/>
          </a:prstGeom>
          <a:noFill/>
        </p:spPr>
        <p:txBody>
          <a:bodyPr wrap="square" lIns="90000" tIns="46800" rIns="90000" bIns="46800" anchor="ctr">
            <a:noAutofit/>
          </a:bodyPr>
          <a:lstStyle/>
          <a:p>
            <a:pPr algn="ctr">
              <a:lnSpc>
                <a:spcPct val="120000"/>
              </a:lnSpc>
              <a:spcBef>
                <a:spcPct val="0"/>
              </a:spcBef>
            </a:pPr>
            <a:endParaRPr lang="zh-CN" altLang="en-US" sz="1100" dirty="0">
              <a:solidFill>
                <a:schemeClr val="accent1">
                  <a:lumMod val="50000"/>
                </a:schemeClr>
              </a:solidFill>
              <a:latin typeface="zihun70hao-lingyueheiti" pitchFamily="2" charset="-122"/>
              <a:ea typeface="字魂58号-创中黑" pitchFamily="2" charset="-122"/>
              <a:sym typeface="zihun70hao-lingyueheiti" pitchFamily="2" charset="-122"/>
            </a:endParaRPr>
          </a:p>
        </p:txBody>
      </p:sp>
      <p:sp>
        <p:nvSpPr>
          <p:cNvPr id="35"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薪酬福利</a:t>
            </a:r>
            <a:endParaRPr lang="zh-CN" altLang="en-US" sz="2400" b="1" dirty="0">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 presetClass="entr" presetSubtype="16" fill="hold" grpId="1"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ox(in)">
                                      <p:cBhvr>
                                        <p:cTn id="11" dur="500"/>
                                        <p:tgtEl>
                                          <p:spTgt spid="4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box(in)">
                                      <p:cBhvr>
                                        <p:cTn id="15" dur="500"/>
                                        <p:tgtEl>
                                          <p:spTgt spid="43"/>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ox(in)">
                                      <p:cBhvr>
                                        <p:cTn id="19" dur="500"/>
                                        <p:tgtEl>
                                          <p:spTgt spid="44"/>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ppt_x"/>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p:bldP spid="39" grpId="0"/>
      <p:bldP spid="38" grpId="0"/>
      <p:bldP spid="44" grpId="0" animBg="1"/>
      <p:bldP spid="43" grpId="0" animBg="1"/>
      <p:bldP spid="42"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4" name="矩形 3"/>
          <p:cNvSpPr/>
          <p:nvPr/>
        </p:nvSpPr>
        <p:spPr>
          <a:xfrm>
            <a:off x="-9117" y="1343770"/>
            <a:ext cx="9143999" cy="214685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5" name="文本框 4"/>
          <p:cNvSpPr txBox="1"/>
          <p:nvPr/>
        </p:nvSpPr>
        <p:spPr>
          <a:xfrm>
            <a:off x="3275927" y="2136373"/>
            <a:ext cx="2583613" cy="684803"/>
          </a:xfrm>
          <a:prstGeom prst="rect">
            <a:avLst/>
          </a:prstGeom>
          <a:noFill/>
        </p:spPr>
        <p:txBody>
          <a:bodyPr wrap="square" lIns="68580" tIns="34290" rIns="68580" bIns="34290" rtlCol="0">
            <a:spAutoFit/>
          </a:bodyPr>
          <a:lstStyle/>
          <a:p>
            <a:pPr algn="ctr"/>
            <a:r>
              <a:rPr lang="zh-CN" altLang="en-US" sz="4000" b="1" dirty="0">
                <a:solidFill>
                  <a:schemeClr val="accent6">
                    <a:lumMod val="75000"/>
                  </a:schemeClr>
                </a:solidFill>
                <a:latin typeface="zihun70hao-lingyueheiti" pitchFamily="2" charset="-122"/>
                <a:ea typeface="字魂58号-创中黑" pitchFamily="2" charset="-122"/>
                <a:sym typeface="zihun70hao-lingyueheiti" pitchFamily="2" charset="-122"/>
              </a:rPr>
              <a:t>招聘流程</a:t>
            </a:r>
            <a:endParaRPr lang="zh-CN" altLang="en-US" sz="4000" b="1" dirty="0">
              <a:solidFill>
                <a:schemeClr val="accent6">
                  <a:lumMod val="75000"/>
                </a:schemeClr>
              </a:solidFill>
              <a:latin typeface="zihun70hao-lingyueheiti" pitchFamily="2" charset="-122"/>
              <a:ea typeface="字魂58号-创中黑" pitchFamily="2" charset="-122"/>
              <a:sym typeface="zihun70hao-lingyueheiti" pitchFamily="2" charset="-122"/>
            </a:endParaRPr>
          </a:p>
        </p:txBody>
      </p:sp>
      <p:sp>
        <p:nvSpPr>
          <p:cNvPr id="7" name="文本框 6"/>
          <p:cNvSpPr txBox="1"/>
          <p:nvPr/>
        </p:nvSpPr>
        <p:spPr>
          <a:xfrm>
            <a:off x="3197586" y="1424536"/>
            <a:ext cx="2748827" cy="761747"/>
          </a:xfrm>
          <a:prstGeom prst="rect">
            <a:avLst/>
          </a:prstGeom>
          <a:noFill/>
        </p:spPr>
        <p:txBody>
          <a:bodyPr wrap="square" lIns="68580" tIns="34290" rIns="68580" bIns="34290" rtlCol="0">
            <a:spAutoFit/>
          </a:bodyPr>
          <a:lstStyle/>
          <a:p>
            <a:pPr algn="ctr"/>
            <a:r>
              <a:rPr lang="en-US" altLang="zh-CN" sz="4400" b="1" dirty="0">
                <a:solidFill>
                  <a:schemeClr val="accent6">
                    <a:lumMod val="75000"/>
                  </a:schemeClr>
                </a:solidFill>
                <a:latin typeface="zihun70hao-lingyueheiti" pitchFamily="2" charset="-122"/>
                <a:ea typeface="字魂58号-创中黑" pitchFamily="2" charset="-122"/>
                <a:sym typeface="zihun70hao-lingyueheiti" pitchFamily="2" charset="-122"/>
              </a:rPr>
              <a:t>PART 04</a:t>
            </a:r>
            <a:endParaRPr lang="zh-CN" altLang="en-US" sz="4400" b="1" dirty="0">
              <a:solidFill>
                <a:schemeClr val="accent6">
                  <a:lumMod val="75000"/>
                </a:schemeClr>
              </a:solidFill>
              <a:latin typeface="zihun70hao-lingyueheiti" pitchFamily="2" charset="-122"/>
              <a:ea typeface="字魂58号-创中黑" pitchFamily="2" charset="-122"/>
              <a:sym typeface="zihun70hao-lingyueheiti" pitchFamily="2" charset="-122"/>
            </a:endParaRPr>
          </a:p>
        </p:txBody>
      </p:sp>
      <p:sp>
        <p:nvSpPr>
          <p:cNvPr id="10" name="TextBox 9"/>
          <p:cNvSpPr txBox="1">
            <a14:cpLocks xmlns:a14="http://schemas.microsoft.com/office/drawing/2010/main" noChangeArrowheads="1"/>
          </p:cNvSpPr>
          <p:nvPr/>
        </p:nvSpPr>
        <p:spPr bwMode="auto">
          <a:xfrm>
            <a:off x="1769337" y="2771449"/>
            <a:ext cx="5603920" cy="530225"/>
          </a:xfrm>
          <a:prstGeom prst="rect">
            <a:avLst/>
          </a:prstGeom>
          <a:gradFill>
            <a:gsLst>
              <a:gs pos="0">
                <a:srgbClr val="8488C4"/>
              </a:gs>
              <a:gs pos="53000">
                <a:srgbClr val="D4DEFF"/>
              </a:gs>
              <a:gs pos="83000">
                <a:srgbClr val="D4DEFF"/>
              </a:gs>
              <a:gs pos="100000">
                <a:srgbClr val="96AB94"/>
              </a:gs>
            </a:gsLst>
            <a:lin ang="5400000" scaled="0"/>
          </a:grad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lightRig rig="threePt" dir="t"/>
            </a:scene3d>
            <a:sp3d extrusionH="57150">
              <a:bevelT w="82550" h="38100" prst="coolSlant"/>
            </a:sp3d>
          </a:bodyPr>
          <a:lstStyle>
            <a:lvl1pPr defTabSz="974725" eaLnBrk="0" hangingPunct="0">
              <a:defRPr>
                <a:solidFill>
                  <a:schemeClr val="tx1"/>
                </a:solidFill>
                <a:latin typeface="Calibri" pitchFamily="34" charset="0"/>
                <a:ea typeface="宋体" charset="-122"/>
              </a:defRPr>
            </a:lvl1pPr>
            <a:lvl2pPr marL="742950" indent="-285750" defTabSz="974725" eaLnBrk="0" hangingPunct="0">
              <a:defRPr>
                <a:solidFill>
                  <a:schemeClr val="tx1"/>
                </a:solidFill>
                <a:latin typeface="Calibri" pitchFamily="34" charset="0"/>
                <a:ea typeface="宋体" charset="-122"/>
              </a:defRPr>
            </a:lvl2pPr>
            <a:lvl3pPr marL="1143000" indent="-228600" defTabSz="974725" eaLnBrk="0" hangingPunct="0">
              <a:defRPr>
                <a:solidFill>
                  <a:schemeClr val="tx1"/>
                </a:solidFill>
                <a:latin typeface="Calibri" pitchFamily="34" charset="0"/>
                <a:ea typeface="宋体" charset="-122"/>
              </a:defRPr>
            </a:lvl3pPr>
            <a:lvl4pPr marL="1600200" indent="-228600" defTabSz="974725" eaLnBrk="0" hangingPunct="0">
              <a:defRPr>
                <a:solidFill>
                  <a:schemeClr val="tx1"/>
                </a:solidFill>
                <a:latin typeface="Calibri" pitchFamily="34" charset="0"/>
                <a:ea typeface="宋体" charset="-122"/>
              </a:defRPr>
            </a:lvl4pPr>
            <a:lvl5pPr marL="2057400" indent="-228600" defTabSz="974725" eaLnBrk="0" hangingPunct="0">
              <a:defRPr>
                <a:solidFill>
                  <a:schemeClr val="tx1"/>
                </a:solidFill>
                <a:latin typeface="Calibri" pitchFamily="34" charset="0"/>
                <a:ea typeface="宋体"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buFont typeface="Arial" charset="0"/>
              <a:buNone/>
            </a:pPr>
            <a:r>
              <a:rPr lang="zh-CN" altLang="en-US" sz="2000" dirty="0" smtClean="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rPr>
              <a:t>加入轻松  赢得未来</a:t>
            </a:r>
            <a:endParaRPr lang="zh-CN" altLang="en-US" sz="2000" dirty="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650"/>
                            </p:stCondLst>
                            <p:childTnLst>
                              <p:par>
                                <p:cTn id="23" presetID="53" presetClass="entr" presetSubtype="16" fill="hold" grpId="0" nodeType="afterEffect">
                                  <p:stCondLst>
                                    <p:cond delay="0"/>
                                  </p:stCondLst>
                                  <p:iterate type="lt">
                                    <p:tmPct val="2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0"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矩形 18"/>
          <p:cNvSpPr/>
          <p:nvPr/>
        </p:nvSpPr>
        <p:spPr>
          <a:xfrm>
            <a:off x="0" y="595850"/>
            <a:ext cx="8666930" cy="3967701"/>
          </a:xfrm>
          <a:prstGeom prst="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sp>
        <p:nvSpPr>
          <p:cNvPr id="32" name="矩形 31"/>
          <p:cNvSpPr/>
          <p:nvPr/>
        </p:nvSpPr>
        <p:spPr>
          <a:xfrm>
            <a:off x="0" y="0"/>
            <a:ext cx="3341914" cy="51435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latin typeface="zihun70hao-lingyueheiti" pitchFamily="2" charset="-122"/>
              <a:ea typeface="字魂58号-创中黑" pitchFamily="2" charset="-122"/>
              <a:sym typeface="zihun70hao-lingyueheiti" pitchFamily="2" charset="-122"/>
            </a:endParaRPr>
          </a:p>
        </p:txBody>
      </p:sp>
      <p:sp>
        <p:nvSpPr>
          <p:cNvPr id="33" name="矩形 32"/>
          <p:cNvSpPr/>
          <p:nvPr/>
        </p:nvSpPr>
        <p:spPr bwMode="auto">
          <a:xfrm>
            <a:off x="1410172" y="2012477"/>
            <a:ext cx="1638910" cy="438582"/>
          </a:xfrm>
          <a:prstGeom prst="rect">
            <a:avLst/>
          </a:prstGeom>
        </p:spPr>
        <p:txBody>
          <a:bodyPr wrap="none" lIns="68580" tIns="34290" rIns="68580" bIns="34290">
            <a:spAutoFit/>
          </a:bodyPr>
          <a:lstStyle/>
          <a:p>
            <a:pPr algn="ctr">
              <a:defRPr/>
            </a:pPr>
            <a:r>
              <a:rPr lang="en-US" altLang="zh-CN" sz="2400" kern="100" dirty="0">
                <a:solidFill>
                  <a:schemeClr val="bg1"/>
                </a:solidFill>
                <a:latin typeface="zihun70hao-lingyueheiti" pitchFamily="2" charset="-122"/>
                <a:ea typeface="字魂58号-创中黑" pitchFamily="2" charset="-122"/>
                <a:cs typeface="Times New Roman" pitchFamily="18" charset="0"/>
                <a:sym typeface="zihun70hao-lingyueheiti" pitchFamily="2" charset="-122"/>
              </a:rPr>
              <a:t>CONTENTS</a:t>
            </a:r>
            <a:endParaRPr lang="zh-CN" altLang="en-US" sz="2400" kern="100" dirty="0">
              <a:solidFill>
                <a:schemeClr val="bg1"/>
              </a:solidFill>
              <a:latin typeface="zihun70hao-lingyueheiti" pitchFamily="2" charset="-122"/>
              <a:ea typeface="字魂58号-创中黑" pitchFamily="2" charset="-122"/>
              <a:cs typeface="Times New Roman" pitchFamily="18" charset="0"/>
              <a:sym typeface="zihun70hao-lingyueheiti" pitchFamily="2" charset="-122"/>
            </a:endParaRPr>
          </a:p>
        </p:txBody>
      </p:sp>
      <p:cxnSp>
        <p:nvCxnSpPr>
          <p:cNvPr id="34" name="直接连接符 33"/>
          <p:cNvCxnSpPr/>
          <p:nvPr/>
        </p:nvCxnSpPr>
        <p:spPr>
          <a:xfrm>
            <a:off x="462039" y="2454691"/>
            <a:ext cx="24140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bwMode="auto">
          <a:xfrm>
            <a:off x="357057" y="1824732"/>
            <a:ext cx="1190471" cy="623248"/>
          </a:xfrm>
          <a:prstGeom prst="rect">
            <a:avLst/>
          </a:prstGeom>
        </p:spPr>
        <p:txBody>
          <a:bodyPr wrap="none" lIns="68580" tIns="34290" rIns="68580" bIns="34290">
            <a:spAutoFit/>
          </a:bodyPr>
          <a:lstStyle/>
          <a:p>
            <a:pPr>
              <a:defRPr/>
            </a:pPr>
            <a:r>
              <a:rPr lang="zh-CN" altLang="en-US" sz="3600" b="1" kern="100" dirty="0">
                <a:solidFill>
                  <a:schemeClr val="bg1"/>
                </a:solidFill>
                <a:latin typeface="zihun70hao-lingyueheiti" pitchFamily="2" charset="-122"/>
                <a:ea typeface="字魂58号-创中黑" pitchFamily="2" charset="-122"/>
                <a:cs typeface="Times New Roman" pitchFamily="18" charset="0"/>
                <a:sym typeface="zihun70hao-lingyueheiti" pitchFamily="2" charset="-122"/>
              </a:rPr>
              <a:t>目 录</a:t>
            </a:r>
            <a:endParaRPr lang="zh-CN" altLang="en-US" sz="3600" b="1" kern="100" dirty="0">
              <a:solidFill>
                <a:schemeClr val="bg1"/>
              </a:solidFill>
              <a:latin typeface="zihun70hao-lingyueheiti" pitchFamily="2" charset="-122"/>
              <a:ea typeface="字魂58号-创中黑" pitchFamily="2" charset="-122"/>
              <a:cs typeface="Times New Roman" pitchFamily="18" charset="0"/>
              <a:sym typeface="zihun70hao-lingyueheiti" pitchFamily="2" charset="-122"/>
            </a:endParaRPr>
          </a:p>
        </p:txBody>
      </p:sp>
      <p:sp>
        <p:nvSpPr>
          <p:cNvPr id="37" name="矩形 36"/>
          <p:cNvSpPr/>
          <p:nvPr/>
        </p:nvSpPr>
        <p:spPr>
          <a:xfrm>
            <a:off x="4072085" y="1263910"/>
            <a:ext cx="4014406" cy="2654573"/>
          </a:xfrm>
          <a:prstGeom prst="rect">
            <a:avLst/>
          </a:prstGeom>
        </p:spPr>
        <p:txBody>
          <a:bodyPr wrap="square" lIns="68580" tIns="34290" rIns="68580" bIns="34290">
            <a:spAutoFit/>
          </a:bodyPr>
          <a:lstStyle/>
          <a:p>
            <a:pPr marL="257175" indent="-257175">
              <a:buFont typeface="+mj-lt"/>
              <a:buAutoNum type="arabicPeriod"/>
              <a:defRPr/>
            </a:pPr>
            <a:r>
              <a:rPr lang="zh-CN" altLang="en-US" sz="2400" kern="0" dirty="0">
                <a:solidFill>
                  <a:schemeClr val="tx2"/>
                </a:solidFill>
                <a:latin typeface="zihun70hao-lingyueheiti" pitchFamily="2" charset="-122"/>
                <a:ea typeface="字魂58号-创中黑" pitchFamily="2" charset="-122"/>
                <a:sym typeface="zihun70hao-lingyueheiti" pitchFamily="2" charset="-122"/>
              </a:rPr>
              <a:t> </a:t>
            </a:r>
            <a:r>
              <a:rPr lang="zh-CN" altLang="en-US" sz="2400" b="1" kern="0" dirty="0">
                <a:solidFill>
                  <a:schemeClr val="tx2"/>
                </a:solidFill>
                <a:latin typeface="zihun70hao-lingyueheiti" pitchFamily="2" charset="-122"/>
                <a:ea typeface="字魂58号-创中黑" pitchFamily="2" charset="-122"/>
                <a:sym typeface="zihun70hao-lingyueheiti" pitchFamily="2" charset="-122"/>
              </a:rPr>
              <a:t>关于我们</a:t>
            </a:r>
            <a:r>
              <a:rPr lang="zh-CN" altLang="en-US" sz="2400" kern="0" dirty="0">
                <a:solidFill>
                  <a:schemeClr val="tx2"/>
                </a:solidFill>
                <a:latin typeface="zihun70hao-lingyueheiti" pitchFamily="2" charset="-122"/>
                <a:ea typeface="字魂58号-创中黑" pitchFamily="2" charset="-122"/>
                <a:sym typeface="zihun70hao-lingyueheiti" pitchFamily="2" charset="-122"/>
              </a:rPr>
              <a:t> </a:t>
            </a:r>
            <a:r>
              <a:rPr lang="en-US" altLang="zh-CN" sz="1600" kern="0" dirty="0">
                <a:solidFill>
                  <a:schemeClr val="tx2"/>
                </a:solidFill>
                <a:latin typeface="zihun70hao-lingyueheiti" pitchFamily="2" charset="-122"/>
                <a:ea typeface="字魂58号-创中黑" pitchFamily="2" charset="-122"/>
                <a:sym typeface="zihun70hao-lingyueheiti" pitchFamily="2" charset="-122"/>
              </a:rPr>
              <a:t>Information about us </a:t>
            </a:r>
            <a:endParaRPr lang="en-US" altLang="zh-CN" sz="1600" kern="0" dirty="0">
              <a:solidFill>
                <a:schemeClr val="tx2"/>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endParaRPr lang="da-DK" altLang="zh-CN" sz="2400" kern="0" dirty="0">
              <a:solidFill>
                <a:schemeClr val="bg1">
                  <a:lumMod val="75000"/>
                </a:schemeClr>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r>
              <a:rPr lang="zh-CN" altLang="en-US" sz="2400" kern="0" dirty="0">
                <a:solidFill>
                  <a:schemeClr val="accent1"/>
                </a:solidFill>
                <a:latin typeface="zihun70hao-lingyueheiti" pitchFamily="2" charset="-122"/>
                <a:ea typeface="字魂58号-创中黑" pitchFamily="2" charset="-122"/>
                <a:sym typeface="zihun70hao-lingyueheiti" pitchFamily="2" charset="-122"/>
              </a:rPr>
              <a:t> </a:t>
            </a:r>
            <a:r>
              <a:rPr lang="zh-CN" altLang="en-US" sz="2400" b="1" kern="0" dirty="0">
                <a:solidFill>
                  <a:schemeClr val="accent1"/>
                </a:solidFill>
                <a:latin typeface="zihun70hao-lingyueheiti" pitchFamily="2" charset="-122"/>
                <a:ea typeface="字魂58号-创中黑" pitchFamily="2" charset="-122"/>
                <a:sym typeface="zihun70hao-lingyueheiti" pitchFamily="2" charset="-122"/>
              </a:rPr>
              <a:t>招聘计划 </a:t>
            </a:r>
            <a:r>
              <a:rPr lang="en-US" altLang="zh-CN" sz="1600" kern="0" dirty="0">
                <a:solidFill>
                  <a:schemeClr val="accent1"/>
                </a:solidFill>
                <a:latin typeface="zihun70hao-lingyueheiti" pitchFamily="2" charset="-122"/>
                <a:ea typeface="字魂58号-创中黑" pitchFamily="2" charset="-122"/>
                <a:sym typeface="zihun70hao-lingyueheiti" pitchFamily="2" charset="-122"/>
              </a:rPr>
              <a:t>Recruitment plan</a:t>
            </a:r>
            <a:endParaRPr lang="en-US" altLang="zh-CN" sz="1600" kern="0" dirty="0">
              <a:solidFill>
                <a:schemeClr val="accent1"/>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endParaRPr lang="en-US" altLang="zh-CN" sz="2400" kern="0" dirty="0">
              <a:solidFill>
                <a:schemeClr val="bg1">
                  <a:lumMod val="75000"/>
                </a:schemeClr>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r>
              <a:rPr lang="zh-CN" altLang="en-US" sz="2400" kern="0" dirty="0">
                <a:solidFill>
                  <a:schemeClr val="accent4"/>
                </a:solidFill>
                <a:latin typeface="zihun70hao-lingyueheiti" pitchFamily="2" charset="-122"/>
                <a:ea typeface="字魂58号-创中黑" pitchFamily="2" charset="-122"/>
                <a:sym typeface="zihun70hao-lingyueheiti" pitchFamily="2" charset="-122"/>
              </a:rPr>
              <a:t> </a:t>
            </a:r>
            <a:r>
              <a:rPr lang="zh-CN" altLang="en-US" sz="2400" b="1" kern="0" dirty="0">
                <a:solidFill>
                  <a:schemeClr val="accent4"/>
                </a:solidFill>
                <a:latin typeface="zihun70hao-lingyueheiti" pitchFamily="2" charset="-122"/>
                <a:ea typeface="字魂58号-创中黑" pitchFamily="2" charset="-122"/>
                <a:sym typeface="zihun70hao-lingyueheiti" pitchFamily="2" charset="-122"/>
              </a:rPr>
              <a:t>薪酬福利 </a:t>
            </a:r>
            <a:r>
              <a:rPr lang="en-US" altLang="zh-CN" sz="1600" kern="0" dirty="0">
                <a:solidFill>
                  <a:schemeClr val="accent4"/>
                </a:solidFill>
                <a:latin typeface="zihun70hao-lingyueheiti" pitchFamily="2" charset="-122"/>
                <a:ea typeface="字魂58号-创中黑" pitchFamily="2" charset="-122"/>
                <a:sym typeface="zihun70hao-lingyueheiti" pitchFamily="2" charset="-122"/>
              </a:rPr>
              <a:t>Salary and welfare</a:t>
            </a:r>
            <a:endParaRPr lang="en-US" altLang="zh-CN" sz="1600" kern="0" dirty="0">
              <a:solidFill>
                <a:schemeClr val="accent4"/>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endParaRPr lang="en-US" altLang="zh-CN" sz="2400" kern="0" dirty="0">
              <a:solidFill>
                <a:schemeClr val="bg1">
                  <a:lumMod val="75000"/>
                </a:schemeClr>
              </a:solidFill>
              <a:latin typeface="zihun70hao-lingyueheiti" pitchFamily="2" charset="-122"/>
              <a:ea typeface="字魂58号-创中黑" pitchFamily="2" charset="-122"/>
              <a:sym typeface="zihun70hao-lingyueheiti" pitchFamily="2" charset="-122"/>
            </a:endParaRPr>
          </a:p>
          <a:p>
            <a:pPr marL="257175" indent="-257175">
              <a:buFont typeface="+mj-lt"/>
              <a:buAutoNum type="arabicPeriod"/>
              <a:defRPr/>
            </a:pPr>
            <a:r>
              <a:rPr lang="zh-CN" altLang="en-US" sz="2400" kern="0" dirty="0">
                <a:solidFill>
                  <a:schemeClr val="accent6"/>
                </a:solidFill>
                <a:latin typeface="zihun70hao-lingyueheiti" pitchFamily="2" charset="-122"/>
                <a:ea typeface="字魂58号-创中黑" pitchFamily="2" charset="-122"/>
                <a:sym typeface="zihun70hao-lingyueheiti" pitchFamily="2" charset="-122"/>
              </a:rPr>
              <a:t> </a:t>
            </a:r>
            <a:r>
              <a:rPr lang="zh-CN" altLang="en-US" sz="2400" b="1" kern="0" dirty="0">
                <a:solidFill>
                  <a:schemeClr val="accent6"/>
                </a:solidFill>
                <a:latin typeface="zihun70hao-lingyueheiti" pitchFamily="2" charset="-122"/>
                <a:ea typeface="字魂58号-创中黑" pitchFamily="2" charset="-122"/>
                <a:sym typeface="zihun70hao-lingyueheiti" pitchFamily="2" charset="-122"/>
              </a:rPr>
              <a:t>招聘流程 </a:t>
            </a:r>
            <a:r>
              <a:rPr lang="en-US" altLang="zh-CN" sz="1600" kern="0" dirty="0">
                <a:solidFill>
                  <a:schemeClr val="accent4"/>
                </a:solidFill>
                <a:latin typeface="zihun70hao-lingyueheiti" pitchFamily="2" charset="-122"/>
                <a:ea typeface="字魂58号-创中黑" pitchFamily="2" charset="-122"/>
                <a:sym typeface="zihun70hao-lingyueheiti" pitchFamily="2" charset="-122"/>
              </a:rPr>
              <a:t>Recruitment process</a:t>
            </a:r>
            <a:endParaRPr lang="en-US" altLang="zh-CN" sz="1600" kern="0" dirty="0">
              <a:solidFill>
                <a:schemeClr val="accent6"/>
              </a:solidFill>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arn(inVertical)">
                                      <p:cBhvr>
                                        <p:cTn id="23" dur="500"/>
                                        <p:tgtEl>
                                          <p:spTgt spid="3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35"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16458" y="402772"/>
            <a:ext cx="3537857" cy="388619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87811" y="2105025"/>
            <a:ext cx="3434677" cy="2289785"/>
          </a:xfrm>
          <a:prstGeom prst="rect">
            <a:avLst/>
          </a:prstGeom>
        </p:spPr>
      </p:pic>
      <p:sp>
        <p:nvSpPr>
          <p:cNvPr id="6" name="矩形 5"/>
          <p:cNvSpPr/>
          <p:nvPr/>
        </p:nvSpPr>
        <p:spPr>
          <a:xfrm>
            <a:off x="0" y="927000"/>
            <a:ext cx="3257657" cy="1049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8" name="î$lîḍè"/>
          <p:cNvSpPr/>
          <p:nvPr/>
        </p:nvSpPr>
        <p:spPr>
          <a:xfrm>
            <a:off x="5708417" y="976278"/>
            <a:ext cx="2354779" cy="1160335"/>
          </a:xfrm>
          <a:prstGeom prst="rect">
            <a:avLst/>
          </a:prstGeom>
        </p:spPr>
        <p:txBody>
          <a:bodyPr wrap="square" lIns="108000" tIns="0" rIns="108000" bIns="0">
            <a:noAutofit/>
          </a:bodyPr>
          <a:lstStyle/>
          <a:p>
            <a:pPr algn="ctr">
              <a:lnSpc>
                <a:spcPct val="150000"/>
              </a:lnSpc>
            </a:pPr>
            <a:endParaRPr lang="en-US" altLang="zh-CN" sz="1000" dirty="0">
              <a:latin typeface="zihun70hao-lingyueheiti" pitchFamily="2" charset="-122"/>
              <a:ea typeface="字魂58号-创中黑" pitchFamily="2" charset="-122"/>
              <a:sym typeface="zihun70hao-lingyueheiti" pitchFamily="2" charset="-122"/>
            </a:endParaRPr>
          </a:p>
        </p:txBody>
      </p:sp>
      <p:sp>
        <p:nvSpPr>
          <p:cNvPr id="9" name="iš1îďè"/>
          <p:cNvSpPr/>
          <p:nvPr/>
        </p:nvSpPr>
        <p:spPr>
          <a:xfrm>
            <a:off x="338485" y="1132262"/>
            <a:ext cx="1589952" cy="326906"/>
          </a:xfrm>
          <a:prstGeom prst="rect">
            <a:avLst/>
          </a:prstGeom>
        </p:spPr>
        <p:txBody>
          <a:bodyPr wrap="none" lIns="108000" tIns="0" rIns="108000" bIns="0" anchor="ctr">
            <a:normAutofit/>
          </a:bodyPr>
          <a:lstStyle/>
          <a:p>
            <a:r>
              <a:rPr lang="zh-CN" altLang="en-US" sz="1800" b="1" dirty="0" smtClean="0">
                <a:latin typeface="zihun70hao-lingyueheiti" pitchFamily="2" charset="-122"/>
                <a:ea typeface="字魂58号-创中黑" pitchFamily="2" charset="-122"/>
                <a:sym typeface="zihun70hao-lingyueheiti" pitchFamily="2" charset="-122"/>
              </a:rPr>
              <a:t>预选流程：</a:t>
            </a:r>
            <a:endParaRPr lang="zh-CN" altLang="en-US" sz="1800" b="1" dirty="0">
              <a:latin typeface="zihun70hao-lingyueheiti" pitchFamily="2" charset="-122"/>
              <a:ea typeface="字魂58号-创中黑" pitchFamily="2" charset="-122"/>
              <a:sym typeface="zihun70hao-lingyueheiti" pitchFamily="2" charset="-122"/>
            </a:endParaRPr>
          </a:p>
        </p:txBody>
      </p:sp>
      <p:sp>
        <p:nvSpPr>
          <p:cNvPr id="10" name="矩形 9"/>
          <p:cNvSpPr/>
          <p:nvPr/>
        </p:nvSpPr>
        <p:spPr>
          <a:xfrm>
            <a:off x="1131327" y="1582446"/>
            <a:ext cx="3353435" cy="1522730"/>
          </a:xfrm>
          <a:prstGeom prst="rect">
            <a:avLst/>
          </a:prstGeom>
        </p:spPr>
        <p:txBody>
          <a:bodyPr wrap="none" lIns="68580" tIns="34290" rIns="68580" bIns="34290">
            <a:spAutoFit/>
          </a:bodyPr>
          <a:lstStyle/>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1.</a:t>
            </a:r>
            <a:r>
              <a:rPr lang="zh-CN" altLang="en-US" sz="1050" b="1" dirty="0" smtClean="0">
                <a:latin typeface="zihun70hao-lingyueheiti" pitchFamily="2" charset="-122"/>
                <a:ea typeface="字魂58号-创中黑" pitchFamily="2" charset="-122"/>
                <a:sym typeface="zihun70hao-lingyueheiti" pitchFamily="2" charset="-122"/>
              </a:rPr>
              <a:t>针对已正式毕业及即将毕业的应届生</a:t>
            </a:r>
            <a:endParaRPr lang="en-US" altLang="zh-CN" sz="1050" b="1" dirty="0" smtClean="0">
              <a:latin typeface="zihun70hao-lingyueheiti" pitchFamily="2" charset="-122"/>
              <a:ea typeface="字魂58号-创中黑" pitchFamily="2" charset="-122"/>
              <a:sym typeface="zihun70hao-lingyueheiti" pitchFamily="2" charset="-122"/>
            </a:endParaRPr>
          </a:p>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2.</a:t>
            </a:r>
            <a:r>
              <a:rPr lang="zh-CN" altLang="en-US" sz="1050" b="1" dirty="0" smtClean="0">
                <a:latin typeface="zihun70hao-lingyueheiti" pitchFamily="2" charset="-122"/>
                <a:ea typeface="字魂58号-创中黑" pitchFamily="2" charset="-122"/>
                <a:sym typeface="zihun70hao-lingyueheiti" pitchFamily="2" charset="-122"/>
              </a:rPr>
              <a:t>参加本次校园招聘宣讲会人员，填写个人简历并上报</a:t>
            </a:r>
            <a:endParaRPr lang="en-US" altLang="zh-CN" sz="1050" b="1" dirty="0" smtClean="0">
              <a:latin typeface="zihun70hao-lingyueheiti" pitchFamily="2" charset="-122"/>
              <a:ea typeface="字魂58号-创中黑" pitchFamily="2" charset="-122"/>
              <a:sym typeface="zihun70hao-lingyueheiti" pitchFamily="2" charset="-122"/>
            </a:endParaRPr>
          </a:p>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3.</a:t>
            </a:r>
            <a:r>
              <a:rPr lang="zh-CN" altLang="en-US" sz="1050" b="1" dirty="0" smtClean="0">
                <a:latin typeface="zihun70hao-lingyueheiti" pitchFamily="2" charset="-122"/>
                <a:ea typeface="字魂58号-创中黑" pitchFamily="2" charset="-122"/>
                <a:sym typeface="zihun70hao-lingyueheiti" pitchFamily="2" charset="-122"/>
              </a:rPr>
              <a:t>统一安排集体面试时间并准时参与</a:t>
            </a:r>
            <a:endParaRPr lang="en-US" altLang="zh-CN" sz="1050" b="1" dirty="0" smtClean="0">
              <a:latin typeface="zihun70hao-lingyueheiti" pitchFamily="2" charset="-122"/>
              <a:ea typeface="字魂58号-创中黑" pitchFamily="2" charset="-122"/>
              <a:sym typeface="zihun70hao-lingyueheiti" pitchFamily="2" charset="-122"/>
            </a:endParaRPr>
          </a:p>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4.</a:t>
            </a:r>
            <a:r>
              <a:rPr lang="zh-CN" altLang="en-US" sz="1050" b="1" dirty="0" smtClean="0">
                <a:latin typeface="zihun70hao-lingyueheiti" pitchFamily="2" charset="-122"/>
                <a:ea typeface="字魂58号-创中黑" pitchFamily="2" charset="-122"/>
                <a:sym typeface="zihun70hao-lingyueheiti" pitchFamily="2" charset="-122"/>
              </a:rPr>
              <a:t>主管及经理两次面试后，合格且优异者上报人事部</a:t>
            </a:r>
            <a:endParaRPr lang="en-US" altLang="zh-CN" sz="1050" b="1" dirty="0" smtClean="0">
              <a:latin typeface="zihun70hao-lingyueheiti" pitchFamily="2" charset="-122"/>
              <a:ea typeface="字魂58号-创中黑" pitchFamily="2" charset="-122"/>
              <a:sym typeface="zihun70hao-lingyueheiti" pitchFamily="2" charset="-122"/>
            </a:endParaRPr>
          </a:p>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5.</a:t>
            </a:r>
            <a:r>
              <a:rPr lang="zh-CN" altLang="en-US" sz="1050" b="1" dirty="0" smtClean="0">
                <a:latin typeface="zihun70hao-lingyueheiti" pitchFamily="2" charset="-122"/>
                <a:ea typeface="字魂58号-创中黑" pitchFamily="2" charset="-122"/>
                <a:sym typeface="zihun70hao-lingyueheiti" pitchFamily="2" charset="-122"/>
              </a:rPr>
              <a:t>统一安排参加岗前专业培训</a:t>
            </a:r>
            <a:endParaRPr lang="en-US" altLang="zh-CN" sz="1050" b="1" dirty="0" smtClean="0">
              <a:latin typeface="zihun70hao-lingyueheiti" pitchFamily="2" charset="-122"/>
              <a:ea typeface="字魂58号-创中黑" pitchFamily="2" charset="-122"/>
              <a:sym typeface="zihun70hao-lingyueheiti" pitchFamily="2" charset="-122"/>
            </a:endParaRPr>
          </a:p>
          <a:p>
            <a:pPr>
              <a:lnSpc>
                <a:spcPct val="150000"/>
              </a:lnSpc>
            </a:pPr>
            <a:r>
              <a:rPr lang="en-US" altLang="zh-CN" sz="1050" b="1" dirty="0" smtClean="0">
                <a:latin typeface="zihun70hao-lingyueheiti" pitchFamily="2" charset="-122"/>
                <a:ea typeface="字魂58号-创中黑" pitchFamily="2" charset="-122"/>
                <a:sym typeface="zihun70hao-lingyueheiti" pitchFamily="2" charset="-122"/>
              </a:rPr>
              <a:t>6.</a:t>
            </a:r>
            <a:r>
              <a:rPr lang="zh-CN" altLang="en-US" sz="1050" b="1" dirty="0" smtClean="0">
                <a:latin typeface="zihun70hao-lingyueheiti" pitchFamily="2" charset="-122"/>
                <a:ea typeface="字魂58号-创中黑" pitchFamily="2" charset="-122"/>
                <a:sym typeface="zihun70hao-lingyueheiti" pitchFamily="2" charset="-122"/>
              </a:rPr>
              <a:t>培训期间成绩优秀，且顺利通过考核后正式入职</a:t>
            </a:r>
            <a:endParaRPr lang="zh-CN" altLang="en-US" sz="1050" b="1" dirty="0">
              <a:latin typeface="zihun70hao-lingyueheiti" pitchFamily="2" charset="-122"/>
              <a:ea typeface="字魂58号-创中黑" pitchFamily="2" charset="-122"/>
              <a:sym typeface="zihun70hao-lingyueheiti" pitchFamily="2" charset="-122"/>
            </a:endParaRPr>
          </a:p>
        </p:txBody>
      </p:sp>
      <p:sp>
        <p:nvSpPr>
          <p:cNvPr id="11"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smtClean="0">
                <a:latin typeface="zihun70hao-lingyueheiti" pitchFamily="2" charset="-122"/>
                <a:ea typeface="字魂58号-创中黑" pitchFamily="2" charset="-122"/>
                <a:sym typeface="zihun70hao-lingyueheiti" pitchFamily="2" charset="-122"/>
              </a:rPr>
              <a:t>招聘流程</a:t>
            </a:r>
            <a:endParaRPr lang="zh-CN" altLang="en-US" sz="2400" b="1" dirty="0">
              <a:latin typeface="zihun70hao-lingyueheiti" pitchFamily="2" charset="-122"/>
              <a:ea typeface="字魂58号-创中黑" pitchFamily="2" charset="-122"/>
              <a:sym typeface="zihun70hao-lingyueheiti" pitchFamily="2" charset="-122"/>
            </a:endParaRPr>
          </a:p>
        </p:txBody>
      </p:sp>
      <p:sp>
        <p:nvSpPr>
          <p:cNvPr id="15" name="矩形 14"/>
          <p:cNvSpPr/>
          <p:nvPr/>
        </p:nvSpPr>
        <p:spPr>
          <a:xfrm>
            <a:off x="4479634" y="2110085"/>
            <a:ext cx="597191" cy="923330"/>
          </a:xfrm>
          <a:prstGeom prst="rect">
            <a:avLst/>
          </a:prstGeom>
          <a:noFill/>
        </p:spPr>
        <p:txBody>
          <a:bodyPr wrap="square" lIns="91440" tIns="45720" rIns="91440" bIns="45720">
            <a:spAutoFit/>
          </a:bodyPr>
          <a:lstStyle/>
          <a:p>
            <a:pPr algn="ct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矩形 17"/>
          <p:cNvSpPr/>
          <p:nvPr/>
        </p:nvSpPr>
        <p:spPr>
          <a:xfrm>
            <a:off x="4917498" y="767059"/>
            <a:ext cx="3609975" cy="2153285"/>
          </a:xfrm>
          <a:prstGeom prst="rect">
            <a:avLst/>
          </a:prstGeom>
          <a:noFill/>
        </p:spPr>
        <p:txBody>
          <a:bodyPr wrap="square" lIns="91440" tIns="45720" rIns="91440" bIns="45720">
            <a:spAutoFit/>
          </a:bodyPr>
          <a:lstStyle/>
          <a:p>
            <a:pPr algn="ctr"/>
            <a:r>
              <a:rPr lang="zh-CN" alt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zihun70hao-lingyueheiti" pitchFamily="2" charset="-122"/>
                <a:ea typeface="字魂58号-创中黑" pitchFamily="2" charset="-122"/>
                <a:sym typeface="zihun70hao-lingyueheiti" pitchFamily="2" charset="-122"/>
              </a:rPr>
              <a:t>本次招聘为轻松筹集团校园专项合作招聘模式，充分选拔可塑之才，打造未来共赢之路</a:t>
            </a:r>
            <a:r>
              <a:rPr lang="en-US" altLang="zh-CN"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zihun70hao-lingyueheiti" pitchFamily="2" charset="-122"/>
                <a:ea typeface="字魂58号-创中黑" pitchFamily="2" charset="-122"/>
                <a:sym typeface="zihun70hao-lingyueheiti" pitchFamily="2" charset="-122"/>
              </a:rPr>
              <a:t>……</a:t>
            </a:r>
            <a:endParaRPr lang="en-US" altLang="zh-CN" sz="2000" dirty="0" smtClean="0">
              <a:latin typeface="zihun70hao-lingyueheiti" pitchFamily="2" charset="-122"/>
              <a:ea typeface="字魂58号-创中黑" pitchFamily="2" charset="-122"/>
              <a:sym typeface="zihun70hao-lingyueheiti" pitchFamily="2" charset="-122"/>
            </a:endParaRPr>
          </a:p>
          <a:p>
            <a:pPr algn="ct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plus(in)">
                                      <p:cBhvr>
                                        <p:cTn id="7" dur="2000"/>
                                        <p:tgtEl>
                                          <p:spTgt spid="18"/>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6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7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3" name="矩形 2"/>
          <p:cNvSpPr/>
          <p:nvPr/>
        </p:nvSpPr>
        <p:spPr>
          <a:xfrm>
            <a:off x="0" y="1025718"/>
            <a:ext cx="9144000" cy="24921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cxnSp>
        <p:nvCxnSpPr>
          <p:cNvPr id="7" name="直接连接符 6"/>
          <p:cNvCxnSpPr/>
          <p:nvPr/>
        </p:nvCxnSpPr>
        <p:spPr>
          <a:xfrm flipV="1">
            <a:off x="1054626" y="1590963"/>
            <a:ext cx="70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062000" y="2776625"/>
            <a:ext cx="7020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150367" y="1652236"/>
            <a:ext cx="6852470" cy="838691"/>
          </a:xfrm>
          <a:prstGeom prst="rect">
            <a:avLst/>
          </a:prstGeom>
          <a:noFill/>
        </p:spPr>
        <p:txBody>
          <a:bodyPr wrap="square" lIns="68580" tIns="34290" rIns="68580" bIns="34290" rtlCol="0">
            <a:spAutoFit/>
          </a:bodyPr>
          <a:lstStyle/>
          <a:p>
            <a:pPr algn="ctr"/>
            <a:r>
              <a:rPr lang="zh-CN" altLang="en-US" sz="5000" b="1" spc="300"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期待你们的加入</a:t>
            </a:r>
            <a:endParaRPr lang="zh-CN" altLang="en-US" sz="6000" b="1" spc="300" dirty="0">
              <a:solidFill>
                <a:schemeClr val="accent4">
                  <a:lumMod val="75000"/>
                </a:schemeClr>
              </a:solidFill>
              <a:latin typeface="zihun70hao-lingyueheiti" pitchFamily="2" charset="-122"/>
              <a:ea typeface="字魂58号-创中黑" pitchFamily="2" charset="-122"/>
              <a:sym typeface="zihun70hao-lingyueheiti" pitchFamily="2" charset="-122"/>
            </a:endParaRPr>
          </a:p>
        </p:txBody>
      </p:sp>
      <p:sp>
        <p:nvSpPr>
          <p:cNvPr id="12" name="文本框 11"/>
          <p:cNvSpPr txBox="1"/>
          <p:nvPr/>
        </p:nvSpPr>
        <p:spPr>
          <a:xfrm>
            <a:off x="3048000" y="2458875"/>
            <a:ext cx="3048000" cy="229870"/>
          </a:xfrm>
          <a:prstGeom prst="rect">
            <a:avLst/>
          </a:prstGeom>
          <a:noFill/>
        </p:spPr>
        <p:txBody>
          <a:bodyPr wrap="square" lIns="68580" tIns="34290" rIns="68580" bIns="34290" rtlCol="0">
            <a:spAutoFit/>
          </a:bodyPr>
          <a:lstStyle/>
          <a:p>
            <a:pPr algn="ctr"/>
            <a:endParaRPr lang="zh-CN" altLang="en-US" sz="1050"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2" name="TextBox 1"/>
          <p:cNvSpPr txBox="1"/>
          <p:nvPr/>
        </p:nvSpPr>
        <p:spPr>
          <a:xfrm>
            <a:off x="1887798" y="1238338"/>
            <a:ext cx="5346290" cy="338554"/>
          </a:xfrm>
          <a:prstGeom prst="rect">
            <a:avLst/>
          </a:prstGeom>
          <a:noFill/>
        </p:spPr>
        <p:txBody>
          <a:bodyPr wrap="square" rtlCol="0">
            <a:spAutoFit/>
          </a:bodyPr>
          <a:lstStyle/>
          <a:p>
            <a:pPr algn="dist"/>
            <a:r>
              <a:rPr lang="en-US" altLang="zh-CN" sz="1600" dirty="0">
                <a:solidFill>
                  <a:schemeClr val="tx1">
                    <a:lumMod val="50000"/>
                    <a:lumOff val="50000"/>
                  </a:schemeClr>
                </a:solidFill>
                <a:latin typeface="zihun70hao-lingyueheiti" pitchFamily="2" charset="-122"/>
                <a:ea typeface="字魂58号-创中黑" pitchFamily="2" charset="-122"/>
                <a:cs typeface="Open Sans Light" pitchFamily="34" charset="0"/>
                <a:sym typeface="zihun70hao-lingyueheiti" pitchFamily="2" charset="-122"/>
              </a:rPr>
              <a:t>CAMPUS RECRUITMENT</a:t>
            </a:r>
            <a:endParaRPr lang="zh-CN" altLang="en-US" sz="1600" dirty="0">
              <a:solidFill>
                <a:schemeClr val="tx1">
                  <a:lumMod val="50000"/>
                  <a:lumOff val="50000"/>
                </a:schemeClr>
              </a:solidFill>
              <a:latin typeface="zihun70hao-lingyueheiti" pitchFamily="2" charset="-122"/>
              <a:ea typeface="字魂58号-创中黑" pitchFamily="2" charset="-122"/>
              <a:cs typeface="Open Sans Light" pitchFamily="34" charset="0"/>
              <a:sym typeface="zihun70hao-lingyueheiti" pitchFamily="2" charset="-122"/>
            </a:endParaRPr>
          </a:p>
        </p:txBody>
      </p:sp>
      <p:sp>
        <p:nvSpPr>
          <p:cNvPr id="13" name="矩形 12"/>
          <p:cNvSpPr/>
          <p:nvPr/>
        </p:nvSpPr>
        <p:spPr>
          <a:xfrm>
            <a:off x="867241" y="2846355"/>
            <a:ext cx="7326733" cy="323165"/>
          </a:xfrm>
          <a:prstGeom prst="rect">
            <a:avLst/>
          </a:prstGeom>
          <a:noFill/>
        </p:spPr>
        <p:txBody>
          <a:bodyPr wrap="square" lIns="91440" tIns="45720" rIns="91440" bIns="45720">
            <a:spAutoFit/>
          </a:bodyPr>
          <a:lstStyle/>
          <a:p>
            <a:pPr algn="ctr"/>
            <a:r>
              <a:rPr lang="en-US" altLang="zh-CN" sz="15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Looking   forward   to   your   participation.</a:t>
            </a:r>
            <a:endParaRPr lang="zh-CN" altLang="en-US" sz="15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outVertical)">
                                      <p:cBhvr>
                                        <p:cTn id="15" dur="500"/>
                                        <p:tgtEl>
                                          <p:spTgt spid="7"/>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childTnLst>
                          </p:cTn>
                        </p:par>
                        <p:par>
                          <p:cTn id="28" fill="hold">
                            <p:stCondLst>
                              <p:cond delay="28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p:stCondLst>
                              <p:cond delay="3300"/>
                            </p:stCondLst>
                            <p:childTnLst>
                              <p:par>
                                <p:cTn id="33" presetID="4"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ox(i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2" grpId="0"/>
      <p:bldP spid="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02361" y="1104523"/>
            <a:ext cx="2687411" cy="143984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635" y="692697"/>
            <a:ext cx="5664996" cy="3776664"/>
          </a:xfrm>
          <a:prstGeom prst="rect">
            <a:avLst/>
          </a:prstGeom>
        </p:spPr>
      </p:pic>
      <p:sp>
        <p:nvSpPr>
          <p:cNvPr id="7" name="矩形 6"/>
          <p:cNvSpPr/>
          <p:nvPr/>
        </p:nvSpPr>
        <p:spPr>
          <a:xfrm>
            <a:off x="5920657" y="1312652"/>
            <a:ext cx="2850117" cy="697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6" name="文本框 5"/>
          <p:cNvSpPr txBox="1"/>
          <p:nvPr/>
        </p:nvSpPr>
        <p:spPr>
          <a:xfrm>
            <a:off x="4972648" y="1249387"/>
            <a:ext cx="2547257" cy="438582"/>
          </a:xfrm>
          <a:prstGeom prst="rect">
            <a:avLst/>
          </a:prstGeom>
          <a:noFill/>
        </p:spPr>
        <p:txBody>
          <a:bodyPr wrap="square" lIns="68580" tIns="34290" rIns="68580" bIns="34290" rtlCol="0">
            <a:spAutoFit/>
          </a:bodyPr>
          <a:lstStyle/>
          <a:p>
            <a:pPr algn="r"/>
            <a:r>
              <a:rPr lang="zh-CN" altLang="en-US" sz="2400" b="1" dirty="0" smtClean="0">
                <a:solidFill>
                  <a:schemeClr val="accent2"/>
                </a:solidFill>
                <a:latin typeface="zihun70hao-lingyueheiti" pitchFamily="2" charset="-122"/>
                <a:ea typeface="字魂58号-创中黑" pitchFamily="2" charset="-122"/>
                <a:sym typeface="zihun70hao-lingyueheiti" pitchFamily="2" charset="-122"/>
              </a:rPr>
              <a:t>公司地址：  </a:t>
            </a:r>
            <a:endParaRPr lang="zh-CN" altLang="en-US" sz="2400" b="1" dirty="0">
              <a:solidFill>
                <a:schemeClr val="accent2"/>
              </a:solidFill>
              <a:latin typeface="zihun70hao-lingyueheiti" pitchFamily="2" charset="-122"/>
              <a:ea typeface="字魂58号-创中黑" pitchFamily="2" charset="-122"/>
              <a:sym typeface="zihun70hao-lingyueheiti" pitchFamily="2" charset="-122"/>
            </a:endParaRPr>
          </a:p>
        </p:txBody>
      </p:sp>
      <p:sp>
        <p:nvSpPr>
          <p:cNvPr id="11"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招聘流程</a:t>
            </a:r>
            <a:endParaRPr lang="zh-CN" altLang="en-US" sz="2400" b="1" dirty="0">
              <a:latin typeface="zihun70hao-lingyueheiti" pitchFamily="2" charset="-122"/>
              <a:ea typeface="字魂58号-创中黑" pitchFamily="2" charset="-122"/>
              <a:sym typeface="zihun70hao-lingyueheiti" pitchFamily="2" charset="-122"/>
            </a:endParaRPr>
          </a:p>
        </p:txBody>
      </p:sp>
      <p:sp>
        <p:nvSpPr>
          <p:cNvPr id="13" name="矩形 12"/>
          <p:cNvSpPr/>
          <p:nvPr/>
        </p:nvSpPr>
        <p:spPr>
          <a:xfrm>
            <a:off x="5618132" y="1884455"/>
            <a:ext cx="2848975" cy="55308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zihun70hao-lingyueheiti" pitchFamily="2" charset="-122"/>
                <a:ea typeface="字魂58号-创中黑" pitchFamily="2" charset="-122"/>
                <a:sym typeface="zihun70hao-lingyueheiti" pitchFamily="2" charset="-122"/>
              </a:rPr>
              <a:t>沈阳市大东区龙之梦大厦</a:t>
            </a:r>
            <a:r>
              <a:rPr lang="en-US" altLang="zh-CN"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zihun70hao-lingyueheiti" pitchFamily="2" charset="-122"/>
                <a:ea typeface="字魂58号-创中黑" pitchFamily="2" charset="-122"/>
                <a:sym typeface="zihun70hao-lingyueheiti" pitchFamily="2" charset="-122"/>
              </a:rPr>
              <a:t>12</a:t>
            </a:r>
            <a:r>
              <a:rPr lang="en-US" altLang="zh-CN"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zihun70hao-lingyueheiti" pitchFamily="2" charset="-122"/>
                <a:ea typeface="字魂58号-创中黑" pitchFamily="2" charset="-122"/>
                <a:sym typeface="zihun70hao-lingyueheiti" pitchFamily="2" charset="-122"/>
              </a:rPr>
              <a:t>/</a:t>
            </a:r>
            <a:r>
              <a:rPr lang="en-US" altLang="zh-CN"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zihun70hao-lingyueheiti" pitchFamily="2" charset="-122"/>
                <a:ea typeface="字魂58号-创中黑" pitchFamily="2" charset="-122"/>
                <a:sym typeface="zihun70hao-lingyueheiti" pitchFamily="2" charset="-122"/>
              </a:rPr>
              <a:t>38</a:t>
            </a:r>
            <a:r>
              <a:rPr lang="zh-CN" altLang="en-US" sz="1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zihun70hao-lingyueheiti" pitchFamily="2" charset="-122"/>
                <a:ea typeface="字魂58号-创中黑" pitchFamily="2" charset="-122"/>
                <a:sym typeface="zihun70hao-lingyueheiti" pitchFamily="2" charset="-122"/>
              </a:rPr>
              <a:t>楼</a:t>
            </a:r>
            <a:endParaRPr lang="zh-CN" altLang="en-US" sz="1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矩形 13"/>
          <p:cNvSpPr/>
          <p:nvPr/>
        </p:nvSpPr>
        <p:spPr>
          <a:xfrm>
            <a:off x="5654843" y="2882401"/>
            <a:ext cx="2812264" cy="1476375"/>
          </a:xfrm>
          <a:prstGeom prst="rect">
            <a:avLst/>
          </a:prstGeom>
          <a:noFill/>
        </p:spPr>
        <p:txBody>
          <a:bodyPr wrap="square" lIns="91440" tIns="45720" rIns="91440" bIns="45720">
            <a:spAutoFit/>
          </a:bodyPr>
          <a:lstStyle/>
          <a:p>
            <a:pPr algn="ctr"/>
            <a:r>
              <a:rPr lang="zh-CN" altLang="en-US" sz="15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zihun70hao-lingyueheiti" pitchFamily="2" charset="-122"/>
                <a:ea typeface="字魂58号-创中黑" pitchFamily="2" charset="-122"/>
                <a:sym typeface="zihun70hao-lingyueheiti" pitchFamily="2" charset="-122"/>
              </a:rPr>
              <a:t>公司职场位于沈阳市大东区，亦是沈阳市最繁华商业金融街区（中街附近）。员工专享</a:t>
            </a:r>
            <a:r>
              <a:rPr lang="en-US" altLang="zh-CN" sz="15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zihun70hao-lingyueheiti" pitchFamily="2" charset="-122"/>
                <a:ea typeface="字魂58号-创中黑" pitchFamily="2" charset="-122"/>
                <a:sym typeface="zihun70hao-lingyueheiti" pitchFamily="2" charset="-122"/>
              </a:rPr>
              <a:t>3A</a:t>
            </a:r>
            <a:r>
              <a:rPr lang="zh-CN" altLang="en-US" sz="15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zihun70hao-lingyueheiti" pitchFamily="2" charset="-122"/>
                <a:ea typeface="字魂58号-创中黑" pitchFamily="2" charset="-122"/>
                <a:sym typeface="zihun70hao-lingyueheiti" pitchFamily="2" charset="-122"/>
              </a:rPr>
              <a:t>级写字间，独立办公，无需跑外。为正式员工提供最好的职场平台及工作环境。</a:t>
            </a:r>
            <a:endParaRPr lang="zh-CN" altLang="en-US" sz="15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3500"/>
                            </p:stCondLst>
                            <p:childTnLst>
                              <p:par>
                                <p:cTn id="21" presetID="50" presetClass="entr" presetSubtype="0" decel="10000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strVal val="#ppt_w+.3"/>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Effect transition="in" filter="fade">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94310" y="1727835"/>
            <a:ext cx="4618355" cy="119888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p>
            <a:pPr algn="ctr"/>
            <a:r>
              <a:rPr lang="zh-CN" altLang="en-US" sz="7200" b="1">
                <a:solidFill>
                  <a:schemeClr val="accent4"/>
                </a:solidFill>
                <a:effectLst/>
              </a:rPr>
              <a:t>联系电话</a:t>
            </a:r>
            <a:endParaRPr lang="zh-CN" altLang="en-US" sz="7200" b="1">
              <a:solidFill>
                <a:schemeClr val="accent4"/>
              </a:solidFill>
              <a:effectLst/>
            </a:endParaRPr>
          </a:p>
        </p:txBody>
      </p:sp>
      <p:sp>
        <p:nvSpPr>
          <p:cNvPr id="4" name="文本框 3"/>
          <p:cNvSpPr txBox="1"/>
          <p:nvPr/>
        </p:nvSpPr>
        <p:spPr>
          <a:xfrm>
            <a:off x="4812665" y="2926715"/>
            <a:ext cx="3063240" cy="1938020"/>
          </a:xfrm>
          <a:prstGeom prst="rect">
            <a:avLst/>
          </a:prstGeom>
          <a:noFill/>
        </p:spPr>
        <p:txBody>
          <a:bodyPr wrap="square" rtlCol="0">
            <a:spAutoFit/>
          </a:bodyPr>
          <a:p>
            <a:r>
              <a:rPr lang="zh-CN" altLang="zh-CN" sz="4000"/>
              <a:t>陈经理</a:t>
            </a:r>
            <a:endParaRPr lang="en-US" altLang="zh-CN" sz="4000"/>
          </a:p>
          <a:p>
            <a:r>
              <a:rPr lang="en-US" altLang="zh-CN" sz="4000"/>
              <a:t>15555222237</a:t>
            </a:r>
            <a:endParaRPr lang="en-US" altLang="zh-CN" sz="4000"/>
          </a:p>
          <a:p>
            <a:r>
              <a:rPr lang="zh-CN" altLang="en-US" sz="4000"/>
              <a:t>微信同步</a:t>
            </a:r>
            <a:endParaRPr lang="zh-CN" altLang="en-US" sz="4000"/>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4" name="矩形 3"/>
          <p:cNvSpPr/>
          <p:nvPr/>
        </p:nvSpPr>
        <p:spPr>
          <a:xfrm>
            <a:off x="0" y="1358284"/>
            <a:ext cx="9143999" cy="214685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5" name="文本框 4"/>
          <p:cNvSpPr txBox="1"/>
          <p:nvPr/>
        </p:nvSpPr>
        <p:spPr>
          <a:xfrm>
            <a:off x="3275927" y="2127320"/>
            <a:ext cx="2583613" cy="684803"/>
          </a:xfrm>
          <a:prstGeom prst="rect">
            <a:avLst/>
          </a:prstGeom>
          <a:noFill/>
        </p:spPr>
        <p:txBody>
          <a:bodyPr wrap="square" lIns="68580" tIns="34290" rIns="68580" bIns="34290" rtlCol="0">
            <a:spAutoFit/>
          </a:bodyPr>
          <a:lstStyle/>
          <a:p>
            <a:pPr algn="ctr"/>
            <a:r>
              <a:rPr lang="zh-CN" altLang="en-US" sz="4000" b="1" dirty="0">
                <a:solidFill>
                  <a:schemeClr val="accent2">
                    <a:lumMod val="75000"/>
                  </a:schemeClr>
                </a:solidFill>
                <a:latin typeface="zihun70hao-lingyueheiti" pitchFamily="2" charset="-122"/>
                <a:ea typeface="字魂58号-创中黑" pitchFamily="2" charset="-122"/>
                <a:sym typeface="zihun70hao-lingyueheiti" pitchFamily="2" charset="-122"/>
              </a:rPr>
              <a:t>关于我们</a:t>
            </a:r>
            <a:endParaRPr lang="zh-CN" altLang="en-US" sz="4000" b="1" dirty="0">
              <a:solidFill>
                <a:schemeClr val="accent2">
                  <a:lumMod val="75000"/>
                </a:schemeClr>
              </a:solidFill>
              <a:latin typeface="zihun70hao-lingyueheiti" pitchFamily="2" charset="-122"/>
              <a:ea typeface="字魂58号-创中黑" pitchFamily="2" charset="-122"/>
              <a:sym typeface="zihun70hao-lingyueheiti" pitchFamily="2" charset="-122"/>
            </a:endParaRPr>
          </a:p>
        </p:txBody>
      </p:sp>
      <p:sp>
        <p:nvSpPr>
          <p:cNvPr id="7" name="文本框 6"/>
          <p:cNvSpPr txBox="1"/>
          <p:nvPr/>
        </p:nvSpPr>
        <p:spPr>
          <a:xfrm>
            <a:off x="3197586" y="1415483"/>
            <a:ext cx="2748827" cy="761747"/>
          </a:xfrm>
          <a:prstGeom prst="rect">
            <a:avLst/>
          </a:prstGeom>
          <a:noFill/>
        </p:spPr>
        <p:txBody>
          <a:bodyPr wrap="square" lIns="68580" tIns="34290" rIns="68580" bIns="34290" rtlCol="0">
            <a:spAutoFit/>
          </a:bodyPr>
          <a:lstStyle/>
          <a:p>
            <a:pPr algn="ctr"/>
            <a:r>
              <a:rPr lang="en-US" altLang="zh-CN" sz="4400" b="1" dirty="0">
                <a:solidFill>
                  <a:schemeClr val="accent2">
                    <a:lumMod val="75000"/>
                  </a:schemeClr>
                </a:solidFill>
                <a:latin typeface="zihun70hao-lingyueheiti" pitchFamily="2" charset="-122"/>
                <a:ea typeface="字魂58号-创中黑" pitchFamily="2" charset="-122"/>
                <a:sym typeface="zihun70hao-lingyueheiti" pitchFamily="2" charset="-122"/>
              </a:rPr>
              <a:t>PART 01</a:t>
            </a:r>
            <a:endParaRPr lang="zh-CN" altLang="en-US" sz="4400" b="1" dirty="0">
              <a:solidFill>
                <a:schemeClr val="accent2">
                  <a:lumMod val="75000"/>
                </a:schemeClr>
              </a:solidFill>
              <a:latin typeface="zihun70hao-lingyueheiti" pitchFamily="2" charset="-122"/>
              <a:ea typeface="字魂58号-创中黑" pitchFamily="2" charset="-122"/>
              <a:sym typeface="zihun70hao-lingyueheiti" pitchFamily="2" charset="-122"/>
            </a:endParaRPr>
          </a:p>
        </p:txBody>
      </p:sp>
      <p:sp>
        <p:nvSpPr>
          <p:cNvPr id="8" name="TextBox 5"/>
          <p:cNvSpPr txBox="1">
            <a14:cpLocks xmlns:a14="http://schemas.microsoft.com/office/drawing/2010/main" noChangeArrowheads="1"/>
          </p:cNvSpPr>
          <p:nvPr/>
        </p:nvSpPr>
        <p:spPr bwMode="auto">
          <a:xfrm>
            <a:off x="1740310" y="2800478"/>
            <a:ext cx="5603920" cy="530225"/>
          </a:xfrm>
          <a:prstGeom prst="rect">
            <a:avLst/>
          </a:prstGeom>
          <a:gradFill>
            <a:gsLst>
              <a:gs pos="0">
                <a:srgbClr val="8488C4"/>
              </a:gs>
              <a:gs pos="53000">
                <a:srgbClr val="D4DEFF"/>
              </a:gs>
              <a:gs pos="83000">
                <a:srgbClr val="D4DEFF"/>
              </a:gs>
              <a:gs pos="100000">
                <a:srgbClr val="96AB94"/>
              </a:gs>
            </a:gsLst>
            <a:lin ang="5400000" scaled="0"/>
          </a:grad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lightRig rig="threePt" dir="t"/>
            </a:scene3d>
            <a:sp3d extrusionH="57150">
              <a:bevelT w="82550" h="38100" prst="coolSlant"/>
            </a:sp3d>
          </a:bodyPr>
          <a:lstStyle>
            <a:lvl1pPr defTabSz="974725" eaLnBrk="0" hangingPunct="0">
              <a:defRPr>
                <a:solidFill>
                  <a:schemeClr val="tx1"/>
                </a:solidFill>
                <a:latin typeface="Calibri" pitchFamily="34" charset="0"/>
                <a:ea typeface="宋体" charset="-122"/>
              </a:defRPr>
            </a:lvl1pPr>
            <a:lvl2pPr marL="742950" indent="-285750" defTabSz="974725" eaLnBrk="0" hangingPunct="0">
              <a:defRPr>
                <a:solidFill>
                  <a:schemeClr val="tx1"/>
                </a:solidFill>
                <a:latin typeface="Calibri" pitchFamily="34" charset="0"/>
                <a:ea typeface="宋体" charset="-122"/>
              </a:defRPr>
            </a:lvl2pPr>
            <a:lvl3pPr marL="1143000" indent="-228600" defTabSz="974725" eaLnBrk="0" hangingPunct="0">
              <a:defRPr>
                <a:solidFill>
                  <a:schemeClr val="tx1"/>
                </a:solidFill>
                <a:latin typeface="Calibri" pitchFamily="34" charset="0"/>
                <a:ea typeface="宋体" charset="-122"/>
              </a:defRPr>
            </a:lvl3pPr>
            <a:lvl4pPr marL="1600200" indent="-228600" defTabSz="974725" eaLnBrk="0" hangingPunct="0">
              <a:defRPr>
                <a:solidFill>
                  <a:schemeClr val="tx1"/>
                </a:solidFill>
                <a:latin typeface="Calibri" pitchFamily="34" charset="0"/>
                <a:ea typeface="宋体" charset="-122"/>
              </a:defRPr>
            </a:lvl4pPr>
            <a:lvl5pPr marL="2057400" indent="-228600" defTabSz="974725" eaLnBrk="0" hangingPunct="0">
              <a:defRPr>
                <a:solidFill>
                  <a:schemeClr val="tx1"/>
                </a:solidFill>
                <a:latin typeface="Calibri" pitchFamily="34" charset="0"/>
                <a:ea typeface="宋体"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buFont typeface="Arial" charset="0"/>
              <a:buNone/>
            </a:pPr>
            <a:r>
              <a:rPr lang="zh-CN" altLang="en-US" sz="2000" dirty="0" smtClean="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rPr>
              <a:t>加入轻松  赢得未来</a:t>
            </a:r>
            <a:endParaRPr lang="zh-CN" altLang="en-US" sz="2000" dirty="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1"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650"/>
                            </p:stCondLst>
                            <p:childTnLst>
                              <p:par>
                                <p:cTn id="23" presetID="53" presetClass="entr" presetSubtype="16" fill="hold" grpId="0" nodeType="afterEffect">
                                  <p:stCondLst>
                                    <p:cond delay="0"/>
                                  </p:stCondLst>
                                  <p:iterate type="lt">
                                    <p:tmPct val="2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P spid="7" grpId="0"/>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关于我们</a:t>
            </a:r>
            <a:endParaRPr lang="zh-CN" altLang="en-US" sz="2400" b="1" dirty="0">
              <a:latin typeface="zihun70hao-lingyueheiti" pitchFamily="2" charset="-122"/>
              <a:ea typeface="字魂58号-创中黑" pitchFamily="2" charset="-122"/>
              <a:sym typeface="zihun70hao-lingyueheiti" pitchFamily="2" charset="-122"/>
            </a:endParaRPr>
          </a:p>
        </p:txBody>
      </p:sp>
      <p:sp>
        <p:nvSpPr>
          <p:cNvPr id="16" name="文本框 9"/>
          <p:cNvSpPr txBox="1"/>
          <p:nvPr/>
        </p:nvSpPr>
        <p:spPr>
          <a:xfrm>
            <a:off x="488781" y="1729512"/>
            <a:ext cx="2317909" cy="617220"/>
          </a:xfrm>
          <a:prstGeom prst="rect">
            <a:avLst/>
          </a:prstGeom>
          <a:noFill/>
        </p:spPr>
        <p:txBody>
          <a:bodyPr wrap="square" lIns="68580" tIns="34290" rIns="68580" bIns="34290" rtlCol="0" anchor="t">
            <a:spAutoFit/>
          </a:bodyPr>
          <a:lstStyle/>
          <a:p>
            <a:pPr algn="l"/>
            <a:r>
              <a:rPr lang="zh-CN" altLang="en-US" sz="1800" b="1" dirty="0" smtClean="0">
                <a:solidFill>
                  <a:schemeClr val="tx1">
                    <a:lumMod val="65000"/>
                    <a:lumOff val="35000"/>
                  </a:schemeClr>
                </a:solidFill>
                <a:latin typeface="zihun70hao-lingyueheiti" pitchFamily="2" charset="-122"/>
                <a:ea typeface="字魂58号-创中黑" pitchFamily="2" charset="-122"/>
                <a:sym typeface="zihun70hao-lingyueheiti" pitchFamily="2" charset="-122"/>
              </a:rPr>
              <a:t>公司简介</a:t>
            </a:r>
            <a:endParaRPr lang="zh-CN" altLang="en-US" sz="1800" b="1" dirty="0">
              <a:solidFill>
                <a:schemeClr val="tx1">
                  <a:lumMod val="65000"/>
                  <a:lumOff val="35000"/>
                </a:schemeClr>
              </a:solidFill>
              <a:latin typeface="zihun70hao-lingyueheiti" pitchFamily="2" charset="-122"/>
              <a:ea typeface="字魂58号-创中黑" pitchFamily="2" charset="-122"/>
              <a:sym typeface="zihun70hao-lingyueheiti" pitchFamily="2" charset="-122"/>
            </a:endParaRPr>
          </a:p>
          <a:p>
            <a:pPr algn="l"/>
            <a:endParaRPr lang="zh-CN" altLang="en-US" sz="1800" dirty="0">
              <a:solidFill>
                <a:schemeClr val="tx1">
                  <a:lumMod val="65000"/>
                  <a:lumOff val="35000"/>
                </a:schemeClr>
              </a:solidFill>
              <a:latin typeface="zihun70hao-lingyueheiti" pitchFamily="2" charset="-122"/>
              <a:ea typeface="字魂58号-创中黑" pitchFamily="2" charset="-122"/>
              <a:sym typeface="zihun70hao-lingyueheiti" pitchFamily="2" charset="-122"/>
            </a:endParaRPr>
          </a:p>
        </p:txBody>
      </p:sp>
      <p:sp>
        <p:nvSpPr>
          <p:cNvPr id="17" name="文本框 10"/>
          <p:cNvSpPr txBox="1"/>
          <p:nvPr/>
        </p:nvSpPr>
        <p:spPr>
          <a:xfrm>
            <a:off x="489099" y="2118313"/>
            <a:ext cx="2977039" cy="2561590"/>
          </a:xfrm>
          <a:prstGeom prst="rect">
            <a:avLst/>
          </a:prstGeom>
          <a:noFill/>
        </p:spPr>
        <p:txBody>
          <a:bodyPr wrap="square" lIns="68580" tIns="34290" rIns="68580" bIns="34290" rtlCol="0" anchor="t">
            <a:spAutoFit/>
          </a:bodyPr>
          <a:lstStyle/>
          <a:p>
            <a:pPr>
              <a:lnSpc>
                <a:spcPct val="150000"/>
              </a:lnSpc>
            </a:pPr>
            <a:r>
              <a:rPr sz="1200" dirty="0" smtClean="0"/>
              <a:t>201</a:t>
            </a:r>
            <a:r>
              <a:rPr lang="en-US" sz="1200" dirty="0" smtClean="0"/>
              <a:t>0</a:t>
            </a:r>
            <a:r>
              <a:rPr sz="1200" dirty="0" smtClean="0"/>
              <a:t>年8月16日，人民网，201</a:t>
            </a:r>
            <a:r>
              <a:rPr lang="en-US" sz="1200" dirty="0" smtClean="0"/>
              <a:t>2</a:t>
            </a:r>
            <a:r>
              <a:rPr sz="1200" dirty="0" smtClean="0"/>
              <a:t>“互联</a:t>
            </a:r>
            <a:endParaRPr sz="1200" dirty="0" smtClean="0"/>
          </a:p>
          <a:p>
            <a:pPr>
              <a:lnSpc>
                <a:spcPct val="150000"/>
              </a:lnSpc>
            </a:pPr>
            <a:r>
              <a:rPr sz="1200" dirty="0" smtClean="0"/>
              <a:t>网+精准健康扶贫”论坛暨“轻松助善”公益</a:t>
            </a:r>
            <a:endParaRPr sz="1200" dirty="0" smtClean="0"/>
          </a:p>
          <a:p>
            <a:pPr>
              <a:lnSpc>
                <a:spcPct val="150000"/>
              </a:lnSpc>
            </a:pPr>
            <a:r>
              <a:rPr sz="1200" dirty="0" smtClean="0"/>
              <a:t>行动启动仪式致辞：</a:t>
            </a:r>
            <a:endParaRPr sz="1200" dirty="0" smtClean="0"/>
          </a:p>
          <a:p>
            <a:pPr>
              <a:lnSpc>
                <a:spcPct val="150000"/>
              </a:lnSpc>
            </a:pPr>
            <a:r>
              <a:rPr sz="1200" dirty="0" smtClean="0"/>
              <a:t>轻松筹一直在为“让每个家庭都有应对疾</a:t>
            </a:r>
            <a:endParaRPr sz="1200" dirty="0" smtClean="0"/>
          </a:p>
          <a:p>
            <a:pPr>
              <a:lnSpc>
                <a:spcPct val="150000"/>
              </a:lnSpc>
            </a:pPr>
            <a:r>
              <a:rPr sz="1200" dirty="0" smtClean="0"/>
              <a:t>病的勇气和力量”这一愿景而努力。“我们利</a:t>
            </a:r>
            <a:endParaRPr sz="1200" dirty="0" smtClean="0"/>
          </a:p>
          <a:p>
            <a:pPr>
              <a:lnSpc>
                <a:spcPct val="150000"/>
              </a:lnSpc>
            </a:pPr>
            <a:r>
              <a:rPr sz="1200" dirty="0" smtClean="0"/>
              <a:t>用自身优势和联合其他公益组织，积极开展扶</a:t>
            </a:r>
            <a:endParaRPr sz="1200" dirty="0" smtClean="0"/>
          </a:p>
          <a:p>
            <a:pPr>
              <a:lnSpc>
                <a:spcPct val="150000"/>
              </a:lnSpc>
            </a:pPr>
            <a:r>
              <a:rPr sz="1200" dirty="0" smtClean="0"/>
              <a:t>贫助农、扶贫助学以及健康扶贫项目</a:t>
            </a:r>
            <a:endParaRPr sz="1200" dirty="0" smtClean="0"/>
          </a:p>
        </p:txBody>
      </p:sp>
      <p:sp>
        <p:nvSpPr>
          <p:cNvPr id="3" name="矩形 2"/>
          <p:cNvSpPr/>
          <p:nvPr/>
        </p:nvSpPr>
        <p:spPr>
          <a:xfrm>
            <a:off x="4210630" y="1331783"/>
            <a:ext cx="4245294" cy="2632082"/>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80001" y="1612426"/>
            <a:ext cx="4341600" cy="26320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3"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1000"/>
                                        <p:tgtEl>
                                          <p:spTgt spid="1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635468" y="1066111"/>
            <a:ext cx="1672304" cy="1531947"/>
          </a:xfrm>
          <a:prstGeom prst="rect">
            <a:avLst/>
          </a:prstGeom>
          <a:blipFill>
            <a:blip r:embed="rId1" cstate="print"/>
            <a:srcRect/>
            <a:stretch>
              <a:fillRect l="-25449" r="-251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sp>
        <p:nvSpPr>
          <p:cNvPr id="24" name="矩形 23"/>
          <p:cNvSpPr/>
          <p:nvPr/>
        </p:nvSpPr>
        <p:spPr>
          <a:xfrm>
            <a:off x="2667000" y="1066110"/>
            <a:ext cx="1658257" cy="1546462"/>
          </a:xfrm>
          <a:prstGeom prst="rect">
            <a:avLst/>
          </a:prstGeom>
          <a:blipFill>
            <a:blip r:embed="rId2" cstate="print"/>
            <a:srcRect/>
            <a:stretch>
              <a:fillRect l="-25449" r="-251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sp>
        <p:nvSpPr>
          <p:cNvPr id="25" name="矩形 24"/>
          <p:cNvSpPr/>
          <p:nvPr/>
        </p:nvSpPr>
        <p:spPr>
          <a:xfrm>
            <a:off x="4756591" y="1066108"/>
            <a:ext cx="1542608" cy="1560977"/>
          </a:xfrm>
          <a:prstGeom prst="rect">
            <a:avLst/>
          </a:prstGeom>
          <a:blipFill>
            <a:blip r:embed="rId3" cstate="print"/>
            <a:srcRect/>
            <a:stretch>
              <a:fillRect l="-25183" r="-248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sp>
        <p:nvSpPr>
          <p:cNvPr id="26" name="矩形 25"/>
          <p:cNvSpPr/>
          <p:nvPr/>
        </p:nvSpPr>
        <p:spPr>
          <a:xfrm>
            <a:off x="6831666" y="1051595"/>
            <a:ext cx="1601133" cy="1546462"/>
          </a:xfrm>
          <a:prstGeom prst="rect">
            <a:avLst/>
          </a:prstGeom>
          <a:blipFill>
            <a:blip r:embed="rId4" cstate="print"/>
            <a:srcRect/>
            <a:stretch>
              <a:fillRect l="-25183" r="-248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latin typeface="zihun70hao-lingyueheiti" pitchFamily="2" charset="-122"/>
              <a:ea typeface="字魂58号-创中黑" pitchFamily="2" charset="-122"/>
              <a:sym typeface="zihun70hao-lingyueheiti" pitchFamily="2" charset="-122"/>
            </a:endParaRPr>
          </a:p>
        </p:txBody>
      </p:sp>
      <p:grpSp>
        <p:nvGrpSpPr>
          <p:cNvPr id="27" name="组合 26"/>
          <p:cNvGrpSpPr/>
          <p:nvPr/>
        </p:nvGrpSpPr>
        <p:grpSpPr>
          <a:xfrm>
            <a:off x="484126" y="2601231"/>
            <a:ext cx="1996184" cy="1486946"/>
            <a:chOff x="8705106" y="2108553"/>
            <a:chExt cx="2557335" cy="1094797"/>
          </a:xfrm>
        </p:grpSpPr>
        <p:sp>
          <p:nvSpPr>
            <p:cNvPr id="28" name="矩形 27"/>
            <p:cNvSpPr/>
            <p:nvPr/>
          </p:nvSpPr>
          <p:spPr>
            <a:xfrm>
              <a:off x="8705106" y="2108553"/>
              <a:ext cx="2501951" cy="304831"/>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轻松健康</a:t>
              </a:r>
              <a:endPar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endParaRPr>
            </a:p>
          </p:txBody>
        </p:sp>
        <p:sp>
          <p:nvSpPr>
            <p:cNvPr id="29" name="文本框 19"/>
            <p:cNvSpPr txBox="1"/>
            <p:nvPr/>
          </p:nvSpPr>
          <p:spPr>
            <a:xfrm>
              <a:off x="8768899" y="2371609"/>
              <a:ext cx="2493542" cy="831741"/>
            </a:xfrm>
            <a:prstGeom prst="rect">
              <a:avLst/>
            </a:prstGeom>
            <a:noFill/>
          </p:spPr>
          <p:txBody>
            <a:bodyPr wrap="square" rtlCol="0">
              <a:spAutoFit/>
              <a:scene3d>
                <a:camera prst="orthographicFront"/>
                <a:lightRig rig="threePt" dir="t"/>
              </a:scene3d>
              <a:sp3d contourW="12700"/>
            </a:bodyPr>
            <a:lstStyle/>
            <a:p>
              <a:pPr algn="ctr">
                <a:lnSpc>
                  <a:spcPct val="150000"/>
                </a:lnSpc>
              </a:pPr>
              <a:r>
                <a:rPr sz="900" dirty="0" smtClean="0">
                  <a:latin typeface="宋体" charset="-122"/>
                  <a:ea typeface="宋体" charset="-122"/>
                </a:rPr>
                <a:t>覆盖健康体检、在线问诊、绿色就医、营养保健、</a:t>
              </a:r>
              <a:endParaRPr sz="900" dirty="0" smtClean="0">
                <a:latin typeface="宋体" charset="-122"/>
                <a:ea typeface="宋体" charset="-122"/>
              </a:endParaRPr>
            </a:p>
            <a:p>
              <a:pPr algn="ctr">
                <a:lnSpc>
                  <a:spcPct val="150000"/>
                </a:lnSpc>
              </a:pPr>
              <a:r>
                <a:rPr sz="900" dirty="0" smtClean="0">
                  <a:latin typeface="宋体" charset="-122"/>
                  <a:ea typeface="宋体" charset="-122"/>
                </a:rPr>
                <a:t>诊断检测等健康服务产品，为用户提供医疗健康</a:t>
              </a:r>
              <a:endParaRPr sz="900" dirty="0" smtClean="0">
                <a:latin typeface="宋体" charset="-122"/>
                <a:ea typeface="宋体" charset="-122"/>
              </a:endParaRPr>
            </a:p>
            <a:p>
              <a:pPr algn="ctr">
                <a:lnSpc>
                  <a:spcPct val="150000"/>
                </a:lnSpc>
              </a:pPr>
              <a:r>
                <a:rPr sz="900" dirty="0" smtClean="0">
                  <a:latin typeface="宋体" charset="-122"/>
                  <a:ea typeface="宋体" charset="-122"/>
                </a:rPr>
                <a:t>服务</a:t>
              </a:r>
              <a:endParaRPr sz="900" dirty="0" smtClean="0">
                <a:latin typeface="宋体" charset="-122"/>
                <a:ea typeface="宋体" charset="-122"/>
              </a:endParaRPr>
            </a:p>
          </p:txBody>
        </p:sp>
      </p:grpSp>
      <p:grpSp>
        <p:nvGrpSpPr>
          <p:cNvPr id="30" name="组合 29"/>
          <p:cNvGrpSpPr/>
          <p:nvPr/>
        </p:nvGrpSpPr>
        <p:grpSpPr>
          <a:xfrm>
            <a:off x="2480280" y="2612572"/>
            <a:ext cx="2155358" cy="1060023"/>
            <a:chOff x="8721954" y="2125402"/>
            <a:chExt cx="2501951" cy="1014104"/>
          </a:xfrm>
        </p:grpSpPr>
        <p:sp>
          <p:nvSpPr>
            <p:cNvPr id="31" name="矩形 30"/>
            <p:cNvSpPr/>
            <p:nvPr/>
          </p:nvSpPr>
          <p:spPr>
            <a:xfrm>
              <a:off x="8721954" y="2125402"/>
              <a:ext cx="2501951" cy="396085"/>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“轻松互助”</a:t>
              </a:r>
              <a:endPar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endParaRPr>
            </a:p>
          </p:txBody>
        </p:sp>
        <p:sp>
          <p:nvSpPr>
            <p:cNvPr id="32" name="文本框 22"/>
            <p:cNvSpPr txBox="1"/>
            <p:nvPr/>
          </p:nvSpPr>
          <p:spPr>
            <a:xfrm>
              <a:off x="8892368" y="2456077"/>
              <a:ext cx="2207120" cy="683429"/>
            </a:xfrm>
            <a:prstGeom prst="rect">
              <a:avLst/>
            </a:prstGeom>
            <a:noFill/>
          </p:spPr>
          <p:txBody>
            <a:bodyPr wrap="square" rtlCol="0">
              <a:spAutoFit/>
              <a:scene3d>
                <a:camera prst="orthographicFront"/>
                <a:lightRig rig="threePt" dir="t"/>
              </a:scene3d>
              <a:sp3d contourW="12700"/>
            </a:bodyPr>
            <a:lstStyle/>
            <a:p>
              <a:pPr algn="ctr">
                <a:lnSpc>
                  <a:spcPct val="150000"/>
                </a:lnSpc>
                <a:spcBef>
                  <a:spcPct val="0"/>
                </a:spcBef>
              </a:pPr>
              <a:r>
                <a:rPr sz="900" dirty="0" smtClean="0">
                  <a:latin typeface="宋体" charset="-122"/>
                  <a:ea typeface="宋体" charset="-122"/>
                </a:rPr>
                <a:t>少量费用助人利己，做公益的同时为自己增加一重</a:t>
              </a:r>
              <a:endParaRPr sz="900" dirty="0" smtClean="0">
                <a:latin typeface="宋体" charset="-122"/>
                <a:ea typeface="宋体" charset="-122"/>
              </a:endParaRPr>
            </a:p>
            <a:p>
              <a:pPr algn="ctr">
                <a:lnSpc>
                  <a:spcPct val="150000"/>
                </a:lnSpc>
                <a:spcBef>
                  <a:spcPct val="0"/>
                </a:spcBef>
              </a:pPr>
              <a:r>
                <a:rPr sz="900" dirty="0" smtClean="0">
                  <a:latin typeface="宋体" charset="-122"/>
                  <a:ea typeface="宋体" charset="-122"/>
                </a:rPr>
                <a:t>健康保障</a:t>
              </a:r>
              <a:endParaRPr sz="900" dirty="0" smtClean="0">
                <a:latin typeface="宋体" charset="-122"/>
                <a:ea typeface="宋体" charset="-122"/>
              </a:endParaRPr>
            </a:p>
          </p:txBody>
        </p:sp>
      </p:grpSp>
      <p:grpSp>
        <p:nvGrpSpPr>
          <p:cNvPr id="33" name="组合 32"/>
          <p:cNvGrpSpPr/>
          <p:nvPr/>
        </p:nvGrpSpPr>
        <p:grpSpPr>
          <a:xfrm>
            <a:off x="4526328" y="2612570"/>
            <a:ext cx="2155358" cy="1288199"/>
            <a:chOff x="8705106" y="2125402"/>
            <a:chExt cx="2501951" cy="1184982"/>
          </a:xfrm>
        </p:grpSpPr>
        <p:sp>
          <p:nvSpPr>
            <p:cNvPr id="34" name="矩形 33"/>
            <p:cNvSpPr/>
            <p:nvPr/>
          </p:nvSpPr>
          <p:spPr>
            <a:xfrm>
              <a:off x="8705106" y="2125402"/>
              <a:ext cx="2501951" cy="380847"/>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轻松筹·大病救助</a:t>
              </a:r>
              <a:endPar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endParaRPr>
            </a:p>
          </p:txBody>
        </p:sp>
        <p:sp>
          <p:nvSpPr>
            <p:cNvPr id="35" name="文本框 25"/>
            <p:cNvSpPr txBox="1"/>
            <p:nvPr/>
          </p:nvSpPr>
          <p:spPr>
            <a:xfrm>
              <a:off x="8921852" y="2462241"/>
              <a:ext cx="2068460" cy="848143"/>
            </a:xfrm>
            <a:prstGeom prst="rect">
              <a:avLst/>
            </a:prstGeom>
            <a:noFill/>
          </p:spPr>
          <p:txBody>
            <a:bodyPr wrap="square" rtlCol="0">
              <a:spAutoFit/>
              <a:scene3d>
                <a:camera prst="orthographicFront"/>
                <a:lightRig rig="threePt" dir="t"/>
              </a:scene3d>
              <a:sp3d contourW="12700"/>
            </a:bodyPr>
            <a:lstStyle/>
            <a:p>
              <a:pPr algn="ctr">
                <a:lnSpc>
                  <a:spcPct val="150000"/>
                </a:lnSpc>
                <a:spcBef>
                  <a:spcPct val="0"/>
                </a:spcBef>
              </a:pPr>
              <a:r>
                <a:rPr sz="900" dirty="0" smtClean="0">
                  <a:latin typeface="宋体" charset="-122"/>
                  <a:ea typeface="宋体" charset="-122"/>
                </a:rPr>
                <a:t>当保险和互助保障等事先保障缺失时，为大病患</a:t>
              </a:r>
              <a:endParaRPr sz="900" dirty="0" smtClean="0">
                <a:latin typeface="宋体" charset="-122"/>
                <a:ea typeface="宋体" charset="-122"/>
              </a:endParaRPr>
            </a:p>
            <a:p>
              <a:pPr algn="ctr">
                <a:lnSpc>
                  <a:spcPct val="150000"/>
                </a:lnSpc>
                <a:spcBef>
                  <a:spcPct val="0"/>
                </a:spcBef>
              </a:pPr>
              <a:r>
                <a:rPr sz="900" dirty="0" smtClean="0">
                  <a:latin typeface="宋体" charset="-122"/>
                  <a:ea typeface="宋体" charset="-122"/>
                </a:rPr>
                <a:t>者提供高效、透明、便捷的筹款渠道，解决燃眉之急</a:t>
              </a:r>
              <a:endParaRPr sz="900" dirty="0" smtClean="0">
                <a:latin typeface="宋体" charset="-122"/>
                <a:ea typeface="宋体" charset="-122"/>
              </a:endParaRPr>
            </a:p>
          </p:txBody>
        </p:sp>
      </p:grpSp>
      <p:grpSp>
        <p:nvGrpSpPr>
          <p:cNvPr id="36" name="组合 35"/>
          <p:cNvGrpSpPr/>
          <p:nvPr/>
        </p:nvGrpSpPr>
        <p:grpSpPr>
          <a:xfrm>
            <a:off x="6586889" y="2612572"/>
            <a:ext cx="2155358" cy="1280236"/>
            <a:chOff x="8705106" y="2096327"/>
            <a:chExt cx="2501951" cy="1282313"/>
          </a:xfrm>
        </p:grpSpPr>
        <p:sp>
          <p:nvSpPr>
            <p:cNvPr id="37" name="矩形 36"/>
            <p:cNvSpPr/>
            <p:nvPr/>
          </p:nvSpPr>
          <p:spPr>
            <a:xfrm>
              <a:off x="8705106" y="2096327"/>
              <a:ext cx="2501951" cy="414692"/>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rPr>
                <a:t>轻松筹公益</a:t>
              </a:r>
              <a:endParaRPr lang="zh-CN" altLang="en-US" b="1" dirty="0" smtClean="0">
                <a:solidFill>
                  <a:schemeClr val="tx1">
                    <a:lumMod val="75000"/>
                    <a:lumOff val="25000"/>
                  </a:schemeClr>
                </a:solidFill>
                <a:latin typeface="zihun70hao-lingyueheiti" pitchFamily="2" charset="-122"/>
                <a:ea typeface="字魂58号-创中黑" pitchFamily="2" charset="-122"/>
                <a:sym typeface="zihun70hao-lingyueheiti" pitchFamily="2" charset="-122"/>
              </a:endParaRPr>
            </a:p>
          </p:txBody>
        </p:sp>
        <p:sp>
          <p:nvSpPr>
            <p:cNvPr id="38" name="文本框 28"/>
            <p:cNvSpPr txBox="1"/>
            <p:nvPr/>
          </p:nvSpPr>
          <p:spPr>
            <a:xfrm>
              <a:off x="8842906" y="2455124"/>
              <a:ext cx="2147405" cy="923516"/>
            </a:xfrm>
            <a:prstGeom prst="rect">
              <a:avLst/>
            </a:prstGeom>
            <a:noFill/>
          </p:spPr>
          <p:txBody>
            <a:bodyPr wrap="square" rtlCol="0">
              <a:spAutoFit/>
              <a:scene3d>
                <a:camera prst="orthographicFront"/>
                <a:lightRig rig="threePt" dir="t"/>
              </a:scene3d>
              <a:sp3d contourW="12700"/>
            </a:bodyPr>
            <a:lstStyle/>
            <a:p>
              <a:pPr algn="ctr">
                <a:lnSpc>
                  <a:spcPct val="150000"/>
                </a:lnSpc>
                <a:spcBef>
                  <a:spcPct val="0"/>
                </a:spcBef>
              </a:pPr>
              <a:r>
                <a:rPr lang="zh-CN" altLang="en-US" sz="900" dirty="0" smtClean="0">
                  <a:latin typeface="宋体" charset="-122"/>
                  <a:ea typeface="宋体" charset="-122"/>
                </a:rPr>
                <a:t>联合全国公募基金会为贫困弱势群体提供人道救</a:t>
              </a:r>
              <a:endParaRPr lang="zh-CN" altLang="en-US" sz="900" dirty="0" smtClean="0">
                <a:latin typeface="宋体" charset="-122"/>
                <a:ea typeface="宋体" charset="-122"/>
              </a:endParaRPr>
            </a:p>
            <a:p>
              <a:pPr algn="ctr">
                <a:lnSpc>
                  <a:spcPct val="150000"/>
                </a:lnSpc>
                <a:spcBef>
                  <a:spcPct val="0"/>
                </a:spcBef>
              </a:pPr>
              <a:r>
                <a:rPr lang="zh-CN" altLang="en-US" sz="900" dirty="0" smtClean="0">
                  <a:latin typeface="宋体" charset="-122"/>
                  <a:ea typeface="宋体" charset="-122"/>
                </a:rPr>
                <a:t>助，做好与公益组织疾病应急救助的衔接</a:t>
              </a:r>
              <a:endParaRPr lang="zh-CN" altLang="en-US" sz="900" dirty="0" smtClean="0">
                <a:latin typeface="宋体" charset="-122"/>
                <a:ea typeface="宋体" charset="-122"/>
              </a:endParaRPr>
            </a:p>
          </p:txBody>
        </p:sp>
      </p:grpSp>
      <p:sp>
        <p:nvSpPr>
          <p:cNvPr id="39"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关于我们</a:t>
            </a:r>
            <a:endParaRPr lang="zh-CN" altLang="en-US" sz="2400" b="1" dirty="0">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0-#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additive="base">
                                        <p:cTn id="42" dur="500" fill="hold"/>
                                        <p:tgtEl>
                                          <p:spTgt spid="36"/>
                                        </p:tgtEl>
                                        <p:attrNameLst>
                                          <p:attrName>ppt_x</p:attrName>
                                        </p:attrNameLst>
                                      </p:cBhvr>
                                      <p:tavLst>
                                        <p:tav tm="0">
                                          <p:val>
                                            <p:strVal val="1+#ppt_w/2"/>
                                          </p:val>
                                        </p:tav>
                                        <p:tav tm="100000">
                                          <p:val>
                                            <p:strVal val="#ppt_x"/>
                                          </p:val>
                                        </p:tav>
                                      </p:tavLst>
                                    </p:anim>
                                    <p:anim calcmode="lin" valueType="num">
                                      <p:cBhvr additive="base">
                                        <p:cTn id="43"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捕获2"/>
          <p:cNvPicPr>
            <a:picLocks noChangeAspect="1"/>
          </p:cNvPicPr>
          <p:nvPr/>
        </p:nvPicPr>
        <p:blipFill>
          <a:blip r:embed="rId1"/>
          <a:stretch>
            <a:fillRect/>
          </a:stretch>
        </p:blipFill>
        <p:spPr>
          <a:xfrm>
            <a:off x="95250" y="76200"/>
            <a:ext cx="8953500" cy="499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lum/>
          </a:blip>
          <a:srcRect/>
          <a:stretch>
            <a:fillRect t="-9000" b="-9000"/>
          </a:stretch>
        </a:blipFill>
        <a:effectLst/>
      </p:bgPr>
    </p:bg>
    <p:spTree>
      <p:nvGrpSpPr>
        <p:cNvPr id="1" name=""/>
        <p:cNvGrpSpPr/>
        <p:nvPr/>
      </p:nvGrpSpPr>
      <p:grpSpPr>
        <a:xfrm>
          <a:off x="0" y="0"/>
          <a:ext cx="0" cy="0"/>
          <a:chOff x="0" y="0"/>
          <a:chExt cx="0" cy="0"/>
        </a:xfrm>
      </p:grpSpPr>
      <p:sp>
        <p:nvSpPr>
          <p:cNvPr id="4" name="矩形 3"/>
          <p:cNvSpPr/>
          <p:nvPr/>
        </p:nvSpPr>
        <p:spPr>
          <a:xfrm>
            <a:off x="-9117" y="1343770"/>
            <a:ext cx="9143999" cy="214685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5" name="文本框 4"/>
          <p:cNvSpPr txBox="1"/>
          <p:nvPr/>
        </p:nvSpPr>
        <p:spPr>
          <a:xfrm>
            <a:off x="3275927" y="2127320"/>
            <a:ext cx="2583613" cy="684803"/>
          </a:xfrm>
          <a:prstGeom prst="rect">
            <a:avLst/>
          </a:prstGeom>
          <a:noFill/>
        </p:spPr>
        <p:txBody>
          <a:bodyPr wrap="square" lIns="68580" tIns="34290" rIns="68580" bIns="34290" rtlCol="0">
            <a:spAutoFit/>
          </a:bodyPr>
          <a:lstStyle/>
          <a:p>
            <a:pPr algn="ctr"/>
            <a:r>
              <a:rPr lang="zh-CN" altLang="en-US" sz="4000" b="1" dirty="0">
                <a:solidFill>
                  <a:schemeClr val="accent1">
                    <a:lumMod val="75000"/>
                  </a:schemeClr>
                </a:solidFill>
                <a:latin typeface="zihun70hao-lingyueheiti" pitchFamily="2" charset="-122"/>
                <a:ea typeface="字魂58号-创中黑" pitchFamily="2" charset="-122"/>
                <a:sym typeface="zihun70hao-lingyueheiti" pitchFamily="2" charset="-122"/>
              </a:rPr>
              <a:t>招聘计划</a:t>
            </a:r>
            <a:endParaRPr lang="zh-CN" altLang="en-US" sz="4000" b="1" dirty="0">
              <a:solidFill>
                <a:schemeClr val="accent1">
                  <a:lumMod val="75000"/>
                </a:schemeClr>
              </a:solidFill>
              <a:latin typeface="zihun70hao-lingyueheiti" pitchFamily="2" charset="-122"/>
              <a:ea typeface="字魂58号-创中黑" pitchFamily="2" charset="-122"/>
              <a:sym typeface="zihun70hao-lingyueheiti" pitchFamily="2" charset="-122"/>
            </a:endParaRPr>
          </a:p>
        </p:txBody>
      </p:sp>
      <p:sp>
        <p:nvSpPr>
          <p:cNvPr id="7" name="文本框 6"/>
          <p:cNvSpPr txBox="1"/>
          <p:nvPr/>
        </p:nvSpPr>
        <p:spPr>
          <a:xfrm>
            <a:off x="3197586" y="1415483"/>
            <a:ext cx="2748827" cy="761747"/>
          </a:xfrm>
          <a:prstGeom prst="rect">
            <a:avLst/>
          </a:prstGeom>
          <a:noFill/>
        </p:spPr>
        <p:txBody>
          <a:bodyPr wrap="square" lIns="68580" tIns="34290" rIns="68580" bIns="34290" rtlCol="0">
            <a:spAutoFit/>
          </a:bodyPr>
          <a:lstStyle/>
          <a:p>
            <a:pPr algn="ctr"/>
            <a:r>
              <a:rPr lang="en-US" altLang="zh-CN" sz="4400" b="1" dirty="0">
                <a:solidFill>
                  <a:schemeClr val="accent1">
                    <a:lumMod val="75000"/>
                  </a:schemeClr>
                </a:solidFill>
                <a:latin typeface="zihun70hao-lingyueheiti" pitchFamily="2" charset="-122"/>
                <a:ea typeface="字魂58号-创中黑" pitchFamily="2" charset="-122"/>
                <a:sym typeface="zihun70hao-lingyueheiti" pitchFamily="2" charset="-122"/>
              </a:rPr>
              <a:t>PART 02</a:t>
            </a:r>
            <a:endParaRPr lang="zh-CN" altLang="en-US" sz="4400" b="1" dirty="0">
              <a:solidFill>
                <a:schemeClr val="accent1">
                  <a:lumMod val="75000"/>
                </a:schemeClr>
              </a:solidFill>
              <a:latin typeface="zihun70hao-lingyueheiti" pitchFamily="2" charset="-122"/>
              <a:ea typeface="字魂58号-创中黑" pitchFamily="2" charset="-122"/>
              <a:sym typeface="zihun70hao-lingyueheiti" pitchFamily="2" charset="-122"/>
            </a:endParaRPr>
          </a:p>
        </p:txBody>
      </p:sp>
      <p:sp>
        <p:nvSpPr>
          <p:cNvPr id="6" name="TextBox 5"/>
          <p:cNvSpPr txBox="1">
            <a14:cpLocks xmlns:a14="http://schemas.microsoft.com/office/drawing/2010/main" noChangeArrowheads="1"/>
          </p:cNvSpPr>
          <p:nvPr/>
        </p:nvSpPr>
        <p:spPr bwMode="auto">
          <a:xfrm>
            <a:off x="1769337" y="2771449"/>
            <a:ext cx="5603920" cy="530225"/>
          </a:xfrm>
          <a:prstGeom prst="rect">
            <a:avLst/>
          </a:prstGeom>
          <a:gradFill>
            <a:gsLst>
              <a:gs pos="0">
                <a:srgbClr val="8488C4"/>
              </a:gs>
              <a:gs pos="53000">
                <a:srgbClr val="D4DEFF"/>
              </a:gs>
              <a:gs pos="83000">
                <a:srgbClr val="D4DEFF"/>
              </a:gs>
              <a:gs pos="100000">
                <a:srgbClr val="96AB94"/>
              </a:gs>
            </a:gsLst>
            <a:lin ang="5400000" scaled="0"/>
          </a:gradFill>
          <a:ln>
            <a:noFill/>
          </a:ln>
          <a:effectLst>
            <a:innerShdw blurRad="63500" dist="50800" dir="27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scene3d>
              <a:camera prst="orthographicFront"/>
              <a:lightRig rig="threePt" dir="t"/>
            </a:scene3d>
            <a:sp3d extrusionH="57150">
              <a:bevelT w="82550" h="38100" prst="coolSlant"/>
            </a:sp3d>
          </a:bodyPr>
          <a:lstStyle>
            <a:lvl1pPr defTabSz="974725" eaLnBrk="0" hangingPunct="0">
              <a:defRPr>
                <a:solidFill>
                  <a:schemeClr val="tx1"/>
                </a:solidFill>
                <a:latin typeface="Calibri" pitchFamily="34" charset="0"/>
                <a:ea typeface="宋体" charset="-122"/>
              </a:defRPr>
            </a:lvl1pPr>
            <a:lvl2pPr marL="742950" indent="-285750" defTabSz="974725" eaLnBrk="0" hangingPunct="0">
              <a:defRPr>
                <a:solidFill>
                  <a:schemeClr val="tx1"/>
                </a:solidFill>
                <a:latin typeface="Calibri" pitchFamily="34" charset="0"/>
                <a:ea typeface="宋体" charset="-122"/>
              </a:defRPr>
            </a:lvl2pPr>
            <a:lvl3pPr marL="1143000" indent="-228600" defTabSz="974725" eaLnBrk="0" hangingPunct="0">
              <a:defRPr>
                <a:solidFill>
                  <a:schemeClr val="tx1"/>
                </a:solidFill>
                <a:latin typeface="Calibri" pitchFamily="34" charset="0"/>
                <a:ea typeface="宋体" charset="-122"/>
              </a:defRPr>
            </a:lvl3pPr>
            <a:lvl4pPr marL="1600200" indent="-228600" defTabSz="974725" eaLnBrk="0" hangingPunct="0">
              <a:defRPr>
                <a:solidFill>
                  <a:schemeClr val="tx1"/>
                </a:solidFill>
                <a:latin typeface="Calibri" pitchFamily="34" charset="0"/>
                <a:ea typeface="宋体" charset="-122"/>
              </a:defRPr>
            </a:lvl4pPr>
            <a:lvl5pPr marL="2057400" indent="-228600" defTabSz="974725" eaLnBrk="0" hangingPunct="0">
              <a:defRPr>
                <a:solidFill>
                  <a:schemeClr val="tx1"/>
                </a:solidFill>
                <a:latin typeface="Calibri" pitchFamily="34" charset="0"/>
                <a:ea typeface="宋体"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buFont typeface="Arial" charset="0"/>
              <a:buNone/>
            </a:pPr>
            <a:r>
              <a:rPr lang="zh-CN" altLang="en-US" sz="2000" dirty="0" smtClean="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rPr>
              <a:t>加入轻松  赢得未来</a:t>
            </a:r>
            <a:endParaRPr lang="zh-CN" altLang="en-US" sz="2000" dirty="0">
              <a:solidFill>
                <a:schemeClr val="accent4">
                  <a:lumMod val="75000"/>
                </a:schemeClr>
              </a:solidFill>
              <a:latin typeface="zihun70hao-lingyueheiti" pitchFamily="2" charset="-122"/>
              <a:ea typeface="字魂58号-创中黑" pitchFamily="2" charset="-122"/>
              <a:cs typeface="Arial" charset="0"/>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par>
                          <p:cTn id="22" fill="hold">
                            <p:stCondLst>
                              <p:cond delay="1650"/>
                            </p:stCondLst>
                            <p:childTnLst>
                              <p:par>
                                <p:cTn id="23" presetID="53" presetClass="entr" presetSubtype="16" fill="hold" grpId="0" nodeType="afterEffect">
                                  <p:stCondLst>
                                    <p:cond delay="0"/>
                                  </p:stCondLst>
                                  <p:iterate type="lt">
                                    <p:tmPct val="2000"/>
                                  </p:iterate>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7943" y="164074"/>
            <a:ext cx="7228115" cy="48153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6" name="矩形 5"/>
          <p:cNvSpPr/>
          <p:nvPr/>
        </p:nvSpPr>
        <p:spPr>
          <a:xfrm>
            <a:off x="0" y="306233"/>
            <a:ext cx="5192486" cy="123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8" name="î$lîḍè"/>
          <p:cNvSpPr/>
          <p:nvPr/>
        </p:nvSpPr>
        <p:spPr>
          <a:xfrm>
            <a:off x="467308" y="1039622"/>
            <a:ext cx="4753449" cy="427754"/>
          </a:xfrm>
          <a:prstGeom prst="rect">
            <a:avLst/>
          </a:prstGeom>
        </p:spPr>
        <p:txBody>
          <a:bodyPr wrap="square" lIns="108000" tIns="0" rIns="108000" bIns="0">
            <a:noAutofit/>
          </a:bodyPr>
          <a:lstStyle/>
          <a:p>
            <a:pPr>
              <a:lnSpc>
                <a:spcPct val="150000"/>
              </a:lnSpc>
            </a:pPr>
            <a:r>
              <a:rPr lang="zh-CN" altLang="en-US" sz="2000" b="1" dirty="0" smtClean="0">
                <a:latin typeface="zihun70hao-lingyueheiti" pitchFamily="2" charset="-122"/>
                <a:ea typeface="字魂58号-创中黑" pitchFamily="2" charset="-122"/>
                <a:sym typeface="zihun70hao-lingyueheiti" pitchFamily="2" charset="-122"/>
              </a:rPr>
              <a:t>招聘岗位：</a:t>
            </a:r>
            <a:endParaRPr lang="zh-CN" altLang="en-US" sz="2000" b="1" dirty="0">
              <a:latin typeface="zihun70hao-lingyueheiti" pitchFamily="2" charset="-122"/>
              <a:ea typeface="字魂58号-创中黑" pitchFamily="2" charset="-122"/>
              <a:sym typeface="zihun70hao-lingyueheiti" pitchFamily="2" charset="-122"/>
            </a:endParaRPr>
          </a:p>
        </p:txBody>
      </p:sp>
      <p:sp>
        <p:nvSpPr>
          <p:cNvPr id="12"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招聘计划</a:t>
            </a:r>
            <a:endParaRPr lang="zh-CN" altLang="en-US" sz="2400" b="1" dirty="0">
              <a:latin typeface="zihun70hao-lingyueheiti" pitchFamily="2" charset="-122"/>
              <a:ea typeface="字魂58号-创中黑" pitchFamily="2" charset="-122"/>
              <a:sym typeface="zihun70hao-lingyueheiti" pitchFamily="2" charset="-122"/>
            </a:endParaRPr>
          </a:p>
        </p:txBody>
      </p:sp>
      <p:sp>
        <p:nvSpPr>
          <p:cNvPr id="11" name="TextBox 10"/>
          <p:cNvSpPr txBox="1"/>
          <p:nvPr/>
        </p:nvSpPr>
        <p:spPr>
          <a:xfrm>
            <a:off x="1320800" y="1567542"/>
            <a:ext cx="4363720" cy="1014730"/>
          </a:xfrm>
          <a:prstGeom prst="rect">
            <a:avLst/>
          </a:prstGeom>
          <a:noFill/>
        </p:spPr>
        <p:txBody>
          <a:bodyPr wrap="none" rtlCol="0">
            <a:spAutoFit/>
          </a:bodyPr>
          <a:lstStyle/>
          <a:p>
            <a:r>
              <a:rPr lang="zh-CN" altLang="en-US" sz="2000" dirty="0" smtClean="0"/>
              <a:t>轻松筹：                                  </a:t>
            </a:r>
            <a:r>
              <a:rPr lang="en-US" altLang="zh-CN" sz="2000" dirty="0" smtClean="0"/>
              <a:t>1.</a:t>
            </a:r>
            <a:r>
              <a:rPr lang="zh-CN" altLang="en-US" sz="2000" dirty="0" smtClean="0"/>
              <a:t>客户经理</a:t>
            </a:r>
            <a:endParaRPr lang="en-US" altLang="zh-CN" sz="2000" dirty="0" smtClean="0"/>
          </a:p>
          <a:p>
            <a:r>
              <a:rPr lang="en-US" altLang="zh-CN" sz="2000" dirty="0" smtClean="0"/>
              <a:t>                                                    2.</a:t>
            </a:r>
            <a:r>
              <a:rPr lang="zh-CN" altLang="en-US" sz="2000" dirty="0" smtClean="0"/>
              <a:t>储备干部</a:t>
            </a:r>
            <a:endParaRPr lang="zh-CN" altLang="en-US" sz="2000" dirty="0" smtClean="0"/>
          </a:p>
          <a:p>
            <a:r>
              <a:rPr lang="en-US" altLang="zh-CN" sz="2000" dirty="0"/>
              <a:t>                                                    3.</a:t>
            </a:r>
            <a:r>
              <a:rPr lang="zh-CN" altLang="en-US" sz="2000" dirty="0"/>
              <a:t>销售客服</a:t>
            </a:r>
            <a:endParaRPr lang="zh-CN" altLang="en-US" sz="2000" dirty="0"/>
          </a:p>
        </p:txBody>
      </p:sp>
      <p:pic>
        <p:nvPicPr>
          <p:cNvPr id="13" name="图片 12" descr="234586099def1035.jpg"/>
          <p:cNvPicPr>
            <a:picLocks noChangeAspect="1"/>
          </p:cNvPicPr>
          <p:nvPr/>
        </p:nvPicPr>
        <p:blipFill>
          <a:blip r:embed="rId1" cstate="print"/>
          <a:stretch>
            <a:fillRect/>
          </a:stretch>
        </p:blipFill>
        <p:spPr>
          <a:xfrm>
            <a:off x="5760846" y="1785762"/>
            <a:ext cx="2338124" cy="1512036"/>
          </a:xfrm>
          <a:prstGeom prst="rect">
            <a:avLst/>
          </a:prstGeom>
        </p:spPr>
      </p:pic>
      <p:sp>
        <p:nvSpPr>
          <p:cNvPr id="14" name="矩形 13"/>
          <p:cNvSpPr/>
          <p:nvPr/>
        </p:nvSpPr>
        <p:spPr>
          <a:xfrm>
            <a:off x="457200" y="2955091"/>
            <a:ext cx="5192486" cy="1230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zihun70hao-lingyueheiti" pitchFamily="2" charset="-122"/>
              <a:ea typeface="字魂58号-创中黑" pitchFamily="2" charset="-122"/>
              <a:sym typeface="zihun70hao-lingyueheiti" pitchFamily="2" charset="-122"/>
            </a:endParaRPr>
          </a:p>
        </p:txBody>
      </p:sp>
      <p:sp>
        <p:nvSpPr>
          <p:cNvPr id="15" name="TextBox 14"/>
          <p:cNvSpPr txBox="1"/>
          <p:nvPr/>
        </p:nvSpPr>
        <p:spPr>
          <a:xfrm>
            <a:off x="508000" y="3236687"/>
            <a:ext cx="1475084" cy="400110"/>
          </a:xfrm>
          <a:prstGeom prst="rect">
            <a:avLst/>
          </a:prstGeom>
          <a:noFill/>
        </p:spPr>
        <p:txBody>
          <a:bodyPr wrap="none" rtlCol="0">
            <a:spAutoFit/>
          </a:bodyPr>
          <a:lstStyle/>
          <a:p>
            <a:r>
              <a:rPr lang="zh-CN" altLang="en-US" sz="2000" b="1" dirty="0" smtClean="0">
                <a:ea typeface="字魂58号-创中黑" pitchFamily="2" charset="-122"/>
              </a:rPr>
              <a:t>工作职责：</a:t>
            </a:r>
            <a:endParaRPr lang="zh-CN" altLang="en-US" sz="2000" b="1" dirty="0">
              <a:ea typeface="字魂58号-创中黑" pitchFamily="2" charset="-122"/>
            </a:endParaRPr>
          </a:p>
        </p:txBody>
      </p:sp>
      <p:sp>
        <p:nvSpPr>
          <p:cNvPr id="16" name="TextBox 15"/>
          <p:cNvSpPr txBox="1"/>
          <p:nvPr/>
        </p:nvSpPr>
        <p:spPr>
          <a:xfrm>
            <a:off x="1349827" y="3657601"/>
            <a:ext cx="6676573" cy="1137285"/>
          </a:xfrm>
          <a:prstGeom prst="rect">
            <a:avLst/>
          </a:prstGeom>
          <a:noFill/>
        </p:spPr>
        <p:txBody>
          <a:bodyPr wrap="square" rtlCol="0">
            <a:spAutoFit/>
          </a:bodyPr>
          <a:lstStyle/>
          <a:p>
            <a:r>
              <a:rPr lang="en-US" altLang="zh-CN" sz="1700" dirty="0" smtClean="0"/>
              <a:t>1</a:t>
            </a:r>
            <a:r>
              <a:rPr lang="zh-CN" altLang="en-US" sz="1700" dirty="0" smtClean="0"/>
              <a:t>、依托轻松筹集团内部资源，通过公司销售平台，有效沟通，达成销售任务。</a:t>
            </a:r>
            <a:endParaRPr lang="zh-CN" altLang="en-US" sz="1700" dirty="0" smtClean="0"/>
          </a:p>
          <a:p>
            <a:r>
              <a:rPr lang="en-US" altLang="zh-CN" sz="1700" dirty="0" smtClean="0"/>
              <a:t>2</a:t>
            </a:r>
            <a:r>
              <a:rPr lang="zh-CN" altLang="en-US" sz="1700" dirty="0" smtClean="0"/>
              <a:t>、通过公司电话销售平台等多种方式对自己负责的精准客户进行有效的服务，为客户提供专业的服务保障。</a:t>
            </a:r>
            <a:endParaRPr lang="zh-CN" altLang="en-US" sz="1700" dirty="0"/>
          </a:p>
        </p:txBody>
      </p:sp>
      <p:sp>
        <p:nvSpPr>
          <p:cNvPr id="18" name="椭圆 17"/>
          <p:cNvSpPr/>
          <p:nvPr/>
        </p:nvSpPr>
        <p:spPr>
          <a:xfrm>
            <a:off x="58056" y="1070503"/>
            <a:ext cx="472554" cy="4725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19" name="椭圆 18"/>
          <p:cNvSpPr/>
          <p:nvPr/>
        </p:nvSpPr>
        <p:spPr>
          <a:xfrm>
            <a:off x="58056" y="3218617"/>
            <a:ext cx="472554" cy="47255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20" name="îṡľiḋè"/>
          <p:cNvSpPr/>
          <p:nvPr/>
        </p:nvSpPr>
        <p:spPr bwMode="auto">
          <a:xfrm>
            <a:off x="551543" y="2931885"/>
            <a:ext cx="5181600" cy="406400"/>
          </a:xfrm>
          <a:custGeom>
            <a:avLst/>
            <a:gdLst>
              <a:gd name="T0" fmla="*/ 11123613 w 21600"/>
              <a:gd name="T1" fmla="*/ 1782763 h 21600"/>
              <a:gd name="T2" fmla="*/ 11123613 w 21600"/>
              <a:gd name="T3" fmla="*/ 1782763 h 21600"/>
              <a:gd name="T4" fmla="*/ 11123613 w 21600"/>
              <a:gd name="T5" fmla="*/ 1782763 h 21600"/>
              <a:gd name="T6" fmla="*/ 11123613 w 21600"/>
              <a:gd name="T7" fmla="*/ 178276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9988" y="0"/>
                </a:moveTo>
                <a:lnTo>
                  <a:pt x="19988" y="3888"/>
                </a:lnTo>
                <a:lnTo>
                  <a:pt x="0" y="3888"/>
                </a:lnTo>
                <a:lnTo>
                  <a:pt x="0" y="17887"/>
                </a:lnTo>
                <a:lnTo>
                  <a:pt x="19988" y="17887"/>
                </a:lnTo>
                <a:lnTo>
                  <a:pt x="19988" y="21600"/>
                </a:lnTo>
                <a:lnTo>
                  <a:pt x="21600" y="10801"/>
                </a:lnTo>
                <a:lnTo>
                  <a:pt x="19988" y="0"/>
                </a:lnTo>
                <a:close/>
              </a:path>
            </a:pathLst>
          </a:custGeom>
          <a:solidFill>
            <a:schemeClr val="bg1">
              <a:lumMod val="85000"/>
            </a:schemeClr>
          </a:solidFill>
          <a:ln>
            <a:noFill/>
          </a:ln>
          <a:effectLst/>
        </p:spPr>
        <p:txBody>
          <a:bodyPr lIns="50800" tIns="50800" rIns="50800" bIns="50800" anchor="ctr"/>
          <a:lstStyle/>
          <a:p>
            <a:endParaRPr lang="id-ID">
              <a:solidFill>
                <a:schemeClr val="tx2"/>
              </a:solidFill>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5" presetClass="entr" presetSubtype="10" fill="hold" grpId="1"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par>
                          <p:cTn id="18" fill="hold">
                            <p:stCondLst>
                              <p:cond delay="3500"/>
                            </p:stCondLst>
                            <p:childTnLst>
                              <p:par>
                                <p:cTn id="19" presetID="8"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amond(in)">
                                      <p:cBhvr>
                                        <p:cTn id="21" dur="1000"/>
                                        <p:tgtEl>
                                          <p:spTgt spid="15"/>
                                        </p:tgtEl>
                                      </p:cBhvr>
                                    </p:animEffect>
                                  </p:childTnLst>
                                </p:cTn>
                              </p:par>
                            </p:childTnLst>
                          </p:cTn>
                        </p:par>
                        <p:par>
                          <p:cTn id="22" fill="hold">
                            <p:stCondLst>
                              <p:cond delay="4500"/>
                            </p:stCondLst>
                            <p:childTnLst>
                              <p:par>
                                <p:cTn id="23" presetID="8"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amond(in)">
                                      <p:cBhvr>
                                        <p:cTn id="2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1"/>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9851" y="900248"/>
            <a:ext cx="2194938" cy="3302695"/>
          </a:xfrm>
          <a:prstGeom prst="rect">
            <a:avLst/>
          </a:prstGeom>
        </p:spPr>
      </p:pic>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2001" y="906539"/>
            <a:ext cx="1980592" cy="1275686"/>
          </a:xfrm>
          <a:prstGeom prst="rect">
            <a:avLst/>
          </a:prstGeom>
        </p:spPr>
      </p:pic>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544" y="906538"/>
            <a:ext cx="2149449" cy="1275687"/>
          </a:xfrm>
          <a:prstGeom prst="rect">
            <a:avLst/>
          </a:prstGeom>
        </p:spPr>
      </p:pic>
      <p:sp>
        <p:nvSpPr>
          <p:cNvPr id="25" name="矩形 24"/>
          <p:cNvSpPr/>
          <p:nvPr/>
        </p:nvSpPr>
        <p:spPr>
          <a:xfrm>
            <a:off x="3271601" y="2463098"/>
            <a:ext cx="5153901" cy="1762021"/>
          </a:xfrm>
          <a:prstGeom prst="rect">
            <a:avLst/>
          </a:prstGeom>
        </p:spPr>
        <p:txBody>
          <a:bodyPr wrap="square" lIns="68580" tIns="34290" rIns="68580" bIns="34290">
            <a:spAutoFit/>
          </a:bodyPr>
          <a:lstStyle/>
          <a:p>
            <a:r>
              <a:rPr lang="zh-CN" altLang="en-US" sz="2000" dirty="0" smtClean="0">
                <a:solidFill>
                  <a:schemeClr val="accent2">
                    <a:lumMod val="75000"/>
                  </a:schemeClr>
                </a:solidFill>
                <a:latin typeface="zihun70hao-lingyueheiti" pitchFamily="2" charset="-122"/>
                <a:ea typeface="字魂58号-创中黑" pitchFamily="2" charset="-122"/>
                <a:sym typeface="zihun70hao-lingyueheiti" pitchFamily="2" charset="-122"/>
              </a:rPr>
              <a:t>任职资格</a:t>
            </a:r>
            <a:r>
              <a:rPr lang="en-US" altLang="zh-CN" sz="2000" dirty="0" smtClean="0">
                <a:solidFill>
                  <a:schemeClr val="accent2">
                    <a:lumMod val="75000"/>
                  </a:schemeClr>
                </a:solidFill>
                <a:latin typeface="zihun70hao-lingyueheiti" pitchFamily="2" charset="-122"/>
                <a:ea typeface="字魂58号-创中黑" pitchFamily="2" charset="-122"/>
                <a:sym typeface="zihun70hao-lingyueheiti" pitchFamily="2" charset="-122"/>
              </a:rPr>
              <a:t>:</a:t>
            </a:r>
            <a:endParaRPr lang="en-US" altLang="zh-CN" sz="2000" dirty="0" smtClean="0">
              <a:solidFill>
                <a:schemeClr val="accent2">
                  <a:lumMod val="75000"/>
                </a:schemeClr>
              </a:solidFill>
              <a:latin typeface="zihun70hao-lingyueheiti" pitchFamily="2" charset="-122"/>
              <a:ea typeface="字魂58号-创中黑" pitchFamily="2" charset="-122"/>
              <a:sym typeface="zihun70hao-lingyueheiti" pitchFamily="2" charset="-122"/>
            </a:endParaRPr>
          </a:p>
          <a:p>
            <a:r>
              <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               1.</a:t>
            </a:r>
            <a:r>
              <a:rPr lang="zh-CN" altLang="en-US"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大专以上学历</a:t>
            </a:r>
            <a:endPar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a:p>
            <a:r>
              <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               2.</a:t>
            </a:r>
            <a:r>
              <a:rPr lang="zh-CN" altLang="en-US"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普通话标准</a:t>
            </a:r>
            <a:endPar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a:p>
            <a:r>
              <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               3.</a:t>
            </a:r>
            <a:r>
              <a:rPr lang="zh-CN" altLang="en-US"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表达能力较强</a:t>
            </a:r>
            <a:endPar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a:p>
            <a:r>
              <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               4.</a:t>
            </a:r>
            <a:r>
              <a:rPr lang="zh-CN" altLang="en-US"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能够承受压力</a:t>
            </a:r>
            <a:endPar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a:p>
            <a:r>
              <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               5.</a:t>
            </a:r>
            <a:r>
              <a:rPr lang="zh-CN" altLang="en-US"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rPr>
              <a:t>勇于挑战高薪</a:t>
            </a:r>
            <a:endParaRPr lang="en-US" altLang="zh-CN" sz="1800" b="1" dirty="0" smtClean="0">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grpSp>
        <p:nvGrpSpPr>
          <p:cNvPr id="26" name="组合 12"/>
          <p:cNvGrpSpPr/>
          <p:nvPr/>
        </p:nvGrpSpPr>
        <p:grpSpPr>
          <a:xfrm>
            <a:off x="4764207" y="4394275"/>
            <a:ext cx="2364818" cy="476635"/>
            <a:chOff x="6755274" y="5719531"/>
            <a:chExt cx="3153089" cy="635513"/>
          </a:xfrm>
        </p:grpSpPr>
        <p:sp>
          <p:nvSpPr>
            <p:cNvPr id="27" name="椭圆 26"/>
            <p:cNvSpPr/>
            <p:nvPr/>
          </p:nvSpPr>
          <p:spPr>
            <a:xfrm>
              <a:off x="6755274" y="5719531"/>
              <a:ext cx="630072" cy="630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28" name="椭圆 27"/>
            <p:cNvSpPr/>
            <p:nvPr/>
          </p:nvSpPr>
          <p:spPr>
            <a:xfrm>
              <a:off x="8008291" y="5724972"/>
              <a:ext cx="630072" cy="630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29" name="椭圆 28"/>
            <p:cNvSpPr/>
            <p:nvPr/>
          </p:nvSpPr>
          <p:spPr>
            <a:xfrm>
              <a:off x="9278291" y="5724972"/>
              <a:ext cx="630072" cy="630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30" name="Freeform 5"/>
            <p:cNvSpPr>
              <a14:cpLocks xmlns:a14="http://schemas.microsoft.com/office/drawing/2010/main" noEditPoints="1" noChangeArrowheads="1"/>
            </p:cNvSpPr>
            <p:nvPr/>
          </p:nvSpPr>
          <p:spPr bwMode="auto">
            <a:xfrm>
              <a:off x="6893231" y="5852292"/>
              <a:ext cx="358064" cy="358064"/>
            </a:xfrm>
            <a:custGeom>
              <a:avLst/>
              <a:gdLst>
                <a:gd name="T0" fmla="*/ 0 w 284"/>
                <a:gd name="T1" fmla="*/ 120650 h 284"/>
                <a:gd name="T2" fmla="*/ 241300 w 284"/>
                <a:gd name="T3" fmla="*/ 120650 h 284"/>
                <a:gd name="T4" fmla="*/ 226006 w 284"/>
                <a:gd name="T5" fmla="*/ 117251 h 284"/>
                <a:gd name="T6" fmla="*/ 169930 w 284"/>
                <a:gd name="T7" fmla="*/ 67972 h 284"/>
                <a:gd name="T8" fmla="*/ 226006 w 284"/>
                <a:gd name="T9" fmla="*/ 117251 h 284"/>
                <a:gd name="T10" fmla="*/ 84965 w 284"/>
                <a:gd name="T11" fmla="*/ 185223 h 284"/>
                <a:gd name="T12" fmla="*/ 117251 w 284"/>
                <a:gd name="T13" fmla="*/ 226006 h 284"/>
                <a:gd name="T14" fmla="*/ 125748 w 284"/>
                <a:gd name="T15" fmla="*/ 16143 h 284"/>
                <a:gd name="T16" fmla="*/ 124898 w 284"/>
                <a:gd name="T17" fmla="*/ 70521 h 284"/>
                <a:gd name="T18" fmla="*/ 125748 w 284"/>
                <a:gd name="T19" fmla="*/ 16143 h 284"/>
                <a:gd name="T20" fmla="*/ 193720 w 284"/>
                <a:gd name="T21" fmla="*/ 45881 h 284"/>
                <a:gd name="T22" fmla="*/ 138493 w 284"/>
                <a:gd name="T23" fmla="*/ 17843 h 284"/>
                <a:gd name="T24" fmla="*/ 117251 w 284"/>
                <a:gd name="T25" fmla="*/ 70521 h 284"/>
                <a:gd name="T26" fmla="*/ 116402 w 284"/>
                <a:gd name="T27" fmla="*/ 16143 h 284"/>
                <a:gd name="T28" fmla="*/ 74769 w 284"/>
                <a:gd name="T29" fmla="*/ 61175 h 284"/>
                <a:gd name="T30" fmla="*/ 103657 w 284"/>
                <a:gd name="T31" fmla="*/ 17843 h 284"/>
                <a:gd name="T32" fmla="*/ 79017 w 284"/>
                <a:gd name="T33" fmla="*/ 71370 h 284"/>
                <a:gd name="T34" fmla="*/ 117251 w 284"/>
                <a:gd name="T35" fmla="*/ 117251 h 284"/>
                <a:gd name="T36" fmla="*/ 79017 w 284"/>
                <a:gd name="T37" fmla="*/ 71370 h 284"/>
                <a:gd name="T38" fmla="*/ 117251 w 284"/>
                <a:gd name="T39" fmla="*/ 171629 h 284"/>
                <a:gd name="T40" fmla="*/ 70521 w 284"/>
                <a:gd name="T41" fmla="*/ 124898 h 284"/>
                <a:gd name="T42" fmla="*/ 103657 w 284"/>
                <a:gd name="T43" fmla="*/ 224307 h 284"/>
                <a:gd name="T44" fmla="*/ 77318 w 284"/>
                <a:gd name="T45" fmla="*/ 187772 h 284"/>
                <a:gd name="T46" fmla="*/ 124898 w 284"/>
                <a:gd name="T47" fmla="*/ 226006 h 284"/>
                <a:gd name="T48" fmla="*/ 157185 w 284"/>
                <a:gd name="T49" fmla="*/ 185223 h 284"/>
                <a:gd name="T50" fmla="*/ 124898 w 284"/>
                <a:gd name="T51" fmla="*/ 226006 h 284"/>
                <a:gd name="T52" fmla="*/ 189471 w 284"/>
                <a:gd name="T53" fmla="*/ 200517 h 284"/>
                <a:gd name="T54" fmla="*/ 164832 w 284"/>
                <a:gd name="T55" fmla="*/ 187772 h 284"/>
                <a:gd name="T56" fmla="*/ 124898 w 284"/>
                <a:gd name="T57" fmla="*/ 171629 h 284"/>
                <a:gd name="T58" fmla="*/ 171629 w 284"/>
                <a:gd name="T59" fmla="*/ 124898 h 284"/>
                <a:gd name="T60" fmla="*/ 124898 w 284"/>
                <a:gd name="T61" fmla="*/ 117251 h 284"/>
                <a:gd name="T62" fmla="*/ 163132 w 284"/>
                <a:gd name="T63" fmla="*/ 71370 h 284"/>
                <a:gd name="T64" fmla="*/ 124898 w 284"/>
                <a:gd name="T65" fmla="*/ 117251 h 284"/>
                <a:gd name="T66" fmla="*/ 71370 w 284"/>
                <a:gd name="T67" fmla="*/ 67972 h 284"/>
                <a:gd name="T68" fmla="*/ 16143 w 284"/>
                <a:gd name="T69" fmla="*/ 117251 h 284"/>
                <a:gd name="T70" fmla="*/ 16143 w 284"/>
                <a:gd name="T71" fmla="*/ 124898 h 284"/>
                <a:gd name="T72" fmla="*/ 74769 w 284"/>
                <a:gd name="T73" fmla="*/ 180125 h 284"/>
                <a:gd name="T74" fmla="*/ 16143 w 284"/>
                <a:gd name="T75" fmla="*/ 124898 h 284"/>
                <a:gd name="T76" fmla="*/ 167381 w 284"/>
                <a:gd name="T77" fmla="*/ 180125 h 284"/>
                <a:gd name="T78" fmla="*/ 226006 w 284"/>
                <a:gd name="T79" fmla="*/ 124898 h 2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4"/>
                <a:gd name="T121" fmla="*/ 0 h 284"/>
                <a:gd name="T122" fmla="*/ 284 w 284"/>
                <a:gd name="T123" fmla="*/ 284 h 2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4" h="284">
                  <a:moveTo>
                    <a:pt x="142" y="0"/>
                  </a:moveTo>
                  <a:cubicBezTo>
                    <a:pt x="64" y="0"/>
                    <a:pt x="0" y="64"/>
                    <a:pt x="0" y="142"/>
                  </a:cubicBezTo>
                  <a:cubicBezTo>
                    <a:pt x="0" y="221"/>
                    <a:pt x="64" y="284"/>
                    <a:pt x="142" y="284"/>
                  </a:cubicBezTo>
                  <a:cubicBezTo>
                    <a:pt x="221" y="284"/>
                    <a:pt x="284" y="221"/>
                    <a:pt x="284" y="142"/>
                  </a:cubicBezTo>
                  <a:cubicBezTo>
                    <a:pt x="284" y="64"/>
                    <a:pt x="221" y="0"/>
                    <a:pt x="142" y="0"/>
                  </a:cubicBezTo>
                  <a:close/>
                  <a:moveTo>
                    <a:pt x="266" y="138"/>
                  </a:moveTo>
                  <a:cubicBezTo>
                    <a:pt x="211" y="138"/>
                    <a:pt x="211" y="138"/>
                    <a:pt x="211" y="138"/>
                  </a:cubicBezTo>
                  <a:cubicBezTo>
                    <a:pt x="211" y="118"/>
                    <a:pt x="207" y="98"/>
                    <a:pt x="200" y="80"/>
                  </a:cubicBezTo>
                  <a:cubicBezTo>
                    <a:pt x="213" y="75"/>
                    <a:pt x="224" y="68"/>
                    <a:pt x="235" y="60"/>
                  </a:cubicBezTo>
                  <a:cubicBezTo>
                    <a:pt x="253" y="81"/>
                    <a:pt x="265" y="108"/>
                    <a:pt x="266" y="138"/>
                  </a:cubicBezTo>
                  <a:close/>
                  <a:moveTo>
                    <a:pt x="137" y="266"/>
                  </a:moveTo>
                  <a:cubicBezTo>
                    <a:pt x="122" y="253"/>
                    <a:pt x="109" y="237"/>
                    <a:pt x="100" y="218"/>
                  </a:cubicBezTo>
                  <a:cubicBezTo>
                    <a:pt x="112" y="214"/>
                    <a:pt x="125" y="212"/>
                    <a:pt x="138" y="211"/>
                  </a:cubicBezTo>
                  <a:cubicBezTo>
                    <a:pt x="138" y="266"/>
                    <a:pt x="138" y="266"/>
                    <a:pt x="138" y="266"/>
                  </a:cubicBezTo>
                  <a:cubicBezTo>
                    <a:pt x="138" y="266"/>
                    <a:pt x="138" y="266"/>
                    <a:pt x="137" y="266"/>
                  </a:cubicBezTo>
                  <a:close/>
                  <a:moveTo>
                    <a:pt x="148" y="19"/>
                  </a:moveTo>
                  <a:cubicBezTo>
                    <a:pt x="165" y="33"/>
                    <a:pt x="179" y="53"/>
                    <a:pt x="188" y="75"/>
                  </a:cubicBezTo>
                  <a:cubicBezTo>
                    <a:pt x="175" y="80"/>
                    <a:pt x="162" y="82"/>
                    <a:pt x="147" y="83"/>
                  </a:cubicBezTo>
                  <a:cubicBezTo>
                    <a:pt x="147" y="19"/>
                    <a:pt x="147" y="19"/>
                    <a:pt x="147" y="19"/>
                  </a:cubicBezTo>
                  <a:cubicBezTo>
                    <a:pt x="147" y="19"/>
                    <a:pt x="147" y="19"/>
                    <a:pt x="148" y="19"/>
                  </a:cubicBezTo>
                  <a:close/>
                  <a:moveTo>
                    <a:pt x="163" y="21"/>
                  </a:moveTo>
                  <a:cubicBezTo>
                    <a:pt x="188" y="25"/>
                    <a:pt x="211" y="37"/>
                    <a:pt x="228" y="54"/>
                  </a:cubicBezTo>
                  <a:cubicBezTo>
                    <a:pt x="219" y="61"/>
                    <a:pt x="208" y="67"/>
                    <a:pt x="197" y="72"/>
                  </a:cubicBezTo>
                  <a:cubicBezTo>
                    <a:pt x="189" y="52"/>
                    <a:pt x="177" y="35"/>
                    <a:pt x="163" y="21"/>
                  </a:cubicBezTo>
                  <a:close/>
                  <a:moveTo>
                    <a:pt x="138" y="19"/>
                  </a:moveTo>
                  <a:cubicBezTo>
                    <a:pt x="138" y="83"/>
                    <a:pt x="138" y="83"/>
                    <a:pt x="138" y="83"/>
                  </a:cubicBezTo>
                  <a:cubicBezTo>
                    <a:pt x="123" y="82"/>
                    <a:pt x="110" y="80"/>
                    <a:pt x="97" y="75"/>
                  </a:cubicBezTo>
                  <a:cubicBezTo>
                    <a:pt x="106" y="53"/>
                    <a:pt x="120" y="33"/>
                    <a:pt x="137" y="19"/>
                  </a:cubicBezTo>
                  <a:cubicBezTo>
                    <a:pt x="138" y="19"/>
                    <a:pt x="138" y="19"/>
                    <a:pt x="138" y="19"/>
                  </a:cubicBezTo>
                  <a:close/>
                  <a:moveTo>
                    <a:pt x="88" y="72"/>
                  </a:moveTo>
                  <a:cubicBezTo>
                    <a:pt x="77" y="67"/>
                    <a:pt x="66" y="61"/>
                    <a:pt x="57" y="54"/>
                  </a:cubicBezTo>
                  <a:cubicBezTo>
                    <a:pt x="74" y="37"/>
                    <a:pt x="97" y="25"/>
                    <a:pt x="122" y="21"/>
                  </a:cubicBezTo>
                  <a:cubicBezTo>
                    <a:pt x="108" y="35"/>
                    <a:pt x="96" y="52"/>
                    <a:pt x="88" y="72"/>
                  </a:cubicBezTo>
                  <a:close/>
                  <a:moveTo>
                    <a:pt x="93" y="84"/>
                  </a:moveTo>
                  <a:cubicBezTo>
                    <a:pt x="107" y="88"/>
                    <a:pt x="122" y="91"/>
                    <a:pt x="138" y="92"/>
                  </a:cubicBezTo>
                  <a:cubicBezTo>
                    <a:pt x="138" y="138"/>
                    <a:pt x="138" y="138"/>
                    <a:pt x="138" y="138"/>
                  </a:cubicBezTo>
                  <a:cubicBezTo>
                    <a:pt x="83" y="138"/>
                    <a:pt x="83" y="138"/>
                    <a:pt x="83" y="138"/>
                  </a:cubicBezTo>
                  <a:cubicBezTo>
                    <a:pt x="84" y="119"/>
                    <a:pt x="87" y="100"/>
                    <a:pt x="93" y="84"/>
                  </a:cubicBezTo>
                  <a:close/>
                  <a:moveTo>
                    <a:pt x="138" y="147"/>
                  </a:moveTo>
                  <a:cubicBezTo>
                    <a:pt x="138" y="202"/>
                    <a:pt x="138" y="202"/>
                    <a:pt x="138" y="202"/>
                  </a:cubicBezTo>
                  <a:cubicBezTo>
                    <a:pt x="123" y="203"/>
                    <a:pt x="109" y="205"/>
                    <a:pt x="96" y="209"/>
                  </a:cubicBezTo>
                  <a:cubicBezTo>
                    <a:pt x="88" y="190"/>
                    <a:pt x="84" y="169"/>
                    <a:pt x="83" y="147"/>
                  </a:cubicBezTo>
                  <a:lnTo>
                    <a:pt x="138" y="147"/>
                  </a:lnTo>
                  <a:close/>
                  <a:moveTo>
                    <a:pt x="122" y="264"/>
                  </a:moveTo>
                  <a:cubicBezTo>
                    <a:pt x="100" y="261"/>
                    <a:pt x="79" y="251"/>
                    <a:pt x="62" y="236"/>
                  </a:cubicBezTo>
                  <a:cubicBezTo>
                    <a:pt x="71" y="230"/>
                    <a:pt x="81" y="225"/>
                    <a:pt x="91" y="221"/>
                  </a:cubicBezTo>
                  <a:cubicBezTo>
                    <a:pt x="99" y="237"/>
                    <a:pt x="110" y="252"/>
                    <a:pt x="122" y="264"/>
                  </a:cubicBezTo>
                  <a:close/>
                  <a:moveTo>
                    <a:pt x="147" y="266"/>
                  </a:moveTo>
                  <a:cubicBezTo>
                    <a:pt x="147" y="211"/>
                    <a:pt x="147" y="211"/>
                    <a:pt x="147" y="211"/>
                  </a:cubicBezTo>
                  <a:cubicBezTo>
                    <a:pt x="160" y="212"/>
                    <a:pt x="173" y="214"/>
                    <a:pt x="185" y="218"/>
                  </a:cubicBezTo>
                  <a:cubicBezTo>
                    <a:pt x="176" y="237"/>
                    <a:pt x="163" y="253"/>
                    <a:pt x="148" y="266"/>
                  </a:cubicBezTo>
                  <a:cubicBezTo>
                    <a:pt x="147" y="266"/>
                    <a:pt x="147" y="266"/>
                    <a:pt x="147" y="266"/>
                  </a:cubicBezTo>
                  <a:close/>
                  <a:moveTo>
                    <a:pt x="194" y="221"/>
                  </a:moveTo>
                  <a:cubicBezTo>
                    <a:pt x="204" y="225"/>
                    <a:pt x="214" y="230"/>
                    <a:pt x="223" y="236"/>
                  </a:cubicBezTo>
                  <a:cubicBezTo>
                    <a:pt x="206" y="251"/>
                    <a:pt x="185" y="261"/>
                    <a:pt x="163" y="264"/>
                  </a:cubicBezTo>
                  <a:cubicBezTo>
                    <a:pt x="175" y="252"/>
                    <a:pt x="186" y="237"/>
                    <a:pt x="194" y="221"/>
                  </a:cubicBezTo>
                  <a:close/>
                  <a:moveTo>
                    <a:pt x="189" y="209"/>
                  </a:moveTo>
                  <a:cubicBezTo>
                    <a:pt x="175" y="205"/>
                    <a:pt x="162" y="203"/>
                    <a:pt x="147" y="202"/>
                  </a:cubicBezTo>
                  <a:cubicBezTo>
                    <a:pt x="147" y="147"/>
                    <a:pt x="147" y="147"/>
                    <a:pt x="147" y="147"/>
                  </a:cubicBezTo>
                  <a:cubicBezTo>
                    <a:pt x="202" y="147"/>
                    <a:pt x="202" y="147"/>
                    <a:pt x="202" y="147"/>
                  </a:cubicBezTo>
                  <a:cubicBezTo>
                    <a:pt x="201" y="169"/>
                    <a:pt x="197" y="190"/>
                    <a:pt x="189" y="209"/>
                  </a:cubicBezTo>
                  <a:close/>
                  <a:moveTo>
                    <a:pt x="147" y="138"/>
                  </a:moveTo>
                  <a:cubicBezTo>
                    <a:pt x="147" y="92"/>
                    <a:pt x="147" y="92"/>
                    <a:pt x="147" y="92"/>
                  </a:cubicBezTo>
                  <a:cubicBezTo>
                    <a:pt x="163" y="91"/>
                    <a:pt x="178" y="88"/>
                    <a:pt x="192" y="84"/>
                  </a:cubicBezTo>
                  <a:cubicBezTo>
                    <a:pt x="198" y="100"/>
                    <a:pt x="201" y="119"/>
                    <a:pt x="202" y="138"/>
                  </a:cubicBezTo>
                  <a:lnTo>
                    <a:pt x="147" y="138"/>
                  </a:lnTo>
                  <a:close/>
                  <a:moveTo>
                    <a:pt x="50" y="60"/>
                  </a:moveTo>
                  <a:cubicBezTo>
                    <a:pt x="61" y="68"/>
                    <a:pt x="72" y="75"/>
                    <a:pt x="84" y="80"/>
                  </a:cubicBezTo>
                  <a:cubicBezTo>
                    <a:pt x="78" y="98"/>
                    <a:pt x="74" y="118"/>
                    <a:pt x="74" y="138"/>
                  </a:cubicBezTo>
                  <a:cubicBezTo>
                    <a:pt x="19" y="138"/>
                    <a:pt x="19" y="138"/>
                    <a:pt x="19" y="138"/>
                  </a:cubicBezTo>
                  <a:cubicBezTo>
                    <a:pt x="20" y="108"/>
                    <a:pt x="32" y="81"/>
                    <a:pt x="50" y="60"/>
                  </a:cubicBezTo>
                  <a:close/>
                  <a:moveTo>
                    <a:pt x="19" y="147"/>
                  </a:moveTo>
                  <a:cubicBezTo>
                    <a:pt x="74" y="147"/>
                    <a:pt x="74" y="147"/>
                    <a:pt x="74" y="147"/>
                  </a:cubicBezTo>
                  <a:cubicBezTo>
                    <a:pt x="75" y="170"/>
                    <a:pt x="79" y="193"/>
                    <a:pt x="88" y="212"/>
                  </a:cubicBezTo>
                  <a:cubicBezTo>
                    <a:pt x="76" y="217"/>
                    <a:pt x="65" y="223"/>
                    <a:pt x="55" y="230"/>
                  </a:cubicBezTo>
                  <a:cubicBezTo>
                    <a:pt x="34" y="209"/>
                    <a:pt x="20" y="179"/>
                    <a:pt x="19" y="147"/>
                  </a:cubicBezTo>
                  <a:close/>
                  <a:moveTo>
                    <a:pt x="230" y="230"/>
                  </a:moveTo>
                  <a:cubicBezTo>
                    <a:pt x="220" y="223"/>
                    <a:pt x="209" y="217"/>
                    <a:pt x="197" y="212"/>
                  </a:cubicBezTo>
                  <a:cubicBezTo>
                    <a:pt x="206" y="193"/>
                    <a:pt x="210" y="170"/>
                    <a:pt x="211" y="147"/>
                  </a:cubicBezTo>
                  <a:cubicBezTo>
                    <a:pt x="266" y="147"/>
                    <a:pt x="266" y="147"/>
                    <a:pt x="266" y="147"/>
                  </a:cubicBezTo>
                  <a:cubicBezTo>
                    <a:pt x="265" y="179"/>
                    <a:pt x="251" y="209"/>
                    <a:pt x="230" y="230"/>
                  </a:cubicBezTo>
                  <a:close/>
                </a:path>
              </a:pathLst>
            </a:custGeom>
            <a:solidFill>
              <a:schemeClr val="bg1"/>
            </a:solidFill>
            <a:ln>
              <a:noFill/>
            </a:ln>
          </p:spPr>
          <p:txBody>
            <a:bodyPr lIns="45714" tIns="22857" rIns="45714" bIns="22857"/>
            <a:lstStyle/>
            <a:p>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31" name="Freeform 372"/>
            <p:cNvSpPr/>
            <p:nvPr/>
          </p:nvSpPr>
          <p:spPr bwMode="auto">
            <a:xfrm>
              <a:off x="8120685" y="5898012"/>
              <a:ext cx="404485" cy="273488"/>
            </a:xfrm>
            <a:custGeom>
              <a:avLst/>
              <a:gdLst>
                <a:gd name="T0" fmla="*/ 158 w 176"/>
                <a:gd name="T1" fmla="*/ 72 h 119"/>
                <a:gd name="T2" fmla="*/ 176 w 176"/>
                <a:gd name="T3" fmla="*/ 0 h 119"/>
                <a:gd name="T4" fmla="*/ 104 w 176"/>
                <a:gd name="T5" fmla="*/ 18 h 119"/>
                <a:gd name="T6" fmla="*/ 122 w 176"/>
                <a:gd name="T7" fmla="*/ 36 h 119"/>
                <a:gd name="T8" fmla="*/ 92 w 176"/>
                <a:gd name="T9" fmla="*/ 67 h 119"/>
                <a:gd name="T10" fmla="*/ 62 w 176"/>
                <a:gd name="T11" fmla="*/ 38 h 119"/>
                <a:gd name="T12" fmla="*/ 0 w 176"/>
                <a:gd name="T13" fmla="*/ 100 h 119"/>
                <a:gd name="T14" fmla="*/ 19 w 176"/>
                <a:gd name="T15" fmla="*/ 119 h 119"/>
                <a:gd name="T16" fmla="*/ 19 w 176"/>
                <a:gd name="T17" fmla="*/ 119 h 119"/>
                <a:gd name="T18" fmla="*/ 62 w 176"/>
                <a:gd name="T19" fmla="*/ 75 h 119"/>
                <a:gd name="T20" fmla="*/ 92 w 176"/>
                <a:gd name="T21" fmla="*/ 105 h 119"/>
                <a:gd name="T22" fmla="*/ 142 w 176"/>
                <a:gd name="T23" fmla="*/ 55 h 119"/>
                <a:gd name="T24" fmla="*/ 158 w 176"/>
                <a:gd name="T25" fmla="*/ 7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19">
                  <a:moveTo>
                    <a:pt x="158" y="72"/>
                  </a:moveTo>
                  <a:lnTo>
                    <a:pt x="176" y="0"/>
                  </a:lnTo>
                  <a:lnTo>
                    <a:pt x="104" y="18"/>
                  </a:lnTo>
                  <a:lnTo>
                    <a:pt x="122" y="36"/>
                  </a:lnTo>
                  <a:lnTo>
                    <a:pt x="92" y="67"/>
                  </a:lnTo>
                  <a:lnTo>
                    <a:pt x="62" y="38"/>
                  </a:lnTo>
                  <a:lnTo>
                    <a:pt x="0" y="100"/>
                  </a:lnTo>
                  <a:lnTo>
                    <a:pt x="19" y="119"/>
                  </a:lnTo>
                  <a:lnTo>
                    <a:pt x="19" y="119"/>
                  </a:lnTo>
                  <a:lnTo>
                    <a:pt x="62" y="75"/>
                  </a:lnTo>
                  <a:lnTo>
                    <a:pt x="92" y="105"/>
                  </a:lnTo>
                  <a:lnTo>
                    <a:pt x="142" y="55"/>
                  </a:lnTo>
                  <a:lnTo>
                    <a:pt x="158" y="7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sp>
          <p:nvSpPr>
            <p:cNvPr id="32" name="Freeform 560"/>
            <p:cNvSpPr>
              <a14:cpLocks xmlns:a14="http://schemas.microsoft.com/office/drawing/2010/main" noEditPoints="1"/>
            </p:cNvSpPr>
            <p:nvPr/>
          </p:nvSpPr>
          <p:spPr bwMode="auto">
            <a:xfrm>
              <a:off x="9425845" y="5864636"/>
              <a:ext cx="334963" cy="333375"/>
            </a:xfrm>
            <a:custGeom>
              <a:avLst/>
              <a:gdLst>
                <a:gd name="T0" fmla="*/ 179 w 288"/>
                <a:gd name="T1" fmla="*/ 120 h 288"/>
                <a:gd name="T2" fmla="*/ 183 w 288"/>
                <a:gd name="T3" fmla="*/ 92 h 288"/>
                <a:gd name="T4" fmla="*/ 92 w 288"/>
                <a:gd name="T5" fmla="*/ 0 h 288"/>
                <a:gd name="T6" fmla="*/ 0 w 288"/>
                <a:gd name="T7" fmla="*/ 92 h 288"/>
                <a:gd name="T8" fmla="*/ 92 w 288"/>
                <a:gd name="T9" fmla="*/ 183 h 288"/>
                <a:gd name="T10" fmla="*/ 121 w 288"/>
                <a:gd name="T11" fmla="*/ 178 h 288"/>
                <a:gd name="T12" fmla="*/ 142 w 288"/>
                <a:gd name="T13" fmla="*/ 199 h 288"/>
                <a:gd name="T14" fmla="*/ 186 w 288"/>
                <a:gd name="T15" fmla="*/ 199 h 288"/>
                <a:gd name="T16" fmla="*/ 186 w 288"/>
                <a:gd name="T17" fmla="*/ 244 h 288"/>
                <a:gd name="T18" fmla="*/ 186 w 288"/>
                <a:gd name="T19" fmla="*/ 244 h 288"/>
                <a:gd name="T20" fmla="*/ 230 w 288"/>
                <a:gd name="T21" fmla="*/ 244 h 288"/>
                <a:gd name="T22" fmla="*/ 230 w 288"/>
                <a:gd name="T23" fmla="*/ 288 h 288"/>
                <a:gd name="T24" fmla="*/ 230 w 288"/>
                <a:gd name="T25" fmla="*/ 288 h 288"/>
                <a:gd name="T26" fmla="*/ 288 w 288"/>
                <a:gd name="T27" fmla="*/ 288 h 288"/>
                <a:gd name="T28" fmla="*/ 288 w 288"/>
                <a:gd name="T29" fmla="*/ 288 h 288"/>
                <a:gd name="T30" fmla="*/ 288 w 288"/>
                <a:gd name="T31" fmla="*/ 288 h 288"/>
                <a:gd name="T32" fmla="*/ 288 w 288"/>
                <a:gd name="T33" fmla="*/ 230 h 288"/>
                <a:gd name="T34" fmla="*/ 179 w 288"/>
                <a:gd name="T35" fmla="*/ 120 h 288"/>
                <a:gd name="T36" fmla="*/ 73 w 288"/>
                <a:gd name="T37" fmla="*/ 103 h 288"/>
                <a:gd name="T38" fmla="*/ 42 w 288"/>
                <a:gd name="T39" fmla="*/ 72 h 288"/>
                <a:gd name="T40" fmla="*/ 73 w 288"/>
                <a:gd name="T41" fmla="*/ 41 h 288"/>
                <a:gd name="T42" fmla="*/ 104 w 288"/>
                <a:gd name="T43" fmla="*/ 72 h 288"/>
                <a:gd name="T44" fmla="*/ 73 w 288"/>
                <a:gd name="T45" fmla="*/ 10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latin typeface="zihun70hao-lingyueheiti" pitchFamily="2" charset="-122"/>
                <a:ea typeface="字魂58号-创中黑" pitchFamily="2" charset="-122"/>
                <a:sym typeface="zihun70hao-lingyueheiti" pitchFamily="2" charset="-122"/>
              </a:endParaRPr>
            </a:p>
          </p:txBody>
        </p:sp>
      </p:grpSp>
      <p:sp>
        <p:nvSpPr>
          <p:cNvPr id="33" name="文本框 5"/>
          <p:cNvSpPr txBox="1"/>
          <p:nvPr/>
        </p:nvSpPr>
        <p:spPr>
          <a:xfrm>
            <a:off x="708928" y="933974"/>
            <a:ext cx="3091543" cy="238527"/>
          </a:xfrm>
          <a:prstGeom prst="rect">
            <a:avLst/>
          </a:prstGeom>
          <a:noFill/>
        </p:spPr>
        <p:txBody>
          <a:bodyPr wrap="square" lIns="68580" tIns="34290" rIns="68580" bIns="34290" rtlCol="0">
            <a:spAutoFit/>
          </a:bodyPr>
          <a:lstStyle/>
          <a:p>
            <a:r>
              <a:rPr lang="en-US" altLang="zh-CN" sz="1100" dirty="0" smtClean="0">
                <a:solidFill>
                  <a:schemeClr val="accent6">
                    <a:lumMod val="75000"/>
                  </a:schemeClr>
                </a:solidFill>
              </a:rPr>
              <a:t>Looking forward to your participation.</a:t>
            </a:r>
            <a:endParaRPr lang="zh-CN" altLang="en-US" sz="1100" dirty="0">
              <a:solidFill>
                <a:schemeClr val="accent6">
                  <a:lumMod val="75000"/>
                </a:schemeClr>
              </a:solidFill>
              <a:latin typeface="zihun70hao-lingyueheiti" pitchFamily="2" charset="-122"/>
              <a:ea typeface="字魂58号-创中黑" pitchFamily="2" charset="-122"/>
              <a:sym typeface="zihun70hao-lingyueheiti" pitchFamily="2" charset="-122"/>
            </a:endParaRPr>
          </a:p>
        </p:txBody>
      </p:sp>
      <p:cxnSp>
        <p:nvCxnSpPr>
          <p:cNvPr id="34" name="直接连接符 13"/>
          <p:cNvCxnSpPr/>
          <p:nvPr/>
        </p:nvCxnSpPr>
        <p:spPr>
          <a:xfrm>
            <a:off x="868326" y="1566640"/>
            <a:ext cx="168728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65"/>
          <p:cNvSpPr txBox="1"/>
          <p:nvPr/>
        </p:nvSpPr>
        <p:spPr>
          <a:xfrm>
            <a:off x="6208544" y="176135"/>
            <a:ext cx="2539232" cy="438581"/>
          </a:xfrm>
          <a:prstGeom prst="rect">
            <a:avLst/>
          </a:prstGeom>
          <a:noFill/>
        </p:spPr>
        <p:txBody>
          <a:bodyPr wrap="square" lIns="68580" tIns="34290" rIns="68580" bIns="34290" rtlCol="0">
            <a:spAutoFit/>
          </a:bodyPr>
          <a:lstStyle/>
          <a:p>
            <a:pPr algn="r"/>
            <a:r>
              <a:rPr lang="zh-CN" altLang="en-US" sz="2400" b="1" dirty="0">
                <a:latin typeface="zihun70hao-lingyueheiti" pitchFamily="2" charset="-122"/>
                <a:ea typeface="字魂58号-创中黑" pitchFamily="2" charset="-122"/>
                <a:sym typeface="zihun70hao-lingyueheiti" pitchFamily="2" charset="-122"/>
              </a:rPr>
              <a:t>招聘计划</a:t>
            </a:r>
            <a:endParaRPr lang="zh-CN" altLang="en-US" sz="2400" b="1" dirty="0">
              <a:latin typeface="zihun70hao-lingyueheiti" pitchFamily="2" charset="-122"/>
              <a:ea typeface="字魂58号-创中黑" pitchFamily="2" charset="-122"/>
              <a:sym typeface="zihun70hao-lingyueheiti"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Click="0" advTm="30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450" fill="hold"/>
                                        <p:tgtEl>
                                          <p:spTgt spid="23"/>
                                        </p:tgtEl>
                                        <p:attrNameLst>
                                          <p:attrName>ppt_x</p:attrName>
                                        </p:attrNameLst>
                                      </p:cBhvr>
                                      <p:tavLst>
                                        <p:tav tm="0">
                                          <p:val>
                                            <p:strVal val="#ppt_x"/>
                                          </p:val>
                                        </p:tav>
                                        <p:tav tm="100000">
                                          <p:val>
                                            <p:strVal val="#ppt_x"/>
                                          </p:val>
                                        </p:tav>
                                      </p:tavLst>
                                    </p:anim>
                                    <p:anim calcmode="lin" valueType="num">
                                      <p:cBhvr additive="base">
                                        <p:cTn id="16" dur="450" fill="hold"/>
                                        <p:tgtEl>
                                          <p:spTgt spid="2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450" fill="hold"/>
                                        <p:tgtEl>
                                          <p:spTgt spid="24"/>
                                        </p:tgtEl>
                                        <p:attrNameLst>
                                          <p:attrName>ppt_x</p:attrName>
                                        </p:attrNameLst>
                                      </p:cBhvr>
                                      <p:tavLst>
                                        <p:tav tm="0">
                                          <p:val>
                                            <p:strVal val="#ppt_x"/>
                                          </p:val>
                                        </p:tav>
                                        <p:tav tm="100000">
                                          <p:val>
                                            <p:strVal val="#ppt_x"/>
                                          </p:val>
                                        </p:tav>
                                      </p:tavLst>
                                    </p:anim>
                                    <p:anim calcmode="lin" valueType="num">
                                      <p:cBhvr additive="base">
                                        <p:cTn id="21" dur="4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iterate type="lt">
                                    <p:tmPct val="10000"/>
                                  </p:iterate>
                                  <p:childTnLst>
                                    <p:set>
                                      <p:cBhvr>
                                        <p:cTn id="24" dur="1" fill="hold">
                                          <p:stCondLst>
                                            <p:cond delay="0"/>
                                          </p:stCondLst>
                                        </p:cTn>
                                        <p:tgtEl>
                                          <p:spTgt spid="25"/>
                                        </p:tgtEl>
                                        <p:attrNameLst>
                                          <p:attrName>style.visibility</p:attrName>
                                        </p:attrNameLst>
                                      </p:cBhvr>
                                      <p:to>
                                        <p:strVal val="visible"/>
                                      </p:to>
                                    </p:set>
                                    <p:animEffect transition="in" filter="wipe(left)">
                                      <p:cBhvr>
                                        <p:cTn id="25" dur="90"/>
                                        <p:tgtEl>
                                          <p:spTgt spid="25"/>
                                        </p:tgtEl>
                                      </p:cBhvr>
                                    </p:animEffect>
                                  </p:childTnLst>
                                </p:cTn>
                              </p:par>
                            </p:childTnLst>
                          </p:cTn>
                        </p:par>
                        <p:par>
                          <p:cTn id="26" fill="hold">
                            <p:stCondLst>
                              <p:cond delay="3052"/>
                            </p:stCondLst>
                            <p:childTnLst>
                              <p:par>
                                <p:cTn id="27" presetID="10"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450"/>
                                        <p:tgtEl>
                                          <p:spTgt spid="26"/>
                                        </p:tgtEl>
                                      </p:cBhvr>
                                    </p:animEffect>
                                  </p:childTnLst>
                                </p:cTn>
                              </p:par>
                            </p:childTnLst>
                          </p:cTn>
                        </p:par>
                        <p:par>
                          <p:cTn id="30" fill="hold">
                            <p:stCondLst>
                              <p:cond delay="3552"/>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4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3" grpId="0"/>
    </p:bldLst>
  </p:timing>
</p:sld>
</file>

<file path=ppt/theme/theme1.xml><?xml version="1.0" encoding="utf-8"?>
<a:theme xmlns:a="http://schemas.openxmlformats.org/drawingml/2006/main" name="Office Theme">
  <a:themeElements>
    <a:clrScheme name="自定义 18">
      <a:dk1>
        <a:sysClr val="windowText" lastClr="000000"/>
      </a:dk1>
      <a:lt1>
        <a:sysClr val="window" lastClr="FFFFFF"/>
      </a:lt1>
      <a:dk2>
        <a:srgbClr val="8588A1"/>
      </a:dk2>
      <a:lt2>
        <a:srgbClr val="FFFFFF"/>
      </a:lt2>
      <a:accent1>
        <a:srgbClr val="83BBC1"/>
      </a:accent1>
      <a:accent2>
        <a:srgbClr val="9293BD"/>
      </a:accent2>
      <a:accent3>
        <a:srgbClr val="A3CFD7"/>
      </a:accent3>
      <a:accent4>
        <a:srgbClr val="E0A17B"/>
      </a:accent4>
      <a:accent5>
        <a:srgbClr val="C69B7D"/>
      </a:accent5>
      <a:accent6>
        <a:srgbClr val="9DBDD2"/>
      </a:accent6>
      <a:hlink>
        <a:srgbClr val="A3CFD7"/>
      </a:hlink>
      <a:folHlink>
        <a:srgbClr val="DACAAB"/>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38100" cap="rnd" cmpd="sng" algn="ctr">
          <a:solidFill>
            <a:schemeClr val="bg1"/>
          </a:solidFill>
          <a:prstDash val="solid"/>
        </a:ln>
      </a:spPr>
      <a:bodyPr anchor="ctr"/>
      <a:lstStyle>
        <a:defPPr algn="ctr">
          <a:defRPr sz="1800">
            <a:latin typeface="zihun70hao-lingyueheiti" pitchFamily="2" charset="-122"/>
            <a:ea typeface="字魂58号-创中黑" pitchFamily="2" charset="-122"/>
            <a:sym typeface="zihun70hao-lingyueheiti"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
  <PresentationFormat>全屏显示(16:9)</PresentationFormat>
  <Paragraphs>186</Paragraphs>
  <Slides>0</Slides>
  <Notes>18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vt:lpstr>
      <vt:lpstr>宋体</vt:lpstr>
      <vt:lpstr>Wingdings</vt:lpstr>
      <vt:lpstr>zihun70hao-lingyueheiti</vt:lpstr>
      <vt:lpstr>字魂58号-创中黑</vt:lpstr>
      <vt:lpstr>Calibri</vt:lpstr>
      <vt:lpstr>Open Sans Light</vt:lpstr>
      <vt:lpstr>Times New Roman</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26企业公司校园招聘PPT模板</dc:title>
  <dc:creator>WIN7</dc:creator>
  <cp:lastModifiedBy>iPhone</cp:lastModifiedBy>
  <cp:revision>99</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2052-12.11.1</vt:lpwstr>
  </property>
  <property fmtid="{D5CDD505-2E9C-101B-9397-08002B2CF9AE}" pid="3" name="ICV">
    <vt:lpwstr>4FD946FD996D432BB2F42FEF3B44E257</vt:lpwstr>
  </property>
</Properties>
</file>